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notesSlides/notesSlide31.xml" ContentType="application/vnd.openxmlformats-officedocument.presentationml.notesSlide+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32.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notesSlides/notesSlide44.xml" ContentType="application/vnd.openxmlformats-officedocument.presentationml.notesSlide+xml"/>
  <Override PartName="/ppt/tags/tag2.xml" ContentType="application/vnd.openxmlformats-officedocument.presentationml.tags+xml"/>
  <Override PartName="/ppt/notesSlides/notesSlide45.xml" ContentType="application/vnd.openxmlformats-officedocument.presentationml.notesSlide+xml"/>
  <Override PartName="/ppt/tags/tag3.xml" ContentType="application/vnd.openxmlformats-officedocument.presentationml.tags+xml"/>
  <Override PartName="/ppt/notesSlides/notesSlide46.xml" ContentType="application/vnd.openxmlformats-officedocument.presentationml.notesSlide+xml"/>
  <Override PartName="/ppt/tags/tag4.xml" ContentType="application/vnd.openxmlformats-officedocument.presentationml.tags+xml"/>
  <Override PartName="/ppt/notesSlides/notesSlide47.xml" ContentType="application/vnd.openxmlformats-officedocument.presentationml.notesSlide+xml"/>
  <Override PartName="/ppt/tags/tag5.xml" ContentType="application/vnd.openxmlformats-officedocument.presentationml.tags+xml"/>
  <Override PartName="/ppt/notesSlides/notesSlide48.xml" ContentType="application/vnd.openxmlformats-officedocument.presentationml.notesSlide+xml"/>
  <Override PartName="/ppt/tags/tag6.xml" ContentType="application/vnd.openxmlformats-officedocument.presentationml.tags+xml"/>
  <Override PartName="/ppt/notesSlides/notesSlide49.xml" ContentType="application/vnd.openxmlformats-officedocument.presentationml.notesSlide+xml"/>
  <Override PartName="/ppt/tags/tag7.xml" ContentType="application/vnd.openxmlformats-officedocument.presentationml.tags+xml"/>
  <Override PartName="/ppt/notesSlides/notesSlide50.xml" ContentType="application/vnd.openxmlformats-officedocument.presentationml.notesSlide+xml"/>
  <Override PartName="/ppt/tags/tag8.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169.xml" ContentType="application/inkml+xml"/>
  <Override PartName="/ppt/ink/ink170.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6"/>
  </p:notesMasterIdLst>
  <p:sldIdLst>
    <p:sldId id="483" r:id="rId3"/>
    <p:sldId id="465" r:id="rId4"/>
    <p:sldId id="534" r:id="rId5"/>
    <p:sldId id="506" r:id="rId6"/>
    <p:sldId id="387" r:id="rId7"/>
    <p:sldId id="388" r:id="rId8"/>
    <p:sldId id="301" r:id="rId9"/>
    <p:sldId id="389" r:id="rId10"/>
    <p:sldId id="393" r:id="rId11"/>
    <p:sldId id="307" r:id="rId12"/>
    <p:sldId id="383" r:id="rId13"/>
    <p:sldId id="390" r:id="rId14"/>
    <p:sldId id="297" r:id="rId15"/>
    <p:sldId id="504" r:id="rId16"/>
    <p:sldId id="509" r:id="rId17"/>
    <p:sldId id="418" r:id="rId18"/>
    <p:sldId id="399" r:id="rId19"/>
    <p:sldId id="400" r:id="rId20"/>
    <p:sldId id="491" r:id="rId21"/>
    <p:sldId id="479" r:id="rId22"/>
    <p:sldId id="507" r:id="rId23"/>
    <p:sldId id="508" r:id="rId24"/>
    <p:sldId id="429" r:id="rId25"/>
    <p:sldId id="500" r:id="rId26"/>
    <p:sldId id="464" r:id="rId27"/>
    <p:sldId id="511" r:id="rId28"/>
    <p:sldId id="540" r:id="rId29"/>
    <p:sldId id="428" r:id="rId30"/>
    <p:sldId id="274" r:id="rId31"/>
    <p:sldId id="268" r:id="rId32"/>
    <p:sldId id="273" r:id="rId33"/>
    <p:sldId id="536" r:id="rId34"/>
    <p:sldId id="512" r:id="rId35"/>
    <p:sldId id="535" r:id="rId36"/>
    <p:sldId id="434" r:id="rId37"/>
    <p:sldId id="435" r:id="rId38"/>
    <p:sldId id="437" r:id="rId39"/>
    <p:sldId id="537" r:id="rId40"/>
    <p:sldId id="499" r:id="rId41"/>
    <p:sldId id="541" r:id="rId42"/>
    <p:sldId id="543" r:id="rId43"/>
    <p:sldId id="405" r:id="rId44"/>
    <p:sldId id="546" r:id="rId45"/>
    <p:sldId id="438" r:id="rId46"/>
    <p:sldId id="406" r:id="rId47"/>
    <p:sldId id="440" r:id="rId48"/>
    <p:sldId id="410" r:id="rId49"/>
    <p:sldId id="481" r:id="rId50"/>
    <p:sldId id="443" r:id="rId51"/>
    <p:sldId id="486" r:id="rId52"/>
    <p:sldId id="529" r:id="rId53"/>
    <p:sldId id="485" r:id="rId54"/>
    <p:sldId id="391" r:id="rId55"/>
    <p:sldId id="531" r:id="rId56"/>
    <p:sldId id="392" r:id="rId57"/>
    <p:sldId id="530" r:id="rId58"/>
    <p:sldId id="495" r:id="rId59"/>
    <p:sldId id="502" r:id="rId60"/>
    <p:sldId id="532" r:id="rId61"/>
    <p:sldId id="477" r:id="rId62"/>
    <p:sldId id="487" r:id="rId63"/>
    <p:sldId id="496" r:id="rId64"/>
    <p:sldId id="547" r:id="rId65"/>
    <p:sldId id="514" r:id="rId66"/>
    <p:sldId id="516" r:id="rId67"/>
    <p:sldId id="538" r:id="rId68"/>
    <p:sldId id="539" r:id="rId69"/>
    <p:sldId id="518" r:id="rId70"/>
    <p:sldId id="519" r:id="rId71"/>
    <p:sldId id="521" r:id="rId72"/>
    <p:sldId id="515" r:id="rId73"/>
    <p:sldId id="520" r:id="rId74"/>
    <p:sldId id="463" r:id="rId75"/>
    <p:sldId id="497" r:id="rId76"/>
    <p:sldId id="488" r:id="rId77"/>
    <p:sldId id="489" r:id="rId78"/>
    <p:sldId id="490" r:id="rId79"/>
    <p:sldId id="492" r:id="rId80"/>
    <p:sldId id="417" r:id="rId81"/>
    <p:sldId id="503" r:id="rId82"/>
    <p:sldId id="505" r:id="rId83"/>
    <p:sldId id="419" r:id="rId84"/>
    <p:sldId id="421" r:id="rId85"/>
    <p:sldId id="474" r:id="rId86"/>
    <p:sldId id="478" r:id="rId87"/>
    <p:sldId id="341" r:id="rId88"/>
    <p:sldId id="522" r:id="rId89"/>
    <p:sldId id="533" r:id="rId90"/>
    <p:sldId id="523" r:id="rId91"/>
    <p:sldId id="525" r:id="rId92"/>
    <p:sldId id="524" r:id="rId93"/>
    <p:sldId id="526" r:id="rId94"/>
    <p:sldId id="54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D7"/>
    <a:srgbClr val="F6630D"/>
    <a:srgbClr val="24292F"/>
    <a:srgbClr val="F5C233"/>
    <a:srgbClr val="0D1017"/>
    <a:srgbClr val="F26E6E"/>
    <a:srgbClr val="BB4DB1"/>
    <a:srgbClr val="F7A7A7"/>
    <a:srgbClr val="F7C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2" autoAdjust="0"/>
  </p:normalViewPr>
  <p:slideViewPr>
    <p:cSldViewPr snapToGrid="0">
      <p:cViewPr varScale="1">
        <p:scale>
          <a:sx n="139" d="100"/>
          <a:sy n="139" d="100"/>
        </p:scale>
        <p:origin x="10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AAC1CE-6102-4BB9-B544-3AE8A6836017}" type="doc">
      <dgm:prSet loTypeId="urn:microsoft.com/office/officeart/2005/8/layout/hierarchy4" loCatId="hierarchy" qsTypeId="urn:microsoft.com/office/officeart/2005/8/quickstyle/simple1" qsCatId="simple" csTypeId="urn:microsoft.com/office/officeart/2005/8/colors/accent0_3" csCatId="mainScheme" phldr="1"/>
      <dgm:spPr/>
      <dgm:t>
        <a:bodyPr/>
        <a:lstStyle/>
        <a:p>
          <a:endParaRPr lang="en-US"/>
        </a:p>
      </dgm:t>
    </dgm:pt>
    <dgm:pt modelId="{A4B2357B-5567-451A-99D8-2368D19C746C}">
      <dgm:prSet phldrT="[Text]"/>
      <dgm:spPr/>
      <dgm:t>
        <a:bodyPr/>
        <a:lstStyle/>
        <a:p>
          <a:r>
            <a:rPr lang="en-US" dirty="0"/>
            <a:t>Causality</a:t>
          </a:r>
        </a:p>
      </dgm:t>
    </dgm:pt>
    <dgm:pt modelId="{3F121F59-C57E-4545-97D9-D058ECC720AC}" type="parTrans" cxnId="{E3BEE9FF-7187-4A6D-8289-7D03504BBB39}">
      <dgm:prSet/>
      <dgm:spPr/>
      <dgm:t>
        <a:bodyPr/>
        <a:lstStyle/>
        <a:p>
          <a:endParaRPr lang="en-US"/>
        </a:p>
      </dgm:t>
    </dgm:pt>
    <dgm:pt modelId="{CF4B4694-B169-49E0-B71D-41055E31CC45}" type="sibTrans" cxnId="{E3BEE9FF-7187-4A6D-8289-7D03504BBB39}">
      <dgm:prSet/>
      <dgm:spPr/>
      <dgm:t>
        <a:bodyPr/>
        <a:lstStyle/>
        <a:p>
          <a:endParaRPr lang="en-US"/>
        </a:p>
      </dgm:t>
    </dgm:pt>
    <dgm:pt modelId="{FF49D49D-15F3-4C66-9219-28A45A2B4594}">
      <dgm:prSet phldrT="[Text]"/>
      <dgm:spPr/>
      <dgm:t>
        <a:bodyPr/>
        <a:lstStyle/>
        <a:p>
          <a:r>
            <a:rPr lang="en-US" dirty="0"/>
            <a:t>Causal Discovery</a:t>
          </a:r>
        </a:p>
      </dgm:t>
    </dgm:pt>
    <dgm:pt modelId="{878228B0-3F29-4E02-B62E-41C0CB38CECB}" type="parTrans" cxnId="{37D8F133-901D-40E7-B40C-9105C1663BCF}">
      <dgm:prSet/>
      <dgm:spPr/>
      <dgm:t>
        <a:bodyPr/>
        <a:lstStyle/>
        <a:p>
          <a:endParaRPr lang="en-US"/>
        </a:p>
      </dgm:t>
    </dgm:pt>
    <dgm:pt modelId="{1BDEB177-5D60-450F-9742-E8150D9A5786}" type="sibTrans" cxnId="{37D8F133-901D-40E7-B40C-9105C1663BCF}">
      <dgm:prSet/>
      <dgm:spPr/>
      <dgm:t>
        <a:bodyPr/>
        <a:lstStyle/>
        <a:p>
          <a:endParaRPr lang="en-US"/>
        </a:p>
      </dgm:t>
    </dgm:pt>
    <dgm:pt modelId="{14BEBA91-A865-4BB8-8A04-119BD3EA59C0}">
      <dgm:prSet phldrT="[Text]"/>
      <dgm:spPr/>
      <dgm:t>
        <a:bodyPr/>
        <a:lstStyle/>
        <a:p>
          <a:r>
            <a:rPr lang="en-US" dirty="0"/>
            <a:t>What caused the outcome?</a:t>
          </a:r>
          <a:br>
            <a:rPr lang="en-US" dirty="0"/>
          </a:br>
          <a:r>
            <a:rPr lang="en-US" dirty="0"/>
            <a:t>Why?</a:t>
          </a:r>
        </a:p>
      </dgm:t>
    </dgm:pt>
    <dgm:pt modelId="{A2C9D96A-D5D8-4180-AA8F-669CABD133D8}" type="parTrans" cxnId="{C4EF832B-A650-4D3E-B65B-A1F309E3759E}">
      <dgm:prSet/>
      <dgm:spPr/>
      <dgm:t>
        <a:bodyPr/>
        <a:lstStyle/>
        <a:p>
          <a:endParaRPr lang="en-US"/>
        </a:p>
      </dgm:t>
    </dgm:pt>
    <dgm:pt modelId="{FD5F425A-79D1-44BD-9B0F-79982FFC1296}" type="sibTrans" cxnId="{C4EF832B-A650-4D3E-B65B-A1F309E3759E}">
      <dgm:prSet/>
      <dgm:spPr/>
      <dgm:t>
        <a:bodyPr/>
        <a:lstStyle/>
        <a:p>
          <a:endParaRPr lang="en-US"/>
        </a:p>
      </dgm:t>
    </dgm:pt>
    <dgm:pt modelId="{10332937-B728-462F-860D-E83FE2CC4DD3}">
      <dgm:prSet phldrT="[Text]"/>
      <dgm:spPr/>
      <dgm:t>
        <a:bodyPr/>
        <a:lstStyle/>
        <a:p>
          <a:r>
            <a:rPr lang="en-US" dirty="0"/>
            <a:t>Causal Inference</a:t>
          </a:r>
        </a:p>
      </dgm:t>
    </dgm:pt>
    <dgm:pt modelId="{53F4AFBE-C390-4F02-AC30-F77AE6063DED}" type="parTrans" cxnId="{03C99BFD-6B5E-4AEA-A409-5B98AF20A4CE}">
      <dgm:prSet/>
      <dgm:spPr/>
      <dgm:t>
        <a:bodyPr/>
        <a:lstStyle/>
        <a:p>
          <a:endParaRPr lang="en-US"/>
        </a:p>
      </dgm:t>
    </dgm:pt>
    <dgm:pt modelId="{375FD704-E9A4-4F1B-A427-32E9AAB87286}" type="sibTrans" cxnId="{03C99BFD-6B5E-4AEA-A409-5B98AF20A4CE}">
      <dgm:prSet/>
      <dgm:spPr/>
      <dgm:t>
        <a:bodyPr/>
        <a:lstStyle/>
        <a:p>
          <a:endParaRPr lang="en-US"/>
        </a:p>
      </dgm:t>
    </dgm:pt>
    <dgm:pt modelId="{982D84AD-1852-4979-BB61-60E4B56B85FD}">
      <dgm:prSet phldrT="[Text]"/>
      <dgm:spPr/>
      <dgm:t>
        <a:bodyPr/>
        <a:lstStyle/>
        <a:p>
          <a:r>
            <a:rPr lang="en-US" dirty="0"/>
            <a:t>Quantify impact of a prespecified cause of interest</a:t>
          </a:r>
        </a:p>
      </dgm:t>
    </dgm:pt>
    <dgm:pt modelId="{8692B760-B66F-42A3-9419-AECAA3DFD370}" type="parTrans" cxnId="{0594162A-3A1C-45FD-AF28-520B7F57AA28}">
      <dgm:prSet/>
      <dgm:spPr/>
      <dgm:t>
        <a:bodyPr/>
        <a:lstStyle/>
        <a:p>
          <a:endParaRPr lang="en-US"/>
        </a:p>
      </dgm:t>
    </dgm:pt>
    <dgm:pt modelId="{280BBDE4-5F78-4445-A105-CA7045A62C7D}" type="sibTrans" cxnId="{0594162A-3A1C-45FD-AF28-520B7F57AA28}">
      <dgm:prSet/>
      <dgm:spPr/>
      <dgm:t>
        <a:bodyPr/>
        <a:lstStyle/>
        <a:p>
          <a:endParaRPr lang="en-US"/>
        </a:p>
      </dgm:t>
    </dgm:pt>
    <dgm:pt modelId="{5BFB09B6-2B16-4DF2-941A-03A12A9798F4}" type="pres">
      <dgm:prSet presAssocID="{F9AAC1CE-6102-4BB9-B544-3AE8A6836017}" presName="Name0" presStyleCnt="0">
        <dgm:presLayoutVars>
          <dgm:chPref val="1"/>
          <dgm:dir/>
          <dgm:animOne val="branch"/>
          <dgm:animLvl val="lvl"/>
          <dgm:resizeHandles/>
        </dgm:presLayoutVars>
      </dgm:prSet>
      <dgm:spPr/>
    </dgm:pt>
    <dgm:pt modelId="{9C9E63EE-AF88-42DA-8609-C58F920C3381}" type="pres">
      <dgm:prSet presAssocID="{A4B2357B-5567-451A-99D8-2368D19C746C}" presName="vertOne" presStyleCnt="0"/>
      <dgm:spPr/>
    </dgm:pt>
    <dgm:pt modelId="{873229C7-5C32-4FCF-BA75-0A9A61F10CB1}" type="pres">
      <dgm:prSet presAssocID="{A4B2357B-5567-451A-99D8-2368D19C746C}" presName="txOne" presStyleLbl="node0" presStyleIdx="0" presStyleCnt="1">
        <dgm:presLayoutVars>
          <dgm:chPref val="3"/>
        </dgm:presLayoutVars>
      </dgm:prSet>
      <dgm:spPr/>
    </dgm:pt>
    <dgm:pt modelId="{95A006D6-C5AB-4CBC-9EE7-4AFA8880F84E}" type="pres">
      <dgm:prSet presAssocID="{A4B2357B-5567-451A-99D8-2368D19C746C}" presName="parTransOne" presStyleCnt="0"/>
      <dgm:spPr/>
    </dgm:pt>
    <dgm:pt modelId="{BB8F0678-8AEC-48BC-9052-4F49C55F644C}" type="pres">
      <dgm:prSet presAssocID="{A4B2357B-5567-451A-99D8-2368D19C746C}" presName="horzOne" presStyleCnt="0"/>
      <dgm:spPr/>
    </dgm:pt>
    <dgm:pt modelId="{A4E75CD0-2F47-45B9-84CA-A76976C5FC87}" type="pres">
      <dgm:prSet presAssocID="{FF49D49D-15F3-4C66-9219-28A45A2B4594}" presName="vertTwo" presStyleCnt="0"/>
      <dgm:spPr/>
    </dgm:pt>
    <dgm:pt modelId="{ED551533-21D3-4E86-AB70-CA1759185692}" type="pres">
      <dgm:prSet presAssocID="{FF49D49D-15F3-4C66-9219-28A45A2B4594}" presName="txTwo" presStyleLbl="node2" presStyleIdx="0" presStyleCnt="2" custScaleX="221000">
        <dgm:presLayoutVars>
          <dgm:chPref val="3"/>
        </dgm:presLayoutVars>
      </dgm:prSet>
      <dgm:spPr/>
    </dgm:pt>
    <dgm:pt modelId="{AC548400-4E1E-4A1C-ACC1-7E565B6AAEFA}" type="pres">
      <dgm:prSet presAssocID="{FF49D49D-15F3-4C66-9219-28A45A2B4594}" presName="parTransTwo" presStyleCnt="0"/>
      <dgm:spPr/>
    </dgm:pt>
    <dgm:pt modelId="{5DCD0F93-D85B-431F-9574-BB61D2840A3C}" type="pres">
      <dgm:prSet presAssocID="{FF49D49D-15F3-4C66-9219-28A45A2B4594}" presName="horzTwo" presStyleCnt="0"/>
      <dgm:spPr/>
    </dgm:pt>
    <dgm:pt modelId="{4FEF7754-5194-4A92-8649-174A846BAF4D}" type="pres">
      <dgm:prSet presAssocID="{14BEBA91-A865-4BB8-8A04-119BD3EA59C0}" presName="vertThree" presStyleCnt="0"/>
      <dgm:spPr/>
    </dgm:pt>
    <dgm:pt modelId="{46E83850-606D-4A3E-9526-86CB2DC2B380}" type="pres">
      <dgm:prSet presAssocID="{14BEBA91-A865-4BB8-8A04-119BD3EA59C0}" presName="txThree" presStyleLbl="node3" presStyleIdx="0" presStyleCnt="2">
        <dgm:presLayoutVars>
          <dgm:chPref val="3"/>
        </dgm:presLayoutVars>
      </dgm:prSet>
      <dgm:spPr/>
    </dgm:pt>
    <dgm:pt modelId="{3111E17B-E5CC-4523-95F3-7DE43D3CDB31}" type="pres">
      <dgm:prSet presAssocID="{14BEBA91-A865-4BB8-8A04-119BD3EA59C0}" presName="horzThree" presStyleCnt="0"/>
      <dgm:spPr/>
    </dgm:pt>
    <dgm:pt modelId="{18FD2930-764A-44C6-9672-870352932E3C}" type="pres">
      <dgm:prSet presAssocID="{1BDEB177-5D60-450F-9742-E8150D9A5786}" presName="sibSpaceTwo" presStyleCnt="0"/>
      <dgm:spPr/>
    </dgm:pt>
    <dgm:pt modelId="{BD087368-253F-4BA7-BA67-370E40C76183}" type="pres">
      <dgm:prSet presAssocID="{10332937-B728-462F-860D-E83FE2CC4DD3}" presName="vertTwo" presStyleCnt="0"/>
      <dgm:spPr/>
    </dgm:pt>
    <dgm:pt modelId="{213CD332-9E72-4044-9834-04DADBFB626A}" type="pres">
      <dgm:prSet presAssocID="{10332937-B728-462F-860D-E83FE2CC4DD3}" presName="txTwo" presStyleLbl="node2" presStyleIdx="1" presStyleCnt="2" custScaleX="212600">
        <dgm:presLayoutVars>
          <dgm:chPref val="3"/>
        </dgm:presLayoutVars>
      </dgm:prSet>
      <dgm:spPr/>
    </dgm:pt>
    <dgm:pt modelId="{3B608C98-306D-4469-A36E-27A3A928FC96}" type="pres">
      <dgm:prSet presAssocID="{10332937-B728-462F-860D-E83FE2CC4DD3}" presName="parTransTwo" presStyleCnt="0"/>
      <dgm:spPr/>
    </dgm:pt>
    <dgm:pt modelId="{9F22C3EB-793B-4D77-A0AE-79BA212D4E55}" type="pres">
      <dgm:prSet presAssocID="{10332937-B728-462F-860D-E83FE2CC4DD3}" presName="horzTwo" presStyleCnt="0"/>
      <dgm:spPr/>
    </dgm:pt>
    <dgm:pt modelId="{EC991BD5-1AAC-4D62-8FD3-68D95A0A7DC3}" type="pres">
      <dgm:prSet presAssocID="{982D84AD-1852-4979-BB61-60E4B56B85FD}" presName="vertThree" presStyleCnt="0"/>
      <dgm:spPr/>
    </dgm:pt>
    <dgm:pt modelId="{F7E73888-7451-483D-B177-847A464CFE6F}" type="pres">
      <dgm:prSet presAssocID="{982D84AD-1852-4979-BB61-60E4B56B85FD}" presName="txThree" presStyleLbl="node3" presStyleIdx="1" presStyleCnt="2">
        <dgm:presLayoutVars>
          <dgm:chPref val="3"/>
        </dgm:presLayoutVars>
      </dgm:prSet>
      <dgm:spPr/>
    </dgm:pt>
    <dgm:pt modelId="{122E2DDF-486C-492E-AA5B-DE93993EFF49}" type="pres">
      <dgm:prSet presAssocID="{982D84AD-1852-4979-BB61-60E4B56B85FD}" presName="horzThree" presStyleCnt="0"/>
      <dgm:spPr/>
    </dgm:pt>
  </dgm:ptLst>
  <dgm:cxnLst>
    <dgm:cxn modelId="{02F94710-47F6-4B09-B899-9EB5A41AFF9D}" type="presOf" srcId="{982D84AD-1852-4979-BB61-60E4B56B85FD}" destId="{F7E73888-7451-483D-B177-847A464CFE6F}" srcOrd="0" destOrd="0" presId="urn:microsoft.com/office/officeart/2005/8/layout/hierarchy4"/>
    <dgm:cxn modelId="{D5FC2214-2F24-4C87-8DD8-EA17FDC2EC84}" type="presOf" srcId="{FF49D49D-15F3-4C66-9219-28A45A2B4594}" destId="{ED551533-21D3-4E86-AB70-CA1759185692}" srcOrd="0" destOrd="0" presId="urn:microsoft.com/office/officeart/2005/8/layout/hierarchy4"/>
    <dgm:cxn modelId="{71F6A829-1EA1-4159-BE63-31784BF57961}" type="presOf" srcId="{10332937-B728-462F-860D-E83FE2CC4DD3}" destId="{213CD332-9E72-4044-9834-04DADBFB626A}" srcOrd="0" destOrd="0" presId="urn:microsoft.com/office/officeart/2005/8/layout/hierarchy4"/>
    <dgm:cxn modelId="{0594162A-3A1C-45FD-AF28-520B7F57AA28}" srcId="{10332937-B728-462F-860D-E83FE2CC4DD3}" destId="{982D84AD-1852-4979-BB61-60E4B56B85FD}" srcOrd="0" destOrd="0" parTransId="{8692B760-B66F-42A3-9419-AECAA3DFD370}" sibTransId="{280BBDE4-5F78-4445-A105-CA7045A62C7D}"/>
    <dgm:cxn modelId="{C4EF832B-A650-4D3E-B65B-A1F309E3759E}" srcId="{FF49D49D-15F3-4C66-9219-28A45A2B4594}" destId="{14BEBA91-A865-4BB8-8A04-119BD3EA59C0}" srcOrd="0" destOrd="0" parTransId="{A2C9D96A-D5D8-4180-AA8F-669CABD133D8}" sibTransId="{FD5F425A-79D1-44BD-9B0F-79982FFC1296}"/>
    <dgm:cxn modelId="{0C7CA433-8F6D-42BB-BFA5-C0DFB2345714}" type="presOf" srcId="{A4B2357B-5567-451A-99D8-2368D19C746C}" destId="{873229C7-5C32-4FCF-BA75-0A9A61F10CB1}" srcOrd="0" destOrd="0" presId="urn:microsoft.com/office/officeart/2005/8/layout/hierarchy4"/>
    <dgm:cxn modelId="{37D8F133-901D-40E7-B40C-9105C1663BCF}" srcId="{A4B2357B-5567-451A-99D8-2368D19C746C}" destId="{FF49D49D-15F3-4C66-9219-28A45A2B4594}" srcOrd="0" destOrd="0" parTransId="{878228B0-3F29-4E02-B62E-41C0CB38CECB}" sibTransId="{1BDEB177-5D60-450F-9742-E8150D9A5786}"/>
    <dgm:cxn modelId="{DBB1C55D-16BA-41C9-91A7-0FBCD846687D}" type="presOf" srcId="{F9AAC1CE-6102-4BB9-B544-3AE8A6836017}" destId="{5BFB09B6-2B16-4DF2-941A-03A12A9798F4}" srcOrd="0" destOrd="0" presId="urn:microsoft.com/office/officeart/2005/8/layout/hierarchy4"/>
    <dgm:cxn modelId="{2857EBCD-197F-416C-882F-055F155AACF5}" type="presOf" srcId="{14BEBA91-A865-4BB8-8A04-119BD3EA59C0}" destId="{46E83850-606D-4A3E-9526-86CB2DC2B380}" srcOrd="0" destOrd="0" presId="urn:microsoft.com/office/officeart/2005/8/layout/hierarchy4"/>
    <dgm:cxn modelId="{03C99BFD-6B5E-4AEA-A409-5B98AF20A4CE}" srcId="{A4B2357B-5567-451A-99D8-2368D19C746C}" destId="{10332937-B728-462F-860D-E83FE2CC4DD3}" srcOrd="1" destOrd="0" parTransId="{53F4AFBE-C390-4F02-AC30-F77AE6063DED}" sibTransId="{375FD704-E9A4-4F1B-A427-32E9AAB87286}"/>
    <dgm:cxn modelId="{E3BEE9FF-7187-4A6D-8289-7D03504BBB39}" srcId="{F9AAC1CE-6102-4BB9-B544-3AE8A6836017}" destId="{A4B2357B-5567-451A-99D8-2368D19C746C}" srcOrd="0" destOrd="0" parTransId="{3F121F59-C57E-4545-97D9-D058ECC720AC}" sibTransId="{CF4B4694-B169-49E0-B71D-41055E31CC45}"/>
    <dgm:cxn modelId="{F62996B4-2F5C-4210-85BB-7F6F813C6E66}" type="presParOf" srcId="{5BFB09B6-2B16-4DF2-941A-03A12A9798F4}" destId="{9C9E63EE-AF88-42DA-8609-C58F920C3381}" srcOrd="0" destOrd="0" presId="urn:microsoft.com/office/officeart/2005/8/layout/hierarchy4"/>
    <dgm:cxn modelId="{62DD6E18-5896-4F49-B68B-9ACEAA17E189}" type="presParOf" srcId="{9C9E63EE-AF88-42DA-8609-C58F920C3381}" destId="{873229C7-5C32-4FCF-BA75-0A9A61F10CB1}" srcOrd="0" destOrd="0" presId="urn:microsoft.com/office/officeart/2005/8/layout/hierarchy4"/>
    <dgm:cxn modelId="{812D6B2C-EA69-4778-A30E-1ADC35984215}" type="presParOf" srcId="{9C9E63EE-AF88-42DA-8609-C58F920C3381}" destId="{95A006D6-C5AB-4CBC-9EE7-4AFA8880F84E}" srcOrd="1" destOrd="0" presId="urn:microsoft.com/office/officeart/2005/8/layout/hierarchy4"/>
    <dgm:cxn modelId="{4C891AB7-0E9E-4159-9E3D-D00383651CE7}" type="presParOf" srcId="{9C9E63EE-AF88-42DA-8609-C58F920C3381}" destId="{BB8F0678-8AEC-48BC-9052-4F49C55F644C}" srcOrd="2" destOrd="0" presId="urn:microsoft.com/office/officeart/2005/8/layout/hierarchy4"/>
    <dgm:cxn modelId="{9489776C-3F6E-40A0-889F-045791FE2E75}" type="presParOf" srcId="{BB8F0678-8AEC-48BC-9052-4F49C55F644C}" destId="{A4E75CD0-2F47-45B9-84CA-A76976C5FC87}" srcOrd="0" destOrd="0" presId="urn:microsoft.com/office/officeart/2005/8/layout/hierarchy4"/>
    <dgm:cxn modelId="{7656693B-A52E-4CB8-9AE1-F2EC6B7DB9B3}" type="presParOf" srcId="{A4E75CD0-2F47-45B9-84CA-A76976C5FC87}" destId="{ED551533-21D3-4E86-AB70-CA1759185692}" srcOrd="0" destOrd="0" presId="urn:microsoft.com/office/officeart/2005/8/layout/hierarchy4"/>
    <dgm:cxn modelId="{75391E65-0C22-408F-BF50-EDD9DA28C047}" type="presParOf" srcId="{A4E75CD0-2F47-45B9-84CA-A76976C5FC87}" destId="{AC548400-4E1E-4A1C-ACC1-7E565B6AAEFA}" srcOrd="1" destOrd="0" presId="urn:microsoft.com/office/officeart/2005/8/layout/hierarchy4"/>
    <dgm:cxn modelId="{FC5C8574-B50C-438F-A8FA-32015757DD8B}" type="presParOf" srcId="{A4E75CD0-2F47-45B9-84CA-A76976C5FC87}" destId="{5DCD0F93-D85B-431F-9574-BB61D2840A3C}" srcOrd="2" destOrd="0" presId="urn:microsoft.com/office/officeart/2005/8/layout/hierarchy4"/>
    <dgm:cxn modelId="{DF52B6E3-D8DA-4742-8F77-EF06D3FFE600}" type="presParOf" srcId="{5DCD0F93-D85B-431F-9574-BB61D2840A3C}" destId="{4FEF7754-5194-4A92-8649-174A846BAF4D}" srcOrd="0" destOrd="0" presId="urn:microsoft.com/office/officeart/2005/8/layout/hierarchy4"/>
    <dgm:cxn modelId="{F9D248DE-8996-4B97-A317-85E2C35EE2B5}" type="presParOf" srcId="{4FEF7754-5194-4A92-8649-174A846BAF4D}" destId="{46E83850-606D-4A3E-9526-86CB2DC2B380}" srcOrd="0" destOrd="0" presId="urn:microsoft.com/office/officeart/2005/8/layout/hierarchy4"/>
    <dgm:cxn modelId="{6CB04276-A15A-48DB-A9A7-7EDFD47D2914}" type="presParOf" srcId="{4FEF7754-5194-4A92-8649-174A846BAF4D}" destId="{3111E17B-E5CC-4523-95F3-7DE43D3CDB31}" srcOrd="1" destOrd="0" presId="urn:microsoft.com/office/officeart/2005/8/layout/hierarchy4"/>
    <dgm:cxn modelId="{28332FF2-F113-4263-B9D0-5BE424BDAD7F}" type="presParOf" srcId="{BB8F0678-8AEC-48BC-9052-4F49C55F644C}" destId="{18FD2930-764A-44C6-9672-870352932E3C}" srcOrd="1" destOrd="0" presId="urn:microsoft.com/office/officeart/2005/8/layout/hierarchy4"/>
    <dgm:cxn modelId="{92F98EC2-7B5F-4026-9B6F-8202E98927F3}" type="presParOf" srcId="{BB8F0678-8AEC-48BC-9052-4F49C55F644C}" destId="{BD087368-253F-4BA7-BA67-370E40C76183}" srcOrd="2" destOrd="0" presId="urn:microsoft.com/office/officeart/2005/8/layout/hierarchy4"/>
    <dgm:cxn modelId="{2E5F65B4-7386-4DA5-A3AA-333206242F8C}" type="presParOf" srcId="{BD087368-253F-4BA7-BA67-370E40C76183}" destId="{213CD332-9E72-4044-9834-04DADBFB626A}" srcOrd="0" destOrd="0" presId="urn:microsoft.com/office/officeart/2005/8/layout/hierarchy4"/>
    <dgm:cxn modelId="{0154D219-8C65-4FCD-BA2C-F97BD33E3F4F}" type="presParOf" srcId="{BD087368-253F-4BA7-BA67-370E40C76183}" destId="{3B608C98-306D-4469-A36E-27A3A928FC96}" srcOrd="1" destOrd="0" presId="urn:microsoft.com/office/officeart/2005/8/layout/hierarchy4"/>
    <dgm:cxn modelId="{BB505222-9652-4478-93FD-4894CE7DBF36}" type="presParOf" srcId="{BD087368-253F-4BA7-BA67-370E40C76183}" destId="{9F22C3EB-793B-4D77-A0AE-79BA212D4E55}" srcOrd="2" destOrd="0" presId="urn:microsoft.com/office/officeart/2005/8/layout/hierarchy4"/>
    <dgm:cxn modelId="{23F3088E-DAD0-49CA-B6B3-E577080DBC1B}" type="presParOf" srcId="{9F22C3EB-793B-4D77-A0AE-79BA212D4E55}" destId="{EC991BD5-1AAC-4D62-8FD3-68D95A0A7DC3}" srcOrd="0" destOrd="0" presId="urn:microsoft.com/office/officeart/2005/8/layout/hierarchy4"/>
    <dgm:cxn modelId="{9436CF36-99D2-4FD7-A5E7-AB85BC7ABA36}" type="presParOf" srcId="{EC991BD5-1AAC-4D62-8FD3-68D95A0A7DC3}" destId="{F7E73888-7451-483D-B177-847A464CFE6F}" srcOrd="0" destOrd="0" presId="urn:microsoft.com/office/officeart/2005/8/layout/hierarchy4"/>
    <dgm:cxn modelId="{61CDB546-4EF4-4A12-AB32-A54EA67623A4}" type="presParOf" srcId="{EC991BD5-1AAC-4D62-8FD3-68D95A0A7DC3}" destId="{122E2DDF-486C-492E-AA5B-DE93993EFF4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229C7-5C32-4FCF-BA75-0A9A61F10CB1}">
      <dsp:nvSpPr>
        <dsp:cNvPr id="0" name=""/>
        <dsp:cNvSpPr/>
      </dsp:nvSpPr>
      <dsp:spPr>
        <a:xfrm>
          <a:off x="3953" y="600"/>
          <a:ext cx="10507692" cy="13300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Causality</a:t>
          </a:r>
        </a:p>
      </dsp:txBody>
      <dsp:txXfrm>
        <a:off x="42909" y="39556"/>
        <a:ext cx="10429780" cy="1252135"/>
      </dsp:txXfrm>
    </dsp:sp>
    <dsp:sp modelId="{ED551533-21D3-4E86-AB70-CA1759185692}">
      <dsp:nvSpPr>
        <dsp:cNvPr id="0" name=""/>
        <dsp:cNvSpPr/>
      </dsp:nvSpPr>
      <dsp:spPr>
        <a:xfrm>
          <a:off x="14210" y="1510645"/>
          <a:ext cx="5243589" cy="13300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Causal Discovery</a:t>
          </a:r>
        </a:p>
      </dsp:txBody>
      <dsp:txXfrm>
        <a:off x="53166" y="1549601"/>
        <a:ext cx="5165677" cy="1252135"/>
      </dsp:txXfrm>
    </dsp:sp>
    <dsp:sp modelId="{46E83850-606D-4A3E-9526-86CB2DC2B380}">
      <dsp:nvSpPr>
        <dsp:cNvPr id="0" name=""/>
        <dsp:cNvSpPr/>
      </dsp:nvSpPr>
      <dsp:spPr>
        <a:xfrm>
          <a:off x="1449672" y="3020690"/>
          <a:ext cx="2372665" cy="13300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What caused the outcome?</a:t>
          </a:r>
          <a:br>
            <a:rPr lang="en-US" sz="2400" kern="1200" dirty="0"/>
          </a:br>
          <a:r>
            <a:rPr lang="en-US" sz="2400" kern="1200" dirty="0"/>
            <a:t>Why?</a:t>
          </a:r>
        </a:p>
      </dsp:txBody>
      <dsp:txXfrm>
        <a:off x="1488628" y="3059646"/>
        <a:ext cx="2294753" cy="1252135"/>
      </dsp:txXfrm>
    </dsp:sp>
    <dsp:sp modelId="{213CD332-9E72-4044-9834-04DADBFB626A}">
      <dsp:nvSpPr>
        <dsp:cNvPr id="0" name=""/>
        <dsp:cNvSpPr/>
      </dsp:nvSpPr>
      <dsp:spPr>
        <a:xfrm>
          <a:off x="5457103" y="1510645"/>
          <a:ext cx="5044286" cy="13300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Causal Inference</a:t>
          </a:r>
        </a:p>
      </dsp:txBody>
      <dsp:txXfrm>
        <a:off x="5496059" y="1549601"/>
        <a:ext cx="4966374" cy="1252135"/>
      </dsp:txXfrm>
    </dsp:sp>
    <dsp:sp modelId="{F7E73888-7451-483D-B177-847A464CFE6F}">
      <dsp:nvSpPr>
        <dsp:cNvPr id="0" name=""/>
        <dsp:cNvSpPr/>
      </dsp:nvSpPr>
      <dsp:spPr>
        <a:xfrm>
          <a:off x="6792914" y="3020690"/>
          <a:ext cx="2372665" cy="133004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Quantify impact of a prespecified cause of interest</a:t>
          </a:r>
        </a:p>
      </dsp:txBody>
      <dsp:txXfrm>
        <a:off x="6831870" y="3059646"/>
        <a:ext cx="2294753" cy="12521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8:24:26.772"/>
    </inkml:context>
    <inkml:brush xml:id="br0">
      <inkml:brushProperty name="width" value="0.2" units="cm"/>
      <inkml:brushProperty name="height" value="0.2" units="cm"/>
      <inkml:brushProperty name="color" value="#AE198D"/>
      <inkml:brushProperty name="inkEffects" value="galaxy"/>
      <inkml:brushProperty name="anchorX" value="-6425.19141"/>
      <inkml:brushProperty name="anchorY" value="-4195.28711"/>
      <inkml:brushProperty name="scaleFactor" value="0.5"/>
    </inkml:brush>
  </inkml:definitions>
  <inkml:trace contextRef="#ctx0" brushRef="#br0">1 1 24575,'0'0'0,"69"17"0,104 7 0,38-5 0,18-4 0,7-9 0,-4-6 0,-21-3 0,-15 1 0,-29 1 0,-29 2 0,-32 0 0,-26 0 0,-24 0 0,-18 0 0,-11-1 0,-8 1 0,-5-1 0,-3 0 0,-2 0 0,-3 0 0,-1 0 0,-3 0 0,-1 0 0,-1 0 0,0 0 0,0 0 0,-1 0 0,1 0 0,0 0 0,-1 0 0,1 0 0,0 0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0"/>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01.229"/>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12.692"/>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21.109"/>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25.229"/>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32.411"/>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58.490"/>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4:02.510"/>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4:17.451"/>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22:07.915"/>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2518.77">360 831,'-1'0,"0"0,0 0,0 1,0-1,1 1,-1-1,0 0,0 1,0 0,1-1,-1 1,0-1,1 1,-1 0,0-1,1 1,-1 0,1 0,-1 0,1-1,-1 1,1 0,0 0,-1 0,1 0,0 0,0 0,0 0,-5 32,5-30,-7 148,9 72,0-53,-1-154,0 0,1-1,0 1,2 2,1 4</inkml:trace>
  <inkml:trace contextRef="#ctx0" brushRef="#br0" timeOffset="3686.92">310 1510,'-5'0,"0"4,-5 6,-4 10,0 9,-2 5,-7 5,1 0,-5 2,3 3,0-7,1-4,-1-1,1 4,3-4</inkml:trace>
  <inkml:trace contextRef="#ctx0" brushRef="#br0" timeOffset="5831.01">335 1485,'1'9,"0"0,0 0,1 0,0-1,1 1,0 0,0-1,1 0,0 0,1 0,-1 0,1 0,1-1,1 1,17 20,1-1,28 22,-27-25,-7-9,0 0,1-2,19 11,-20-14,-1 1,0 1,-1 1,-1 1,2 2,-6-3</inkml:trace>
  <inkml:trace contextRef="#ctx0" brushRef="#br0" timeOffset="6694.17">285 1083,'-4'0,"-6"0,-6 0,-8 0,-4 8,-3 4,1 3,1-1,5 2,2 2,2-2,3 1,0-3,4-4</inkml:trace>
  <inkml:trace contextRef="#ctx0" brushRef="#br0" timeOffset="7614.29">310 1057,'4'0,"6"0,5 0,5 4,-1 6,4 6,3 4,2-2,-5 1,-2-2,1-1,0-3,0 1,-2-2</inkml:trace>
  <inkml:trace contextRef="#ctx0" brushRef="#br0" timeOffset="10046.24">260 479,'0'4,"0"6,0 5,0 1</inkml:trace>
  <inkml:trace contextRef="#ctx0" brushRef="#br0" timeOffset="10998.9">410 529,'0'5,"0"0</inkml:trace>
  <inkml:trace contextRef="#ctx0" brushRef="#br0" timeOffset="13638.06">159 102,'0'8,"0"12,0 7,0 6,5 8,0-1,0-5</inkml:trace>
  <inkml:trace contextRef="#ctx0" brushRef="#br0" timeOffset="14254.68">335 1,'0'4,"0"10,4 7,2 9,-1 7,0 7,2-1,1-3,-2-4,-1-4,-2-3,3-6,1-8</inkml:trace>
  <inkml:trace contextRef="#ctx0" brushRef="#br0" timeOffset="14854.02">587 102,'0'4,"0"10,0 7,0 9,0 7,0 2,0-2,0-2,0-8</inkml:trace>
  <inkml:trace contextRef="#ctx0" brushRef="#br0" timeOffset="15589.59">436 26,'4'0,"6"0,1 4,8 10,0 12,-4 5,-3 1,-4 1,0 2,0 0,-2-6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22:52.620"/>
    </inkml:context>
    <inkml:brush xml:id="br0">
      <inkml:brushProperty name="width" value="0.1" units="cm"/>
      <inkml:brushProperty name="height" value="0.1" units="cm"/>
      <inkml:brushProperty name="color" value="#ED7D31"/>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1"/>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21.085"/>
    </inkml:context>
    <inkml:brush xml:id="br0">
      <inkml:brushProperty name="width" value="0.1" units="cm"/>
      <inkml:brushProperty name="height" value="0.1" units="cm"/>
      <inkml:brushProperty name="color" value="#ED7D31"/>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29.600"/>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43.605"/>
    </inkml:context>
    <inkml:brush xml:id="br0">
      <inkml:brushProperty name="width" value="0.1" units="cm"/>
      <inkml:brushProperty name="height" value="0.1" units="cm"/>
      <inkml:brushProperty name="color" value="#2FC9FF"/>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43.629"/>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2:49.968"/>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01.229"/>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12.692"/>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21.109"/>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25.229"/>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32.411"/>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2"/>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58.490"/>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4:02.510"/>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4:17.451"/>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22:07.915"/>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2518.77">360 831,'-1'0,"0"0,0 0,0 1,0-1,1 1,-1-1,0 0,0 1,0 0,1-1,-1 1,0-1,1 1,-1 0,0-1,1 1,-1 0,1 0,-1 0,1-1,-1 1,1 0,0 0,-1 0,1 0,0 0,0 0,0 0,-5 32,5-30,-7 148,9 72,0-53,-1-154,0 0,1-1,0 1,2 2,1 4</inkml:trace>
  <inkml:trace contextRef="#ctx0" brushRef="#br0" timeOffset="3686.92">310 1510,'-5'0,"0"4,-5 6,-4 10,0 9,-2 5,-7 5,1 0,-5 2,3 3,0-7,1-4,-1-1,1 4,3-4</inkml:trace>
  <inkml:trace contextRef="#ctx0" brushRef="#br0" timeOffset="5831.01">335 1485,'1'9,"0"0,0 0,1 0,0-1,1 1,0 0,0-1,1 0,0 0,1 0,-1 0,1 0,1-1,1 1,17 20,1-1,28 22,-27-25,-7-9,0 0,1-2,19 11,-20-14,-1 1,0 1,-1 1,-1 1,2 2,-6-3</inkml:trace>
  <inkml:trace contextRef="#ctx0" brushRef="#br0" timeOffset="6694.17">285 1083,'-4'0,"-6"0,-6 0,-8 0,-4 8,-3 4,1 3,1-1,5 2,2 2,2-2,3 1,0-3,4-4</inkml:trace>
  <inkml:trace contextRef="#ctx0" brushRef="#br0" timeOffset="7614.29">310 1057,'4'0,"6"0,5 0,5 4,-1 6,4 6,3 4,2-2,-5 1,-2-2,1-1,0-3,0 1,-2-2</inkml:trace>
  <inkml:trace contextRef="#ctx0" brushRef="#br0" timeOffset="10046.24">260 479,'0'4,"0"6,0 5,0 1</inkml:trace>
  <inkml:trace contextRef="#ctx0" brushRef="#br0" timeOffset="10998.9">410 529,'0'5,"0"0</inkml:trace>
  <inkml:trace contextRef="#ctx0" brushRef="#br0" timeOffset="13638.06">159 102,'0'8,"0"12,0 7,0 6,5 8,0-1,0-5</inkml:trace>
  <inkml:trace contextRef="#ctx0" brushRef="#br0" timeOffset="14254.68">335 1,'0'4,"0"10,4 7,2 9,-1 7,0 7,2-1,1-3,-2-4,-1-4,-2-3,3-6,1-8</inkml:trace>
  <inkml:trace contextRef="#ctx0" brushRef="#br0" timeOffset="14854.02">587 102,'0'4,"0"10,0 7,0 9,0 7,0 2,0-2,0-2,0-8</inkml:trace>
  <inkml:trace contextRef="#ctx0" brushRef="#br0" timeOffset="15589.59">436 26,'4'0,"6"0,1 4,8 10,0 12,-4 5,-3 1,-4 1,0 2,0 0,-2-6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22:52.620"/>
    </inkml:context>
    <inkml:brush xml:id="br0">
      <inkml:brushProperty name="width" value="0.1" units="cm"/>
      <inkml:brushProperty name="height" value="0.1" units="cm"/>
      <inkml:brushProperty name="color" value="#ED7D31"/>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21.085"/>
    </inkml:context>
    <inkml:brush xml:id="br0">
      <inkml:brushProperty name="width" value="0.1" units="cm"/>
      <inkml:brushProperty name="height" value="0.1" units="cm"/>
      <inkml:brushProperty name="color" value="#ED7D31"/>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29.600"/>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43.605"/>
    </inkml:context>
    <inkml:brush xml:id="br0">
      <inkml:brushProperty name="width" value="0.1" units="cm"/>
      <inkml:brushProperty name="height" value="0.1" units="cm"/>
      <inkml:brushProperty name="color" value="#2FC9FF"/>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43.629"/>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2:49.968"/>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3"/>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01.229"/>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12.692"/>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21.109"/>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25.229"/>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32.411"/>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3:58.490"/>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4:02.510"/>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4:17.451"/>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61"/>
    </inkml:context>
    <inkml:brush xml:id="br0">
      <inkml:brushProperty name="width" value="0.2" units="cm"/>
      <inkml:brushProperty name="height" value="0.2" units="cm"/>
      <inkml:brushProperty name="color" value="#00A0D7"/>
      <inkml:brushProperty name="ignorePressure" value="1"/>
    </inkml:brush>
  </inkml:definitions>
  <inkml:trace contextRef="#ctx0" brushRef="#br0">0 3213,'118'2,"-24"0,60-7,-67-13,-38 6,150-47,89-5,-260 54,0 0,16-10,25-9,-43 17,-1 0,0-2,-1 0,0-2,-1-1,4-5,0 0,1 2,1 1,24-11,10-4,20-16,-31 19,-7 1,-1-1,-1-3,4-7,12-18,-2-2,-3-3,-3-2,18-33,39-42,-65 89,-2-2,33-60,55-100,46-148,-86 181,-49 109,3 2,28-31,-51 71,21-22,3 1,45-41,-12 13,-38 38,1 1,2 2,2 2,1 2,1 1,2 3,1 2,16-4,-4-1,-45 24,1 0,-1 1,11-4,-8 5,63-22,12-9,-63 27,0 1,0 1,1 2,1 1,-1 1,10-2,23-1,1 4,-1 2,36 4,-4 0,-66-1,0 2,0 1,0 1,-1 2,0 1,0 1,0 2,-1 1,-1 1,0 1,-1 2,-1 0,0 2,-1 1,-2 1,1 1,-2 1,3 5,16 14,3-2,24 15,-18-14,38 39,-73-61,0 0,-2 1,0 1,4 10,21 30,2-3,-2 3,-3 1,-3 1,8 25,120 264,-133-285,3-2,22 33,-16-29,-3 1,-3 1,-3 3,-13-36,-1-5,14 41,3-2,3-1,22 30,-47-86,32 49,24 28,-50-73,0-1,1-1,1 0,1-1,0-1,0-1,8 4,54 33,40 24,-55-42,1-4,1-2,30 6,-16 1,-56-22,0-1,20 6,42 5,-43-11,-1 1,0 2,25 13,-49-19,1-1,0-1,1-1,-1-1,0 0,1-1,0-1,60 8,-29-1,0-2,22-2,-45-3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76"/>
    </inkml:context>
    <inkml:brush xml:id="br0">
      <inkml:brushProperty name="width" value="0.2" units="cm"/>
      <inkml:brushProperty name="height" value="0.2" units="cm"/>
      <inkml:brushProperty name="color" value="#F6630D"/>
      <inkml:brushProperty name="ignorePressure" value="1"/>
    </inkml:brush>
  </inkml:definitions>
  <inkml:trace contextRef="#ctx0" brushRef="#br0">1 3149,'929'0,"-914"-1,-1-1,0-1,1 0,-1-1,-1 0,1-1,-1-1,0 0,2-2,43-17,19-9,0-3,29-22,37-19,-13 16,57-30,-152 72,-1-1,-1-2,-1-2,7-7,-17 11,16-11,-2-2,-2-1,-1-2,-2-1,5-11,14-23,49-53,-50 66,-3-1,29-52,-14 13,-26 46,-3-2,4-16,-23 47,1 0,12-16,-11 18,-1 0,-1-1,3-8,-1-7,-9 21,0 1,2 1,-1-1,3 0,77-136,-47 79,25-31,12-25,-51 83,1 1,31-37,39-44,-34 42,56-56,-100 122,0 1,2 0,0 1,1 2,0 0,1 1,20-7,32-10,67-18,-48 18,-23 12,-53 15,-1-1,0-1,0 0,0-2,5-2,1-1,0 2,0 1,1 0,0 2,1 1,24-1,23-5,11 0,1 5,0 2,48 7,15-1,-119 0,0 1,0 1,-1 1,1 2,-2 0,1 2,23 13,32 9,-59-24,0 2,-1 0,0 1,-1 1,0 1,-1 1,0 1,-1 0,-1 2,5 5,34 40,-24-28,24 35,17 25,-44-59,-2 2,-1 0,-2 2,-2 1,6 17,20 36,-33-65,-1 0,-1 1,-1 2,65 176,83 154,-130-301,6 11,21 59,-19-41,5-1,3-2,3-3,5-1,25 26,74 82,-127-163,2 0,1-2,1-2,0 0,24 11,0 1,17 16,-23-16,2-3,1-2,1-2,12 1,-44-21,0-1,1-1,0-1,0-1,1-1,-1-1,1-1,2-1,86 9,-30 1,1-3,69-4,-120-4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4"/>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77"/>
    </inkml:context>
    <inkml:brush xml:id="br0">
      <inkml:brushProperty name="width" value="0.2" units="cm"/>
      <inkml:brushProperty name="height" value="0.2" units="cm"/>
      <inkml:brushProperty name="color" value="#00A0D7"/>
      <inkml:brushProperty name="ignorePressure" value="1"/>
    </inkml:brush>
  </inkml:definitions>
  <inkml:trace contextRef="#ctx0" brushRef="#br0">1 1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78"/>
    </inkml:context>
    <inkml:brush xml:id="br0">
      <inkml:brushProperty name="width" value="0.2" units="cm"/>
      <inkml:brushProperty name="height" value="0.2" units="cm"/>
      <inkml:brushProperty name="color" value="#00A0D7"/>
      <inkml:brushProperty name="ignorePressure" value="1"/>
    </inkml:brush>
  </inkml:definitions>
  <inkml:trace contextRef="#ctx0" brushRef="#br0">1203 1303</inkml:trace>
  <inkml:trace contextRef="#ctx0" brushRef="#br0" timeOffset="1">936 1437</inkml:trace>
  <inkml:trace contextRef="#ctx0" brushRef="#br0" timeOffset="2">568 1805</inkml:trace>
  <inkml:trace contextRef="#ctx0" brushRef="#br0" timeOffset="3">870 1704</inkml:trace>
  <inkml:trace contextRef="#ctx0" brushRef="#br0" timeOffset="4">1203 1704</inkml:trace>
  <inkml:trace contextRef="#ctx0" brushRef="#br0" timeOffset="5">368 1638</inkml:trace>
  <inkml:trace contextRef="#ctx0" brushRef="#br0" timeOffset="6">0 1905</inkml:trace>
  <inkml:trace contextRef="#ctx0" brushRef="#br0" timeOffset="7">1438 1538</inkml:trace>
  <inkml:trace contextRef="#ctx0" brushRef="#br0" timeOffset="8">1972 1437</inkml:trace>
  <inkml:trace contextRef="#ctx0" brushRef="#br0" timeOffset="9">1639 1237</inkml:trace>
  <inkml:trace contextRef="#ctx0" brushRef="#br0" timeOffset="10">2005 1069</inkml:trace>
  <inkml:trace contextRef="#ctx0" brushRef="#br0" timeOffset="11">2406 1137</inkml:trace>
  <inkml:trace contextRef="#ctx0" brushRef="#br0" timeOffset="12">2274 1371</inkml:trace>
  <inkml:trace contextRef="#ctx0" brushRef="#br0" timeOffset="13">2474 803</inkml:trace>
  <inkml:trace contextRef="#ctx0" brushRef="#br0" timeOffset="14">1772 1571,'-6'0,"-2"0</inkml:trace>
  <inkml:trace contextRef="#ctx0" brushRef="#br0" timeOffset="15">1203 1838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94"/>
    </inkml:context>
    <inkml:brush xml:id="br0">
      <inkml:brushProperty name="width" value="0.2" units="cm"/>
      <inkml:brushProperty name="height" value="0.2" units="cm"/>
      <inkml:brushProperty name="color" value="#F6630D"/>
      <inkml:brushProperty name="ignorePressure" value="1"/>
    </inkml:brush>
  </inkml:definitions>
  <inkml:trace contextRef="#ctx0" brushRef="#br0">34 1,'-5'0,"-9"0,0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95"/>
    </inkml:context>
    <inkml:brush xml:id="br0">
      <inkml:brushProperty name="width" value="0.2" units="cm"/>
      <inkml:brushProperty name="height" value="0.2" units="cm"/>
      <inkml:brushProperty name="color" value="#F6630D"/>
      <inkml:brushProperty name="ignorePressure" value="1"/>
    </inkml:brush>
  </inkml:definitions>
  <inkml:trace contextRef="#ctx0" brushRef="#br0">0 1204</inkml:trace>
  <inkml:trace contextRef="#ctx0" brushRef="#br0" timeOffset="1">66 970</inkml:trace>
  <inkml:trace contextRef="#ctx0" brushRef="#br0" timeOffset="2">501 1038</inkml:trace>
  <inkml:trace contextRef="#ctx0" brushRef="#br0" timeOffset="3">802 1171</inkml:trace>
  <inkml:trace contextRef="#ctx0" brushRef="#br0" timeOffset="4">300 1171</inkml:trace>
  <inkml:trace contextRef="#ctx0" brushRef="#br0" timeOffset="5">902 871</inkml:trace>
  <inkml:trace contextRef="#ctx0" brushRef="#br0" timeOffset="6">567 670</inkml:trace>
  <inkml:trace contextRef="#ctx0" brushRef="#br0" timeOffset="7">1536 770</inkml:trace>
  <inkml:trace contextRef="#ctx0" brushRef="#br0" timeOffset="8">1838 569</inkml:trace>
  <inkml:trace contextRef="#ctx0" brushRef="#br0" timeOffset="9">1604 436</inkml:trace>
  <inkml:trace contextRef="#ctx0" brushRef="#br0" timeOffset="10">1904 135,'6'0,"1"0</inkml:trace>
  <inkml:trace contextRef="#ctx0" brushRef="#br0" timeOffset="11">2640 236</inkml:trace>
  <inkml:trace contextRef="#ctx0" brushRef="#br0" timeOffset="12">2841 470</inkml:trace>
  <inkml:trace contextRef="#ctx0" brushRef="#br0" timeOffset="13">2973 269,'0'-6,"0"-1</inkml:trace>
  <inkml:trace contextRef="#ctx0" brushRef="#br0" timeOffset="14">2607 1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0"/>
    </inkml:context>
    <inkml:brush xml:id="br0">
      <inkml:brushProperty name="width" value="0.2" units="cm"/>
      <inkml:brushProperty name="height" value="0.2" units="cm"/>
      <inkml:brushProperty name="color" value="#F6630D"/>
      <inkml:brushProperty name="ignorePressure" value="1"/>
    </inkml:brush>
  </inkml:definitions>
  <inkml:trace contextRef="#ctx0" brushRef="#br0">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1"/>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2"/>
    </inkml:context>
    <inkml:brush xml:id="br0">
      <inkml:brushProperty name="width" value="0.2" units="cm"/>
      <inkml:brushProperty name="height" value="0.2" units="cm"/>
      <inkml:brushProperty name="color" value="#F6630D"/>
      <inkml:brushProperty name="ignorePressure" value="1"/>
    </inkml:brush>
  </inkml:definitions>
  <inkml:trace contextRef="#ctx0" brushRef="#br0">0 1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3"/>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4"/>
    </inkml:context>
    <inkml:brush xml:id="br0">
      <inkml:brushProperty name="width" value="0.2" units="cm"/>
      <inkml:brushProperty name="height" value="0.2" units="cm"/>
      <inkml:brushProperty name="color" value="#F6630D"/>
      <inkml:brushProperty name="ignorePressure" value="1"/>
    </inkml:brush>
  </inkml:definitions>
  <inkml:trace contextRef="#ctx0" brushRef="#br0">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5"/>
    </inkml:context>
    <inkml:brush xml:id="br0">
      <inkml:brushProperty name="width" value="0.2" units="cm"/>
      <inkml:brushProperty name="height" value="0.2" units="cm"/>
      <inkml:brushProperty name="color" value="#00A0D7"/>
      <inkml:brushProperty name="ignorePressure" value="1"/>
    </inkml:brush>
  </inkml:definitions>
  <inkml:trace contextRef="#ctx0" brushRef="#br0">1 1102</inkml:trace>
  <inkml:trace contextRef="#ctx0" brushRef="#br0" timeOffset="1">435 333</inkml:trace>
  <inkml:trace contextRef="#ctx0" brushRef="#br0" timeOffset="2">602 668,'6'6,"1"1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5"/>
    </inkml:context>
    <inkml:brush xml:id="br0">
      <inkml:brushProperty name="width" value="0.2" units="cm"/>
      <inkml:brushProperty name="height" value="0.2" units="cm"/>
      <inkml:brushProperty name="color" value="#00A0D7"/>
      <inkml:brushProperty name="ignorePressure" value="1"/>
    </inkml:brush>
  </inkml:definitions>
  <inkml:trace contextRef="#ctx0" brushRef="#br0">1 334</inkml:trace>
  <inkml:trace contextRef="#ctx0" brushRef="#br0" timeOffset="1">435 1103</inkml:trace>
  <inkml:trace contextRef="#ctx0" brushRef="#br0" timeOffset="2">602 768,'6'-6,"1"-1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8"/>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9"/>
    </inkml:context>
    <inkml:brush xml:id="br0">
      <inkml:brushProperty name="width" value="0.2" units="cm"/>
      <inkml:brushProperty name="height" value="0.2" units="cm"/>
      <inkml:brushProperty name="color" value="#F6630D"/>
      <inkml:brushProperty name="ignorePressure" value="1"/>
    </inkml:brush>
  </inkml:definitions>
  <inkml:trace contextRef="#ctx0" brushRef="#br0">1 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0"/>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1"/>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2"/>
    </inkml:context>
    <inkml:brush xml:id="br0">
      <inkml:brushProperty name="width" value="0.2" units="cm"/>
      <inkml:brushProperty name="height" value="0.2" units="cm"/>
      <inkml:brushProperty name="color" value="#F6630D"/>
      <inkml:brushProperty name="ignorePressure" value="1"/>
    </inkml:brush>
  </inkml:definitions>
  <inkml:trace contextRef="#ctx0" brushRef="#br0">0 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3"/>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4"/>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5"/>
    </inkml:context>
    <inkml:brush xml:id="br0">
      <inkml:brushProperty name="width" value="0.2" units="cm"/>
      <inkml:brushProperty name="height" value="0.2" units="cm"/>
      <inkml:brushProperty name="color" value="#F6630D"/>
      <inkml:brushProperty name="ignorePressure" value="1"/>
    </inkml:brush>
  </inkml:definitions>
  <inkml:trace contextRef="#ctx0" brushRef="#br0">0 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6"/>
    </inkml:context>
    <inkml:brush xml:id="br0">
      <inkml:brushProperty name="width" value="0.2" units="cm"/>
      <inkml:brushProperty name="height" value="0.2" units="cm"/>
      <inkml:brushProperty name="color" value="#F6630D"/>
      <inkml:brushProperty name="ignorePressure" value="1"/>
    </inkml:brush>
  </inkml:definitions>
  <inkml:trace contextRef="#ctx0" brushRef="#br0">1 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7"/>
    </inkml:context>
    <inkml:brush xml:id="br0">
      <inkml:brushProperty name="width" value="0.2" units="cm"/>
      <inkml:brushProperty name="height" value="0.2" units="cm"/>
      <inkml:brushProperty name="color" value="#F6630D"/>
      <inkml:brushProperty name="ignorePressure" value="1"/>
    </inkml:brush>
  </inkml:definitions>
  <inkml:trace contextRef="#ctx0" brushRef="#br0">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8"/>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8"/>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9"/>
    </inkml:context>
    <inkml:brush xml:id="br0">
      <inkml:brushProperty name="width" value="0.2" units="cm"/>
      <inkml:brushProperty name="height" value="0.2" units="cm"/>
      <inkml:brushProperty name="color" value="#00A0D7"/>
      <inkml:brushProperty name="ignorePressure" value="1"/>
    </inkml:brush>
  </inkml:definitions>
  <inkml:trace contextRef="#ctx0" brushRef="#br0">1 1,'0'0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0"/>
    </inkml:context>
    <inkml:brush xml:id="br0">
      <inkml:brushProperty name="width" value="0.2" units="cm"/>
      <inkml:brushProperty name="height" value="0.2" units="cm"/>
      <inkml:brushProperty name="color" value="#00A0D7"/>
      <inkml:brushProperty name="ignorePressure" value="1"/>
    </inkml:brush>
  </inkml:definitions>
  <inkml:trace contextRef="#ctx0" brushRef="#br0">1 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1"/>
    </inkml:context>
    <inkml:brush xml:id="br0">
      <inkml:brushProperty name="width" value="0.2" units="cm"/>
      <inkml:brushProperty name="height" value="0.2" units="cm"/>
      <inkml:brushProperty name="color" value="#00A0D7"/>
      <inkml:brushProperty name="ignorePressure" value="1"/>
    </inkml:brush>
  </inkml:definitions>
  <inkml:trace contextRef="#ctx0" brushRef="#br0">0 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2"/>
    </inkml:context>
    <inkml:brush xml:id="br0">
      <inkml:brushProperty name="width" value="0.2" units="cm"/>
      <inkml:brushProperty name="height" value="0.2" units="cm"/>
      <inkml:brushProperty name="color" value="#00A0D7"/>
      <inkml:brushProperty name="ignorePressure" value="1"/>
    </inkml:brush>
  </inkml:definitions>
  <inkml:trace contextRef="#ctx0" brushRef="#br0">0 1,'0'0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3"/>
    </inkml:context>
    <inkml:brush xml:id="br0">
      <inkml:brushProperty name="width" value="0.2" units="cm"/>
      <inkml:brushProperty name="height" value="0.2" units="cm"/>
      <inkml:brushProperty name="color" value="#00A0D7"/>
      <inkml:brushProperty name="ignorePressure" value="1"/>
    </inkml:brush>
  </inkml:definitions>
  <inkml:trace contextRef="#ctx0" brushRef="#br0">0 1,'0'0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4"/>
    </inkml:context>
    <inkml:brush xml:id="br0">
      <inkml:brushProperty name="width" value="0.2" units="cm"/>
      <inkml:brushProperty name="height" value="0.2" units="cm"/>
      <inkml:brushProperty name="color" value="#00A0D7"/>
      <inkml:brushProperty name="ignorePressure" value="1"/>
    </inkml:brush>
  </inkml:definitions>
  <inkml:trace contextRef="#ctx0" brushRef="#br0">1 1,'0'0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5"/>
    </inkml:context>
    <inkml:brush xml:id="br0">
      <inkml:brushProperty name="width" value="0.2" units="cm"/>
      <inkml:brushProperty name="height" value="0.2" units="cm"/>
      <inkml:brushProperty name="color" value="#00A0D7"/>
      <inkml:brushProperty name="ignorePressure" value="1"/>
    </inkml:brush>
  </inkml:definitions>
  <inkml:trace contextRef="#ctx0" brushRef="#br0">125 106,'557'0,"-1004"0,440 0,0 0,1 0,-1 0,1 0,-1 1,1 0,-1 0,-4 2,11-3,0 0,0 0,0 0,0 0,-1 1,1-1,0 0,0 0,0 0,0 0,0 0,-1 0,1 0,0 0,0 1,0-1,0 0,0 0,0 0,-1 0,1 0,0 1,0-1,0 0,0 0,0 0,0 0,0 1,0-1,0 0,0 0,0 0,0 0,0 1,0-1,0 0,0 0,0 0,0 0,0 1,0-1,0 0,0 0,0 0,1 0,-1 0,0 1,0-1,0 0,0 0,0 0,0 0,1 0,12 9,16 2,24 1,0-3,1-1,0-3,17-3,-271-3,184 2,14 2,24 5,44 6,-54-13,4 2,0-1,0-1,1 0,-1-1,0-1,1 0,6-2,-23 3,0 0,0 0,1 0,-1 0,0 0,0 0,0 0,1 0,-1 0,0 0,0 0,0-1,1 1,-1 0,0 0,0 0,0 0,1 0,-1 0,0 0,0 0,0-1,1 1,-1 0,0 0,0 0,0 0,0-1,0 1,0 0,1 0,-1 0,0-1,0 1,0 0,0 0,0 0,0-1,0 1,0 0,0 0,0-1,0 1,0 0,0 0,0 0,0-1,0 1,0 0,0 0,0 0,-1-1,1 1,0 0,0 0,0 0,0-1,0 1,0 0,-1 0,1 0,0 0,0-1,-21-10,-30-6,-8 5,0 3,-7 2,-78-12,110 14,0-1,65 4,624 3,-827 1,-193-5,311-2,-43-12,56 10,176 3,-99 5,0-2,0-2,34-6,-4-1,0 3,0 3,34 3,-72-2,-28 3,0 0,0 0,0-1,0 1,0 0,0 0,0 0,0-1,0 1,0 0,0 0,0-1,0 1,0 0,0 0,0 0,0-1,0 1,0 0,0 0,0 0,0-1,0 1,0 0,-1 0,1 0,0-1,0 1,0 0,0 0,0 0,-1 0,1 0,0-1,0 1,0 0,0 0,-1 0,1 0,0 0,0 0,0 0,-1 0,1 0,0 0,0 0,-1 0,1 0,0 0,0 0,-1 0,-50-14,-74 4,0 6,-51 8,11-1,795-3,-581 5,-48-5,0 1,0-1,0 0,0 0,-1 1,1-1,0 1,0-1,0 1,0-1,0 1,-1-1,1 1,0 0,0-1,-1 1,1 0,0 0,-1 0,0 0,0 0,0-1,-1 1,1 0,0 0,0 0,-1-1,1 1,0 0,-1-1,1 1,0 0,-1-1,1 1,-1 0,0-1,1 1,-1-1,1 1,-1-1,0 1,1-1,-1 1,0-1,1 0,-2 1,-16 9,0 0,0-1,-1-1,-1-1,1-1,-1 0,0-2,0 0,-1-1,-2-1,-50 2,0-4,-19-3,-28-1,62 4,46 0,41 0,367 0,-368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6"/>
    </inkml:context>
    <inkml:brush xml:id="br0">
      <inkml:brushProperty name="width" value="0.2" units="cm"/>
      <inkml:brushProperty name="height" value="0.2" units="cm"/>
      <inkml:brushProperty name="color" value="#F6630D"/>
      <inkml:brushProperty name="ignorePressure" value="1"/>
    </inkml:brush>
  </inkml:definitions>
  <inkml:trace contextRef="#ctx0" brushRef="#br0">31 69,'1'1,"-1"1,1-1,-1 1,1-1,0 1,0-1,0 0,0 1,0-1,0 0,0 0,0 0,0 0,0 0,1 0,-1 0,0 0,1 0,-1 0,1-1,-1 1,1-1,-1 1,1-1,-1 0,1 1,-1-1,2 0,52 7,-49-7,131 2,-86-3,0 2,0 3,13 4,32 3,1-5,55-3,-129-3,-128-5,-29-7,-81-5,180 15,-1-2,1-1,0-2,-3-2,70 4,26 1,-23 5,-1-2,0-1,1-2,-1-1,0-2,19-7,-13 3,1 2,0 2,21-1,-354 8,-78 3,357-2,0 0,0 1,0 0,-12 5,24-8,1 1,0 0,-1 0,1 0,0 0,-1 0,1 0,-1 0,1 1,0-1,0 0,-1 0,1 0,0 0,-1 0,1 0,0 1,-1-1,1 0,0 0,0 0,-1 1,1-1,0 0,0 0,-1 1,1-1,0 0,0 1,0-1,0 0,0 0,-1 1,1-1,0 0,0 1,0-1,0 0,0 1,0-1,0 0,0 1,15 5,26-1,521-2,-293-5,-262 4,-18 5,-20 4,-20-4,0-2,0-2,-38-4,77 1,-18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3:03:57.926"/>
    </inkml:context>
    <inkml:brush xml:id="br0">
      <inkml:brushProperty name="width" value="0.2" units="cm"/>
      <inkml:brushProperty name="height" value="0.2" units="cm"/>
      <inkml:brushProperty name="color" value="#00A0D7"/>
      <inkml:brushProperty name="ignorePressure" value="1"/>
    </inkml:brush>
  </inkml:definitions>
  <inkml:trace contextRef="#ctx0" brushRef="#br0">0 3213,'118'2,"-24"0,60-7,-67-13,-38 6,150-47,89-5,-260 54,0 0,16-10,25-9,-43 17,-1 0,0-2,-1 0,0-2,-1-1,4-5,0 0,1 2,1 1,24-11,10-4,20-16,-31 19,-7 1,-1-1,-1-3,4-7,12-18,-2-2,-3-3,-3-2,18-33,39-42,-65 89,-2-2,33-60,55-100,46-148,-86 181,-49 109,3 2,28-31,-51 71,21-22,3 1,45-41,-12 13,-38 38,1 1,2 2,2 2,1 2,1 1,2 3,1 2,16-4,-4-1,-45 24,1 0,-1 1,11-4,-8 5,63-22,12-9,-63 27,0 1,0 1,1 2,1 1,-1 1,10-2,23-1,1 4,-1 2,36 4,-4 0,-66-1,0 2,0 1,0 1,-1 2,0 1,0 1,0 2,-1 1,-1 1,0 1,-1 2,-1 0,0 2,-1 1,-2 1,1 1,-2 1,3 5,16 14,3-2,24 15,-18-14,38 39,-73-61,0 0,-2 1,0 1,4 10,21 30,2-3,-2 3,-3 1,-3 1,8 25,120 264,-133-285,3-2,22 33,-16-29,-3 1,-3 1,-3 3,-13-36,-1-5,14 41,3-2,3-1,22 30,-47-86,32 49,24 28,-50-73,0-1,1-1,1 0,1-1,0-1,0-1,8 4,54 33,40 24,-55-42,1-4,1-2,30 6,-16 1,-56-22,0-1,20 6,42 5,-43-11,-1 1,0 2,25 13,-49-19,1-1,0-1,1-1,-1-1,0 0,1-1,0-1,60 8,-29-1,0-2,22-2,-45-3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19"/>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3T13:03:57.927"/>
    </inkml:context>
    <inkml:brush xml:id="br0">
      <inkml:brushProperty name="width" value="0.2" units="cm"/>
      <inkml:brushProperty name="height" value="0.2" units="cm"/>
      <inkml:brushProperty name="color" value="#F6630D"/>
      <inkml:brushProperty name="ignorePressure" value="1"/>
    </inkml:brush>
  </inkml:definitions>
  <inkml:trace contextRef="#ctx0" brushRef="#br0">1 3149,'929'0,"-914"-1,-1-1,0-1,1 0,-1-1,-1 0,1-1,-1-1,0 0,2-2,43-17,19-9,0-3,29-22,37-19,-13 16,57-30,-152 72,-1-1,-1-2,-1-2,7-7,-17 11,16-11,-2-2,-2-1,-1-2,-2-1,5-11,14-23,49-53,-50 66,-3-1,29-52,-14 13,-26 46,-3-2,4-16,-23 47,1 0,12-16,-11 18,-1 0,-1-1,3-8,-1-7,-9 21,0 1,2 1,-1-1,3 0,77-136,-47 79,25-31,12-25,-51 83,1 1,31-37,39-44,-34 42,56-56,-100 122,0 1,2 0,0 1,1 2,0 0,1 1,20-7,32-10,67-18,-48 18,-23 12,-53 15,-1-1,0-1,0 0,0-2,5-2,1-1,0 2,0 1,1 0,0 2,1 1,24-1,23-5,11 0,1 5,0 2,48 7,15-1,-119 0,0 1,0 1,-1 1,1 2,-2 0,1 2,23 13,32 9,-59-24,0 2,-1 0,0 1,-1 1,0 1,-1 1,0 1,-1 0,-1 2,5 5,34 40,-24-28,24 35,17 25,-44-59,-2 2,-1 0,-2 2,-2 1,6 17,20 36,-33-65,-1 0,-1 1,-1 2,65 176,83 154,-130-301,6 11,21 59,-19-41,5-1,3-2,3-3,5-1,25 26,74 82,-127-163,2 0,1-2,1-2,0 0,24 11,0 1,17 16,-23-16,2-3,1-2,1-2,12 1,-44-21,0-1,1-1,0-1,0-1,1-1,-1-1,1-1,2-1,86 9,-30 1,1-3,69-4,-120-4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0"/>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1"/>
    </inkml:context>
    <inkml:brush xml:id="br0">
      <inkml:brushProperty name="width" value="0.2" units="cm"/>
      <inkml:brushProperty name="height" value="0.2" units="cm"/>
      <inkml:brushProperty name="color" value="#F6630D"/>
      <inkml:brushProperty name="ignorePressure" value="1"/>
    </inkml:brush>
  </inkml:definitions>
  <inkml:trace contextRef="#ctx0" brushRef="#br0">1 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8:24:28.714"/>
    </inkml:context>
    <inkml:brush xml:id="br0">
      <inkml:brushProperty name="width" value="0.2" units="cm"/>
      <inkml:brushProperty name="height" value="0.2" units="cm"/>
      <inkml:brushProperty name="color" value="#AE198D"/>
      <inkml:brushProperty name="inkEffects" value="galaxy"/>
      <inkml:brushProperty name="anchorX" value="-9506.46387"/>
      <inkml:brushProperty name="anchorY" value="-5122.96533"/>
      <inkml:brushProperty name="scaleFactor" value="0.5"/>
    </inkml:brush>
  </inkml:definitions>
  <inkml:trace contextRef="#ctx0" brushRef="#br0">1 239 24575,'0'0'0,"40"-7"0,117-22 0,48-7 0,33-2 0,-3 4 0,-17 5 0,-26 6-1147,-30 7 1382,-21 4-372,-10 5 427,-13 1-376,-12 4 129,-12 2-43,-10 1 0,-6 0 0,-4 1 936,-5-1-1203,-8 0 400,-8-1-133,-11 0 0,-8 0 0,-9 0 0,-6 0 0,-5 0 0,-5 0 0,-4 0 0,-3 0 0,-1 0 0,-2 0 0,0 0 0,1 0 0,-1 0 0,0 0 0,1 0 0,0 0 0,-1 0 0,1 0 0,0 0 0,1 0 0,-1 0 0,0 0 0,0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2"/>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3"/>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4"/>
    </inkml:context>
    <inkml:brush xml:id="br0">
      <inkml:brushProperty name="width" value="0.2" units="cm"/>
      <inkml:brushProperty name="height" value="0.2" units="cm"/>
      <inkml:brushProperty name="color" value="#F6630D"/>
      <inkml:brushProperty name="ignorePressure" value="1"/>
    </inkml:brush>
  </inkml:definitions>
  <inkml:trace contextRef="#ctx0" brushRef="#br0">1 2,'0'0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5"/>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6"/>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7"/>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8"/>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29"/>
    </inkml:context>
    <inkml:brush xml:id="br0">
      <inkml:brushProperty name="width" value="0.2" units="cm"/>
      <inkml:brushProperty name="height" value="0.2" units="cm"/>
      <inkml:brushProperty name="color" value="#00A0D7"/>
      <inkml:brushProperty name="ignorePressure" value="1"/>
    </inkml:brush>
  </inkml:definitions>
  <inkml:trace contextRef="#ctx0" brushRef="#br0">1 2,'0'0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0"/>
    </inkml:context>
    <inkml:brush xml:id="br0">
      <inkml:brushProperty name="width" value="0.2" units="cm"/>
      <inkml:brushProperty name="height" value="0.2" units="cm"/>
      <inkml:brushProperty name="color" value="#00A0D7"/>
      <inkml:brushProperty name="ignorePressure" value="1"/>
    </inkml:brush>
  </inkml:definitions>
  <inkml:trace contextRef="#ctx0" brushRef="#br0">1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1"/>
    </inkml:context>
    <inkml:brush xml:id="br0">
      <inkml:brushProperty name="width" value="0.2" units="cm"/>
      <inkml:brushProperty name="height" value="0.2" units="cm"/>
      <inkml:brushProperty name="color" value="#00A0D7"/>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8:24:30.402"/>
    </inkml:context>
    <inkml:brush xml:id="br0">
      <inkml:brushProperty name="width" value="0.2" units="cm"/>
      <inkml:brushProperty name="height" value="0.2" units="cm"/>
      <inkml:brushProperty name="color" value="#AE198D"/>
      <inkml:brushProperty name="inkEffects" value="galaxy"/>
      <inkml:brushProperty name="anchorX" value="-12956.05664"/>
      <inkml:brushProperty name="anchorY" value="-5736.44727"/>
      <inkml:brushProperty name="scaleFactor" value="0.5"/>
    </inkml:brush>
  </inkml:definitions>
  <inkml:trace contextRef="#ctx0" brushRef="#br0">943 1 24575,'0'0'0,"-50"131"0,-44 107 0,-10 28 0,-8 18 0,-5-9 0,1-21 0,10-36 0,17-43 0,22-49 0,23-45 0,17-36 0,14-26 0,9-16 0,6-8 0,1-4 0,2 2 0,-2 2 0,0 2 0,-1 1 0,0 1 0,-2 1 0,0 1 0,0-1 0,-2 2 0,0 1 0,0-1 0,0 0 0,1-1 0,0 0 0,0-1 0,1 0 0,0 0 0,0 0 0,0 0 0,0 0 0,1 0 0,-1 0 0,0 0 0,0 0 0,0 0 0,0 0 0,0 0 0,0 0 0,0 0 0,0 0 0,0 0 0,0 0 0,0 0 0,0 0 0,0 0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2"/>
    </inkml:context>
    <inkml:brush xml:id="br0">
      <inkml:brushProperty name="width" value="0.2" units="cm"/>
      <inkml:brushProperty name="height" value="0.2" units="cm"/>
      <inkml:brushProperty name="color" value="#00A0D7"/>
      <inkml:brushProperty name="ignorePressure" value="1"/>
    </inkml:brush>
  </inkml:definitions>
  <inkml:trace contextRef="#ctx0" brushRef="#br0">0 2,'0'0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3"/>
    </inkml:context>
    <inkml:brush xml:id="br0">
      <inkml:brushProperty name="width" value="0.2" units="cm"/>
      <inkml:brushProperty name="height" value="0.2" units="cm"/>
      <inkml:brushProperty name="color" value="#00A0D7"/>
      <inkml:brushProperty name="ignorePressure" value="1"/>
    </inkml:brush>
  </inkml:definitions>
  <inkml:trace contextRef="#ctx0" brushRef="#br0">0 2,'0'0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4"/>
    </inkml:context>
    <inkml:brush xml:id="br0">
      <inkml:brushProperty name="width" value="0.2" units="cm"/>
      <inkml:brushProperty name="height" value="0.2" units="cm"/>
      <inkml:brushProperty name="color" value="#00A0D7"/>
      <inkml:brushProperty name="ignorePressure" value="1"/>
    </inkml:brush>
  </inkml:definitions>
  <inkml:trace contextRef="#ctx0" brushRef="#br0">1 2,'0'0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5"/>
    </inkml:context>
    <inkml:brush xml:id="br0">
      <inkml:brushProperty name="width" value="0.2" units="cm"/>
      <inkml:brushProperty name="height" value="0.2" units="cm"/>
      <inkml:brushProperty name="color" value="#00A0D7"/>
      <inkml:brushProperty name="ignorePressure" value="1"/>
    </inkml:brush>
  </inkml:definitions>
  <inkml:trace contextRef="#ctx0" brushRef="#br0">125 108,'557'0,"-1004"0,440 0,0 0,1 0,-1 0,1 0,-1 1,1 0,-1 0,-4 2,11-3,0 0,0 0,0 0,0 0,-1 1,1-1,0 0,0 0,0 0,0 0,0 0,-1 0,1 0,0 0,0 1,0-1,0 0,0 0,0 0,-1 0,1 0,0 1,0-1,0 0,0 0,0 0,0 0,0 1,0-1,0 0,0 0,0 0,0 0,0 1,0-1,0 0,0 0,0 0,0 0,0 1,0-1,0 0,0 0,0 0,1 0,-1 0,0 1,0-1,0 0,0 0,0 0,0 0,1 0,12 9,16 2,24 1,0-3,1-1,0-3,17-3,-271-3,184 2,14 2,24 5,44 6,-54-13,4 2,0-1,0-1,1 0,-1-1,0-1,1 0,6-2,-23 3,0 0,0 0,1 0,-1 0,0 0,0 0,0 0,1 0,-1 0,0 0,0 0,0-1,1 1,-1 0,0 0,0 0,0 0,1 0,-1 0,0 0,0 0,0-1,1 1,-1 0,0 0,0 0,0 0,0-1,0 1,0 0,1 0,-1 0,0-1,0 1,0 0,0 0,0 0,0-1,0 1,0 0,0 0,0-1,0 1,0 0,0 0,0 0,0-1,0 1,0 0,0 0,0 0,-1-1,1 1,0 0,0 0,0 0,0-1,0 1,0 0,-1 0,1 0,0 0,0-1,-21-10,-30-6,-8 5,0 3,-7 2,-78-12,110 14,0-1,65 4,624 3,-827 1,-193-5,311-2,-43-12,56 10,176 3,-99 5,0-2,0-2,34-6,-4-1,0 3,0 3,34 3,-72-2,-28 3,0 0,0 0,0-1,0 1,0 0,0 0,0 0,0-1,0 1,0 0,0 0,0-1,0 1,0 0,0 0,0 0,0-1,0 1,0 0,0 0,0 0,0-1,0 1,0 0,-1 0,1 0,0-1,0 1,0 0,0 0,0 0,-1 0,1 0,0-1,0 1,0 0,0 0,-1 0,1 0,0 0,0 0,0 0,-1 0,1 0,0 0,0 0,-1 0,1 0,0 0,0 0,-1 0,-50-14,-74 4,0 6,-51 8,11-1,795-3,-581 5,-48-5,0 1,0-1,0 0,0 0,-1 1,1-1,0 1,0-1,0 1,0-1,0 1,-1-1,1 1,0 0,0-1,-1 1,1 0,0 0,-1 0,0 0,0 0,0-1,-1 1,1 0,0 0,0 0,-1-1,1 1,0 0,-1-1,1 1,0 0,-1-1,1 1,-1 0,0-1,1 1,-1-1,1 1,-1-1,0 1,1-1,-1 1,0-1,1 0,-2 1,-16 9,0 0,0-1,-1-1,-1-1,1-1,-1 0,0-2,0 0,-1-1,-2-1,-50 2,0-4,-19-3,-28-1,62 4,46 0,41 0,367 0,-368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10.036"/>
    </inkml:context>
    <inkml:brush xml:id="br0">
      <inkml:brushProperty name="width" value="0.2" units="cm"/>
      <inkml:brushProperty name="height" value="0.2" units="cm"/>
      <inkml:brushProperty name="color" value="#F6630D"/>
      <inkml:brushProperty name="ignorePressure" value="1"/>
    </inkml:brush>
  </inkml:definitions>
  <inkml:trace contextRef="#ctx0" brushRef="#br0">31 69,'1'1,"-1"1,1-1,-1 1,1-1,0 1,0-1,0 0,0 1,0-1,0 0,0 0,0 0,0 0,0 0,1 0,-1 0,0 0,1 0,-1 0,1-1,-1 1,1-1,-1 1,1-1,-1 0,1 1,-1-1,2 0,52 7,-49-7,131 2,-86-3,0 2,0 3,13 4,32 3,1-5,55-3,-129-3,-128-5,-29-7,-81-5,180 15,-1-2,1-1,0-2,-3-2,70 4,26 1,-23 5,-1-2,0-1,1-2,-1-1,0-2,19-7,-13 3,1 2,0 2,21-1,-354 8,-78 3,357-2,0 0,0 1,0 0,-12 5,24-8,1 1,0 0,-1 0,1 0,0 0,-1 0,1 0,-1 0,1 1,0-1,0 0,-1 0,1 0,0 0,-1 0,1 0,0 1,-1-1,1 0,0 0,0 0,-1 1,1-1,0 0,0 0,-1 1,1-1,0 0,0 1,0-1,0 0,0 0,-1 1,1-1,0 0,0 1,0-1,0 0,0 1,0-1,0 0,0 1,15 5,26-1,521-2,-293-5,-262 4,-18 5,-20 4,-20-4,0-2,0-2,-38-4,77 1,-18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38"/>
    </inkml:context>
    <inkml:brush xml:id="br0">
      <inkml:brushProperty name="width" value="0.2" units="cm"/>
      <inkml:brushProperty name="height" value="0.2" units="cm"/>
      <inkml:brushProperty name="color" value="#00A0D7"/>
      <inkml:brushProperty name="ignorePressure" value="1"/>
    </inkml:brush>
  </inkml:definitions>
  <inkml:trace contextRef="#ctx0" brushRef="#br0">1 2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39"/>
    </inkml:context>
    <inkml:brush xml:id="br0">
      <inkml:brushProperty name="width" value="0.2" units="cm"/>
      <inkml:brushProperty name="height" value="0.2" units="cm"/>
      <inkml:brushProperty name="color" value="#00A0D7"/>
      <inkml:brushProperty name="ignorePressure" value="1"/>
    </inkml:brush>
  </inkml:definitions>
  <inkml:trace contextRef="#ctx0" brushRef="#br0">1203 1339</inkml:trace>
  <inkml:trace contextRef="#ctx0" brushRef="#br0" timeOffset="1">936 1205</inkml:trace>
  <inkml:trace contextRef="#ctx0" brushRef="#br0" timeOffset="2">568 960</inkml:trace>
  <inkml:trace contextRef="#ctx0" brushRef="#br0" timeOffset="3">870 938</inkml:trace>
  <inkml:trace contextRef="#ctx0" brushRef="#br0" timeOffset="4">1203 938</inkml:trace>
  <inkml:trace contextRef="#ctx0" brushRef="#br0" timeOffset="5">368 1127</inkml:trace>
  <inkml:trace contextRef="#ctx0" brushRef="#br0" timeOffset="6">0 1284</inkml:trace>
  <inkml:trace contextRef="#ctx0" brushRef="#br0" timeOffset="7">1438 1104</inkml:trace>
  <inkml:trace contextRef="#ctx0" brushRef="#br0" timeOffset="8">1972 1205</inkml:trace>
  <inkml:trace contextRef="#ctx0" brushRef="#br0" timeOffset="9">1639 1405</inkml:trace>
  <inkml:trace contextRef="#ctx0" brushRef="#br0" timeOffset="10">2005 1573</inkml:trace>
  <inkml:trace contextRef="#ctx0" brushRef="#br0" timeOffset="11">2406 1505</inkml:trace>
  <inkml:trace contextRef="#ctx0" brushRef="#br0" timeOffset="12">2274 1271</inkml:trace>
  <inkml:trace contextRef="#ctx0" brushRef="#br0" timeOffset="13">2474 1839</inkml:trace>
  <inkml:trace contextRef="#ctx0" brushRef="#br0" timeOffset="14">1772 1071,'-6'0,"-2"0</inkml:trace>
  <inkml:trace contextRef="#ctx0" brushRef="#br0" timeOffset="15">1203 804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55"/>
    </inkml:context>
    <inkml:brush xml:id="br0">
      <inkml:brushProperty name="width" value="0.2" units="cm"/>
      <inkml:brushProperty name="height" value="0.2" units="cm"/>
      <inkml:brushProperty name="color" value="#F6630D"/>
      <inkml:brushProperty name="ignorePressure" value="1"/>
    </inkml:brush>
  </inkml:definitions>
  <inkml:trace contextRef="#ctx0" brushRef="#br0">34 2,'-5'0,"-9"0,0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56"/>
    </inkml:context>
    <inkml:brush xml:id="br0">
      <inkml:brushProperty name="width" value="0.2" units="cm"/>
      <inkml:brushProperty name="height" value="0.2" units="cm"/>
      <inkml:brushProperty name="color" value="#F6630D"/>
      <inkml:brushProperty name="ignorePressure" value="1"/>
    </inkml:brush>
  </inkml:definitions>
  <inkml:trace contextRef="#ctx0" brushRef="#br0">0 136</inkml:trace>
  <inkml:trace contextRef="#ctx0" brushRef="#br0" timeOffset="1">66 370</inkml:trace>
  <inkml:trace contextRef="#ctx0" brushRef="#br0" timeOffset="2">501 302</inkml:trace>
  <inkml:trace contextRef="#ctx0" brushRef="#br0" timeOffset="3">802 169</inkml:trace>
  <inkml:trace contextRef="#ctx0" brushRef="#br0" timeOffset="4">300 169</inkml:trace>
  <inkml:trace contextRef="#ctx0" brushRef="#br0" timeOffset="5">902 469</inkml:trace>
  <inkml:trace contextRef="#ctx0" brushRef="#br0" timeOffset="6">567 670</inkml:trace>
  <inkml:trace contextRef="#ctx0" brushRef="#br0" timeOffset="7">1536 570</inkml:trace>
  <inkml:trace contextRef="#ctx0" brushRef="#br0" timeOffset="8">1838 771</inkml:trace>
  <inkml:trace contextRef="#ctx0" brushRef="#br0" timeOffset="9">1604 904</inkml:trace>
  <inkml:trace contextRef="#ctx0" brushRef="#br0" timeOffset="10">1904 1205,'6'0,"1"0</inkml:trace>
  <inkml:trace contextRef="#ctx0" brushRef="#br0" timeOffset="11">2640 945</inkml:trace>
  <inkml:trace contextRef="#ctx0" brushRef="#br0" timeOffset="12">2841 711</inkml:trace>
  <inkml:trace contextRef="#ctx0" brushRef="#br0" timeOffset="13">2973 912,'0'6,"0"1</inkml:trace>
  <inkml:trace contextRef="#ctx0" brushRef="#br0" timeOffset="14">2607 1180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1"/>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61"/>
    </inkml:context>
    <inkml:brush xml:id="br0">
      <inkml:brushProperty name="width" value="0.2" units="cm"/>
      <inkml:brushProperty name="height" value="0.2" units="cm"/>
      <inkml:brushProperty name="color" value="#00A0D7"/>
      <inkml:brushProperty name="ignorePressure" value="1"/>
    </inkml:brush>
  </inkml:definitions>
  <inkml:trace contextRef="#ctx0" brushRef="#br0">0 3213,'118'2,"-24"0,60-7,-67-13,-38 6,150-47,89-5,-260 54,0 0,16-10,25-9,-43 17,-1 0,0-2,-1 0,0-2,-1-1,4-5,0 0,1 2,1 1,24-11,10-4,20-16,-31 19,-7 1,-1-1,-1-3,4-7,12-18,-2-2,-3-3,-3-2,18-33,39-42,-65 89,-2-2,33-60,55-100,46-148,-86 181,-49 109,3 2,28-31,-51 71,21-22,3 1,45-41,-12 13,-38 38,1 1,2 2,2 2,1 2,1 1,2 3,1 2,16-4,-4-1,-45 24,1 0,-1 1,11-4,-8 5,63-22,12-9,-63 27,0 1,0 1,1 2,1 1,-1 1,10-2,23-1,1 4,-1 2,36 4,-4 0,-66-1,0 2,0 1,0 1,-1 2,0 1,0 1,0 2,-1 1,-1 1,0 1,-1 2,-1 0,0 2,-1 1,-2 1,1 1,-2 1,3 5,16 14,3-2,24 15,-18-14,38 39,-73-61,0 0,-2 1,0 1,4 10,21 30,2-3,-2 3,-3 1,-3 1,8 25,120 264,-133-285,3-2,22 33,-16-29,-3 1,-3 1,-3 3,-13-36,-1-5,14 41,3-2,3-1,22 30,-47-86,32 49,24 28,-50-73,0-1,1-1,1 0,1-1,0-1,0-1,8 4,54 33,40 24,-55-42,1-4,1-2,30 6,-16 1,-56-22,0-1,20 6,42 5,-43-11,-1 1,0 2,25 13,-49-19,1-1,0-1,1-1,-1-1,0 0,1-1,0-1,60 8,-29-1,0-2,22-2,-45-3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2"/>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3"/>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4"/>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5"/>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6"/>
    </inkml:context>
    <inkml:brush xml:id="br0">
      <inkml:brushProperty name="width" value="0.2" units="cm"/>
      <inkml:brushProperty name="height" value="0.2" units="cm"/>
      <inkml:brushProperty name="color" value="#00A0D7"/>
      <inkml:brushProperty name="ignorePressure" value="1"/>
    </inkml:brush>
  </inkml:definitions>
  <inkml:trace contextRef="#ctx0" brushRef="#br0">1 334</inkml:trace>
  <inkml:trace contextRef="#ctx0" brushRef="#br0" timeOffset="1">435 1103</inkml:trace>
  <inkml:trace contextRef="#ctx0" brushRef="#br0" timeOffset="2">602 768,'6'-6,"1"-1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79"/>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0"/>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1"/>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2"/>
    </inkml:context>
    <inkml:brush xml:id="br0">
      <inkml:brushProperty name="width" value="0.2" units="cm"/>
      <inkml:brushProperty name="height" value="0.2" units="cm"/>
      <inkml:brushProperty name="color" value="#F6630D"/>
      <inkml:brushProperty name="ignorePressure" value="1"/>
    </inkml:brush>
  </inkml:definitions>
  <inkml:trace contextRef="#ctx0" brushRef="#br0">1 2,'0'0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3"/>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76"/>
    </inkml:context>
    <inkml:brush xml:id="br0">
      <inkml:brushProperty name="width" value="0.2" units="cm"/>
      <inkml:brushProperty name="height" value="0.2" units="cm"/>
      <inkml:brushProperty name="color" value="#F6630D"/>
      <inkml:brushProperty name="ignorePressure" value="1"/>
    </inkml:brush>
  </inkml:definitions>
  <inkml:trace contextRef="#ctx0" brushRef="#br0">1 3149,'929'0,"-914"-1,-1-1,0-1,1 0,-1-1,-1 0,1-1,-1-1,0 0,2-2,43-17,19-9,0-3,29-22,37-19,-13 16,57-30,-152 72,-1-1,-1-2,-1-2,7-7,-17 11,16-11,-2-2,-2-1,-1-2,-2-1,5-11,14-23,49-53,-50 66,-3-1,29-52,-14 13,-26 46,-3-2,4-16,-23 47,1 0,12-16,-11 18,-1 0,-1-1,3-8,-1-7,-9 21,0 1,2 1,-1-1,3 0,77-136,-47 79,25-31,12-25,-51 83,1 1,31-37,39-44,-34 42,56-56,-100 122,0 1,2 0,0 1,1 2,0 0,1 1,20-7,32-10,67-18,-48 18,-23 12,-53 15,-1-1,0-1,0 0,0-2,5-2,1-1,0 2,0 1,1 0,0 2,1 1,24-1,23-5,11 0,1 5,0 2,48 7,15-1,-119 0,0 1,0 1,-1 1,1 2,-2 0,1 2,23 13,32 9,-59-24,0 2,-1 0,0 1,-1 1,0 1,-1 1,0 1,-1 0,-1 2,5 5,34 40,-24-28,24 35,17 25,-44-59,-2 2,-1 0,-2 2,-2 1,6 17,20 36,-33-65,-1 0,-1 1,-1 2,65 176,83 154,-130-301,6 11,21 59,-19-41,5-1,3-2,3-3,5-1,25 26,74 82,-127-163,2 0,1-2,1-2,0 0,24 11,0 1,17 16,-23-16,2-3,1-2,1-2,12 1,-44-21,0-1,1-1,0-1,0-1,1-1,-1-1,1-1,2-1,86 9,-30 1,1-3,69-4,-120-4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4"/>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5"/>
    </inkml:context>
    <inkml:brush xml:id="br0">
      <inkml:brushProperty name="width" value="0.2" units="cm"/>
      <inkml:brushProperty name="height" value="0.2" units="cm"/>
      <inkml:brushProperty name="color" value="#F6630D"/>
      <inkml:brushProperty name="ignorePressure" value="1"/>
    </inkml:brush>
  </inkml:definitions>
  <inkml:trace contextRef="#ctx0" brushRef="#br0">1 2,'0'0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6"/>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7"/>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8"/>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89"/>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0"/>
    </inkml:context>
    <inkml:brush xml:id="br0">
      <inkml:brushProperty name="width" value="0.2" units="cm"/>
      <inkml:brushProperty name="height" value="0.2" units="cm"/>
      <inkml:brushProperty name="color" value="#00A0D7"/>
      <inkml:brushProperty name="ignorePressure" value="1"/>
    </inkml:brush>
  </inkml:definitions>
  <inkml:trace contextRef="#ctx0" brushRef="#br0">1 2,'0'0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1"/>
    </inkml:context>
    <inkml:brush xml:id="br0">
      <inkml:brushProperty name="width" value="0.2" units="cm"/>
      <inkml:brushProperty name="height" value="0.2" units="cm"/>
      <inkml:brushProperty name="color" value="#00A0D7"/>
      <inkml:brushProperty name="ignorePressure" value="1"/>
    </inkml:brush>
  </inkml:definitions>
  <inkml:trace contextRef="#ctx0" brushRef="#br0">1 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2"/>
    </inkml:context>
    <inkml:brush xml:id="br0">
      <inkml:brushProperty name="width" value="0.2" units="cm"/>
      <inkml:brushProperty name="height" value="0.2" units="cm"/>
      <inkml:brushProperty name="color" value="#00A0D7"/>
      <inkml:brushProperty name="ignorePressure" value="1"/>
    </inkml:brush>
  </inkml:definitions>
  <inkml:trace contextRef="#ctx0" brushRef="#br0">0 1,'0'0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3"/>
    </inkml:context>
    <inkml:brush xml:id="br0">
      <inkml:brushProperty name="width" value="0.2" units="cm"/>
      <inkml:brushProperty name="height" value="0.2" units="cm"/>
      <inkml:brushProperty name="color" value="#00A0D7"/>
      <inkml:brushProperty name="ignorePressure" value="1"/>
    </inkml:brush>
  </inkml:definitions>
  <inkml:trace contextRef="#ctx0" brushRef="#br0">0 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77"/>
    </inkml:context>
    <inkml:brush xml:id="br0">
      <inkml:brushProperty name="width" value="0.2" units="cm"/>
      <inkml:brushProperty name="height" value="0.2" units="cm"/>
      <inkml:brushProperty name="color" value="#00A0D7"/>
      <inkml:brushProperty name="ignorePressure" value="1"/>
    </inkml:brush>
  </inkml:definitions>
  <inkml:trace contextRef="#ctx0" brushRef="#br0">1 2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4"/>
    </inkml:context>
    <inkml:brush xml:id="br0">
      <inkml:brushProperty name="width" value="0.2" units="cm"/>
      <inkml:brushProperty name="height" value="0.2" units="cm"/>
      <inkml:brushProperty name="color" value="#00A0D7"/>
      <inkml:brushProperty name="ignorePressure" value="1"/>
    </inkml:brush>
  </inkml:definitions>
  <inkml:trace contextRef="#ctx0" brushRef="#br0">0 2,'0'0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5"/>
    </inkml:context>
    <inkml:brush xml:id="br0">
      <inkml:brushProperty name="width" value="0.2" units="cm"/>
      <inkml:brushProperty name="height" value="0.2" units="cm"/>
      <inkml:brushProperty name="color" value="#00A0D7"/>
      <inkml:brushProperty name="ignorePressure" value="1"/>
    </inkml:brush>
  </inkml:definitions>
  <inkml:trace contextRef="#ctx0" brushRef="#br0">1 2,'0'0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6"/>
    </inkml:context>
    <inkml:brush xml:id="br0">
      <inkml:brushProperty name="width" value="0.2" units="cm"/>
      <inkml:brushProperty name="height" value="0.2" units="cm"/>
      <inkml:brushProperty name="color" value="#00A0D7"/>
      <inkml:brushProperty name="ignorePressure" value="1"/>
    </inkml:brush>
  </inkml:definitions>
  <inkml:trace contextRef="#ctx0" brushRef="#br0">125 106,'557'0,"-1004"0,440 0,0 0,1 0,-1 0,1 0,-1 1,1 0,-1 0,-4 2,11-3,0 0,0 0,0 0,0 0,-1 1,1-1,0 0,0 0,0 0,0 0,0 0,-1 0,1 0,0 0,0 1,0-1,0 0,0 0,0 0,-1 0,1 0,0 1,0-1,0 0,0 0,0 0,0 0,0 1,0-1,0 0,0 0,0 0,0 0,0 1,0-1,0 0,0 0,0 0,0 0,0 1,0-1,0 0,0 0,0 0,1 0,-1 0,0 1,0-1,0 0,0 0,0 0,0 0,1 0,12 9,16 2,24 1,0-3,1-1,0-3,17-3,-271-3,184 2,14 2,24 5,44 6,-54-13,4 2,0-1,0-1,1 0,-1-1,0-1,1 0,6-2,-23 3,0 0,0 0,1 0,-1 0,0 0,0 0,0 0,1 0,-1 0,0 0,0 0,0-1,1 1,-1 0,0 0,0 0,0 0,1 0,-1 0,0 0,0 0,0-1,1 1,-1 0,0 0,0 0,0 0,0-1,0 1,0 0,1 0,-1 0,0-1,0 1,0 0,0 0,0 0,0-1,0 1,0 0,0 0,0-1,0 1,0 0,0 0,0 0,0-1,0 1,0 0,0 0,0 0,-1-1,1 1,0 0,0 0,0 0,0-1,0 1,0 0,-1 0,1 0,0 0,0-1,-21-10,-30-6,-8 5,0 3,-7 2,-78-12,110 14,0-1,65 4,624 3,-827 1,-193-5,311-2,-43-12,56 10,176 3,-99 5,0-2,0-2,34-6,-4-1,0 3,0 3,34 3,-72-2,-28 3,0 0,0 0,0-1,0 1,0 0,0 0,0 0,0-1,0 1,0 0,0 0,0-1,0 1,0 0,0 0,0 0,0-1,0 1,0 0,0 0,0 0,0-1,0 1,0 0,-1 0,1 0,0-1,0 1,0 0,0 0,0 0,-1 0,1 0,0-1,0 1,0 0,0 0,-1 0,1 0,0 0,0 0,0 0,-1 0,1 0,0 0,0 0,-1 0,1 0,0 0,0 0,-1 0,-50-14,-74 4,0 6,-51 8,11-1,795-3,-581 5,-48-5,0 1,0-1,0 0,0 0,-1 1,1-1,0 1,0-1,0 1,0-1,0 1,-1-1,1 1,0 0,0-1,-1 1,1 0,0 0,-1 0,0 0,0 0,0-1,-1 1,1 0,0 0,0 0,-1-1,1 1,0 0,-1-1,1 1,0 0,-1-1,1 1,-1 0,0-1,1 1,-1-1,1 1,-1-1,0 1,1-1,-1 1,0-1,1 0,-2 1,-16 9,0 0,0-1,-1-1,-1-1,1-1,-1 0,0-2,0 0,-1-1,-2-1,-50 2,0-4,-19-3,-28-1,62 4,46 0,41 0,367 0,-368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4T10:27:07.497"/>
    </inkml:context>
    <inkml:brush xml:id="br0">
      <inkml:brushProperty name="width" value="0.2" units="cm"/>
      <inkml:brushProperty name="height" value="0.2" units="cm"/>
      <inkml:brushProperty name="color" value="#F6630D"/>
      <inkml:brushProperty name="ignorePressure" value="1"/>
    </inkml:brush>
  </inkml:definitions>
  <inkml:trace contextRef="#ctx0" brushRef="#br0">31 69,'1'1,"-1"1,1-1,-1 1,1-1,0 1,0-1,0 0,0 1,0-1,0 0,0 0,0 0,0 0,0 0,1 0,-1 0,0 0,1 0,-1 0,1-1,-1 1,1-1,-1 1,1-1,-1 0,1 1,-1-1,2 0,52 7,-49-7,131 2,-86-3,0 2,0 3,13 4,32 3,1-5,55-3,-129-3,-128-5,-29-7,-81-5,180 15,-1-2,1-1,0-2,-3-2,70 4,26 1,-23 5,-1-2,0-1,1-2,-1-1,0-2,19-7,-13 3,1 2,0 2,21-1,-354 8,-78 3,357-2,0 0,0 1,0 0,-12 5,24-8,1 1,0 0,-1 0,1 0,0 0,-1 0,1 0,-1 0,1 1,0-1,0 0,-1 0,1 0,0 0,-1 0,1 0,0 1,-1-1,1 0,0 0,0 0,-1 1,1-1,0 0,0 0,-1 1,1-1,0 0,0 1,0-1,0 0,0 0,-1 1,1-1,0 0,0 1,0-1,0 0,0 1,0-1,0 0,0 1,15 5,26-1,521-2,-293-5,-262 4,-18 5,-20 4,-20-4,0-2,0-2,-38-4,77 1,-18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51"/>
    </inkml:context>
    <inkml:brush xml:id="br0">
      <inkml:brushProperty name="width" value="0.2" units="cm"/>
      <inkml:brushProperty name="height" value="0.2" units="cm"/>
      <inkml:brushProperty name="color" value="#00A0D7"/>
      <inkml:brushProperty name="ignorePressure" value="1"/>
    </inkml:brush>
  </inkml:definitions>
  <inkml:trace contextRef="#ctx0" brushRef="#br0">1 2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52"/>
    </inkml:context>
    <inkml:brush xml:id="br0">
      <inkml:brushProperty name="width" value="0.2" units="cm"/>
      <inkml:brushProperty name="height" value="0.2" units="cm"/>
      <inkml:brushProperty name="color" value="#00A0D7"/>
      <inkml:brushProperty name="ignorePressure" value="1"/>
    </inkml:brush>
  </inkml:definitions>
  <inkml:trace contextRef="#ctx0" brushRef="#br0">1203 1406</inkml:trace>
  <inkml:trace contextRef="#ctx0" brushRef="#br0" timeOffset="1">936 1272</inkml:trace>
  <inkml:trace contextRef="#ctx0" brushRef="#br0" timeOffset="2">568 904</inkml:trace>
  <inkml:trace contextRef="#ctx0" brushRef="#br0" timeOffset="3">870 1005</inkml:trace>
  <inkml:trace contextRef="#ctx0" brushRef="#br0" timeOffset="4">1203 1005</inkml:trace>
  <inkml:trace contextRef="#ctx0" brushRef="#br0" timeOffset="5">368 1071</inkml:trace>
  <inkml:trace contextRef="#ctx0" brushRef="#br0" timeOffset="6">0 804</inkml:trace>
  <inkml:trace contextRef="#ctx0" brushRef="#br0" timeOffset="7">1438 1171</inkml:trace>
  <inkml:trace contextRef="#ctx0" brushRef="#br0" timeOffset="8">1972 1272</inkml:trace>
  <inkml:trace contextRef="#ctx0" brushRef="#br0" timeOffset="9">1639 1472</inkml:trace>
  <inkml:trace contextRef="#ctx0" brushRef="#br0" timeOffset="10">2005 1640</inkml:trace>
  <inkml:trace contextRef="#ctx0" brushRef="#br0" timeOffset="11">2406 1572</inkml:trace>
  <inkml:trace contextRef="#ctx0" brushRef="#br0" timeOffset="12">2274 1338</inkml:trace>
  <inkml:trace contextRef="#ctx0" brushRef="#br0" timeOffset="13">2474 1906</inkml:trace>
  <inkml:trace contextRef="#ctx0" brushRef="#br0" timeOffset="14">1772 1138,'-6'0,"-2"0</inkml:trace>
  <inkml:trace contextRef="#ctx0" brushRef="#br0" timeOffset="15">1203 871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68"/>
    </inkml:context>
    <inkml:brush xml:id="br0">
      <inkml:brushProperty name="width" value="0.2" units="cm"/>
      <inkml:brushProperty name="height" value="0.2" units="cm"/>
      <inkml:brushProperty name="color" value="#F6630D"/>
      <inkml:brushProperty name="ignorePressure" value="1"/>
    </inkml:brush>
  </inkml:definitions>
  <inkml:trace contextRef="#ctx0" brushRef="#br0">34 2,'-5'0,"-9"0,0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69"/>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trace contextRef="#ctx0" brushRef="#br0" timeOffset="1">66 236</inkml:trace>
  <inkml:trace contextRef="#ctx0" brushRef="#br0" timeOffset="2">501 168</inkml:trace>
  <inkml:trace contextRef="#ctx0" brushRef="#br0" timeOffset="3">802 35</inkml:trace>
  <inkml:trace contextRef="#ctx0" brushRef="#br0" timeOffset="4">300 35</inkml:trace>
  <inkml:trace contextRef="#ctx0" brushRef="#br0" timeOffset="5">902 335</inkml:trace>
  <inkml:trace contextRef="#ctx0" brushRef="#br0" timeOffset="6">567 536</inkml:trace>
  <inkml:trace contextRef="#ctx0" brushRef="#br0" timeOffset="7">1536 436</inkml:trace>
  <inkml:trace contextRef="#ctx0" brushRef="#br0" timeOffset="8">1838 637</inkml:trace>
  <inkml:trace contextRef="#ctx0" brushRef="#br0" timeOffset="9">1604 770</inkml:trace>
  <inkml:trace contextRef="#ctx0" brushRef="#br0" timeOffset="10">1904 1071,'6'0,"1"0</inkml:trace>
  <inkml:trace contextRef="#ctx0" brushRef="#br0" timeOffset="11">2640 970</inkml:trace>
  <inkml:trace contextRef="#ctx0" brushRef="#br0" timeOffset="12">2841 736</inkml:trace>
  <inkml:trace contextRef="#ctx0" brushRef="#br0" timeOffset="13">2973 937,'0'6,"0"1</inkml:trace>
  <inkml:trace contextRef="#ctx0" brushRef="#br0" timeOffset="14">2607 1205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84"/>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85"/>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78"/>
    </inkml:context>
    <inkml:brush xml:id="br0">
      <inkml:brushProperty name="width" value="0.2" units="cm"/>
      <inkml:brushProperty name="height" value="0.2" units="cm"/>
      <inkml:brushProperty name="color" value="#00A0D7"/>
      <inkml:brushProperty name="ignorePressure" value="1"/>
    </inkml:brush>
  </inkml:definitions>
  <inkml:trace contextRef="#ctx0" brushRef="#br0">1203 1406</inkml:trace>
  <inkml:trace contextRef="#ctx0" brushRef="#br0" timeOffset="1">936 1272</inkml:trace>
  <inkml:trace contextRef="#ctx0" brushRef="#br0" timeOffset="2">568 904</inkml:trace>
  <inkml:trace contextRef="#ctx0" brushRef="#br0" timeOffset="3">870 1005</inkml:trace>
  <inkml:trace contextRef="#ctx0" brushRef="#br0" timeOffset="4">1203 1005</inkml:trace>
  <inkml:trace contextRef="#ctx0" brushRef="#br0" timeOffset="5">368 1071</inkml:trace>
  <inkml:trace contextRef="#ctx0" brushRef="#br0" timeOffset="6">0 804</inkml:trace>
  <inkml:trace contextRef="#ctx0" brushRef="#br0" timeOffset="7">1438 1171</inkml:trace>
  <inkml:trace contextRef="#ctx0" brushRef="#br0" timeOffset="8">1972 1272</inkml:trace>
  <inkml:trace contextRef="#ctx0" brushRef="#br0" timeOffset="9">1639 1472</inkml:trace>
  <inkml:trace contextRef="#ctx0" brushRef="#br0" timeOffset="10">2005 1640</inkml:trace>
  <inkml:trace contextRef="#ctx0" brushRef="#br0" timeOffset="11">2406 1572</inkml:trace>
  <inkml:trace contextRef="#ctx0" brushRef="#br0" timeOffset="12">2274 1338</inkml:trace>
  <inkml:trace contextRef="#ctx0" brushRef="#br0" timeOffset="13">2474 1906</inkml:trace>
  <inkml:trace contextRef="#ctx0" brushRef="#br0" timeOffset="14">1772 1138,'-6'0,"-2"0</inkml:trace>
  <inkml:trace contextRef="#ctx0" brushRef="#br0" timeOffset="15">1203 871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86"/>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87"/>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88"/>
    </inkml:context>
    <inkml:brush xml:id="br0">
      <inkml:brushProperty name="width" value="0.2" units="cm"/>
      <inkml:brushProperty name="height" value="0.2" units="cm"/>
      <inkml:brushProperty name="color" value="#F6630D"/>
      <inkml:brushProperty name="ignorePressure" value="1"/>
    </inkml:brush>
  </inkml:definitions>
  <inkml:trace contextRef="#ctx0" brushRef="#br0">1 1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89"/>
    </inkml:context>
    <inkml:brush xml:id="br0">
      <inkml:brushProperty name="width" value="0.2" units="cm"/>
      <inkml:brushProperty name="height" value="0.2" units="cm"/>
      <inkml:brushProperty name="color" value="#00A0D7"/>
      <inkml:brushProperty name="ignorePressure" value="1"/>
    </inkml:brush>
  </inkml:definitions>
  <inkml:trace contextRef="#ctx0" brushRef="#br0">1 334</inkml:trace>
  <inkml:trace contextRef="#ctx0" brushRef="#br0" timeOffset="1">435 1103</inkml:trace>
  <inkml:trace contextRef="#ctx0" brushRef="#br0" timeOffset="2">602 768,'6'-6,"1"-1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2"/>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3"/>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4"/>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5"/>
    </inkml:context>
    <inkml:brush xml:id="br0">
      <inkml:brushProperty name="width" value="0.2" units="cm"/>
      <inkml:brushProperty name="height" value="0.2" units="cm"/>
      <inkml:brushProperty name="color" value="#F6630D"/>
      <inkml:brushProperty name="ignorePressure" value="1"/>
    </inkml:brush>
  </inkml:definitions>
  <inkml:trace contextRef="#ctx0" brushRef="#br0">1 2,'0'0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6"/>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7"/>
    </inkml:context>
    <inkml:brush xml:id="br0">
      <inkml:brushProperty name="width" value="0.2" units="cm"/>
      <inkml:brushProperty name="height" value="0.2" units="cm"/>
      <inkml:brushProperty name="color" value="#F6630D"/>
      <inkml:brushProperty name="ignorePressure" value="1"/>
    </inkml:brush>
  </inkml:definitions>
  <inkml:trace contextRef="#ctx0" brushRef="#br0">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94"/>
    </inkml:context>
    <inkml:brush xml:id="br0">
      <inkml:brushProperty name="width" value="0.2" units="cm"/>
      <inkml:brushProperty name="height" value="0.2" units="cm"/>
      <inkml:brushProperty name="color" value="#F6630D"/>
      <inkml:brushProperty name="ignorePressure" value="1"/>
    </inkml:brush>
  </inkml:definitions>
  <inkml:trace contextRef="#ctx0" brushRef="#br0">34 2,'-5'0,"-9"0,0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8"/>
    </inkml:context>
    <inkml:brush xml:id="br0">
      <inkml:brushProperty name="width" value="0.2" units="cm"/>
      <inkml:brushProperty name="height" value="0.2" units="cm"/>
      <inkml:brushProperty name="color" value="#F6630D"/>
      <inkml:brushProperty name="ignorePressure" value="1"/>
    </inkml:brush>
  </inkml:definitions>
  <inkml:trace contextRef="#ctx0" brushRef="#br0">1 2,'0'0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799"/>
    </inkml:context>
    <inkml:brush xml:id="br0">
      <inkml:brushProperty name="width" value="0.2" units="cm"/>
      <inkml:brushProperty name="height" value="0.2" units="cm"/>
      <inkml:brushProperty name="color" value="#F6630D"/>
      <inkml:brushProperty name="ignorePressure" value="1"/>
    </inkml:brush>
  </inkml:definitions>
  <inkml:trace contextRef="#ctx0" brushRef="#br0">0 1,'0'0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0"/>
    </inkml:context>
    <inkml:brush xml:id="br0">
      <inkml:brushProperty name="width" value="0.2" units="cm"/>
      <inkml:brushProperty name="height" value="0.2" units="cm"/>
      <inkml:brushProperty name="color" value="#F6630D"/>
      <inkml:brushProperty name="ignorePressure" value="1"/>
    </inkml:brush>
  </inkml:definitions>
  <inkml:trace contextRef="#ctx0" brushRef="#br0">1 1,'0'0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1"/>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2"/>
    </inkml:context>
    <inkml:brush xml:id="br0">
      <inkml:brushProperty name="width" value="0.2" units="cm"/>
      <inkml:brushProperty name="height" value="0.2" units="cm"/>
      <inkml:brushProperty name="color" value="#F6630D"/>
      <inkml:brushProperty name="ignorePressure" value="1"/>
    </inkml:brush>
  </inkml:definitions>
  <inkml:trace contextRef="#ctx0" brushRef="#br0">0 2,'0'0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7"/>
    </inkml:context>
    <inkml:brush xml:id="br0">
      <inkml:brushProperty name="width" value="0.2" units="cm"/>
      <inkml:brushProperty name="height" value="0.2" units="cm"/>
      <inkml:brushProperty name="color" value="#00A0D7"/>
      <inkml:brushProperty name="ignorePressure" value="1"/>
    </inkml:brush>
  </inkml:definitions>
  <inkml:trace contextRef="#ctx0" brushRef="#br0">1 2,'0'0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8"/>
    </inkml:context>
    <inkml:brush xml:id="br0">
      <inkml:brushProperty name="width" value="0.2" units="cm"/>
      <inkml:brushProperty name="height" value="0.2" units="cm"/>
      <inkml:brushProperty name="color" value="#00A0D7"/>
      <inkml:brushProperty name="ignorePressure" value="1"/>
    </inkml:brush>
  </inkml:definitions>
  <inkml:trace contextRef="#ctx0" brushRef="#br0">1 1,'0'0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3"/>
    </inkml:context>
    <inkml:brush xml:id="br0">
      <inkml:brushProperty name="width" value="0.2" units="cm"/>
      <inkml:brushProperty name="height" value="0.2" units="cm"/>
      <inkml:brushProperty name="color" value="#00A0D7"/>
      <inkml:brushProperty name="ignorePressure" value="1"/>
    </inkml:brush>
  </inkml:definitions>
  <inkml:trace contextRef="#ctx0" brushRef="#br0">0 1,'0'0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4"/>
    </inkml:context>
    <inkml:brush xml:id="br0">
      <inkml:brushProperty name="width" value="0.2" units="cm"/>
      <inkml:brushProperty name="height" value="0.2" units="cm"/>
      <inkml:brushProperty name="color" value="#00A0D7"/>
      <inkml:brushProperty name="ignorePressure" value="1"/>
    </inkml:brush>
  </inkml:definitions>
  <inkml:trace contextRef="#ctx0" brushRef="#br0">0 2,'0'0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5"/>
    </inkml:context>
    <inkml:brush xml:id="br0">
      <inkml:brushProperty name="width" value="0.2" units="cm"/>
      <inkml:brushProperty name="height" value="0.2" units="cm"/>
      <inkml:brushProperty name="color" value="#00A0D7"/>
      <inkml:brushProperty name="ignorePressure" value="1"/>
    </inkml:brush>
  </inkml:definitions>
  <inkml:trace contextRef="#ctx0" brushRef="#br0">0 2,'0'0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3T13:19:09.995"/>
    </inkml:context>
    <inkml:brush xml:id="br0">
      <inkml:brushProperty name="width" value="0.2" units="cm"/>
      <inkml:brushProperty name="height" value="0.2" units="cm"/>
      <inkml:brushProperty name="color" value="#F6630D"/>
      <inkml:brushProperty name="ignorePressure" value="1"/>
    </inkml:brush>
  </inkml:definitions>
  <inkml:trace contextRef="#ctx0" brushRef="#br0">0 2</inkml:trace>
  <inkml:trace contextRef="#ctx0" brushRef="#br0" timeOffset="1">66 236</inkml:trace>
  <inkml:trace contextRef="#ctx0" brushRef="#br0" timeOffset="2">501 168</inkml:trace>
  <inkml:trace contextRef="#ctx0" brushRef="#br0" timeOffset="3">802 35</inkml:trace>
  <inkml:trace contextRef="#ctx0" brushRef="#br0" timeOffset="4">300 35</inkml:trace>
  <inkml:trace contextRef="#ctx0" brushRef="#br0" timeOffset="5">902 335</inkml:trace>
  <inkml:trace contextRef="#ctx0" brushRef="#br0" timeOffset="6">567 536</inkml:trace>
  <inkml:trace contextRef="#ctx0" brushRef="#br0" timeOffset="7">1536 436</inkml:trace>
  <inkml:trace contextRef="#ctx0" brushRef="#br0" timeOffset="8">1838 637</inkml:trace>
  <inkml:trace contextRef="#ctx0" brushRef="#br0" timeOffset="9">1604 770</inkml:trace>
  <inkml:trace contextRef="#ctx0" brushRef="#br0" timeOffset="10">1904 1071,'6'0,"1"0</inkml:trace>
  <inkml:trace contextRef="#ctx0" brushRef="#br0" timeOffset="11">2640 970</inkml:trace>
  <inkml:trace contextRef="#ctx0" brushRef="#br0" timeOffset="12">2841 736</inkml:trace>
  <inkml:trace contextRef="#ctx0" brushRef="#br0" timeOffset="13">2973 937,'0'6,"0"1</inkml:trace>
  <inkml:trace contextRef="#ctx0" brushRef="#br0" timeOffset="14">2607 1205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6"/>
    </inkml:context>
    <inkml:brush xml:id="br0">
      <inkml:brushProperty name="width" value="0.2" units="cm"/>
      <inkml:brushProperty name="height" value="0.2" units="cm"/>
      <inkml:brushProperty name="color" value="#00A0D7"/>
      <inkml:brushProperty name="ignorePressure" value="1"/>
    </inkml:brush>
  </inkml:definitions>
  <inkml:trace contextRef="#ctx0" brushRef="#br0">1 2,'0'0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09"/>
    </inkml:context>
    <inkml:brush xml:id="br0">
      <inkml:brushProperty name="width" value="0.2" units="cm"/>
      <inkml:brushProperty name="height" value="0.2" units="cm"/>
      <inkml:brushProperty name="color" value="#00A0D7"/>
      <inkml:brushProperty name="ignorePressure" value="1"/>
    </inkml:brush>
  </inkml:definitions>
  <inkml:trace contextRef="#ctx0" brushRef="#br0">125 108,'557'0,"-1004"0,440 0,0 0,1 0,-1 0,1 0,-1 1,1 0,-1 0,-4 2,11-3,0 0,0 0,0 0,0 0,-1 1,1-1,0 0,0 0,0 0,0 0,0 0,-1 0,1 0,0 0,0 1,0-1,0 0,0 0,0 0,-1 0,1 0,0 1,0-1,0 0,0 0,0 0,0 0,0 1,0-1,0 0,0 0,0 0,0 0,0 1,0-1,0 0,0 0,0 0,0 0,0 1,0-1,0 0,0 0,0 0,1 0,-1 0,0 1,0-1,0 0,0 0,0 0,0 0,1 0,12 9,16 2,24 1,0-3,1-1,0-3,17-3,-271-3,184 2,14 2,24 5,44 6,-54-13,4 2,0-1,0-1,1 0,-1-1,0-1,1 0,6-2,-23 3,0 0,0 0,1 0,-1 0,0 0,0 0,0 0,1 0,-1 0,0 0,0 0,0-1,1 1,-1 0,0 0,0 0,0 0,1 0,-1 0,0 0,0 0,0-1,1 1,-1 0,0 0,0 0,0 0,0-1,0 1,0 0,1 0,-1 0,0-1,0 1,0 0,0 0,0 0,0-1,0 1,0 0,0 0,0-1,0 1,0 0,0 0,0 0,0-1,0 1,0 0,0 0,0 0,-1-1,1 1,0 0,0 0,0 0,0-1,0 1,0 0,-1 0,1 0,0 0,0-1,-21-10,-30-6,-8 5,0 3,-7 2,-78-12,110 14,0-1,65 4,624 3,-827 1,-193-5,311-2,-43-12,56 10,176 3,-99 5,0-2,0-2,34-6,-4-1,0 3,0 3,34 3,-72-2,-28 3,0 0,0 0,0-1,0 1,0 0,0 0,0 0,0-1,0 1,0 0,0 0,0-1,0 1,0 0,0 0,0 0,0-1,0 1,0 0,0 0,0 0,0-1,0 1,0 0,-1 0,1 0,0-1,0 1,0 0,0 0,0 0,-1 0,1 0,0-1,0 1,0 0,0 0,-1 0,1 0,0 0,0 0,0 0,-1 0,1 0,0 0,0 0,-1 0,1 0,0 0,0 0,-1 0,-50-14,-74 4,0 6,-51 8,11-1,795-3,-581 5,-48-5,0 1,0-1,0 0,0 0,-1 1,1-1,0 1,0-1,0 1,0-1,0 1,-1-1,1 1,0 0,0-1,-1 1,1 0,0 0,-1 0,0 0,0 0,0-1,-1 1,1 0,0 0,0 0,-1-1,1 1,0 0,-1-1,1 1,0 0,-1-1,1 1,-1 0,0-1,1 1,-1-1,1 1,-1-1,0 1,1-1,-1 1,0-1,1 0,-2 1,-16 9,0 0,0-1,-1-1,-1-1,1-1,-1 0,0-2,0 0,-1-1,-2-1,-50 2,0-4,-19-3,-28-1,62 4,46 0,41 0,367 0,-368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2T09:21:18.810"/>
    </inkml:context>
    <inkml:brush xml:id="br0">
      <inkml:brushProperty name="width" value="0.2" units="cm"/>
      <inkml:brushProperty name="height" value="0.2" units="cm"/>
      <inkml:brushProperty name="color" value="#F6630D"/>
      <inkml:brushProperty name="ignorePressure" value="1"/>
    </inkml:brush>
  </inkml:definitions>
  <inkml:trace contextRef="#ctx0" brushRef="#br0">31 69,'1'1,"-1"1,1-1,-1 1,1-1,0 1,0-1,0 0,0 1,0-1,0 0,0 0,0 0,0 0,0 0,1 0,-1 0,0 0,1 0,-1 0,1-1,-1 1,1-1,-1 1,1-1,-1 0,1 1,-1-1,2 0,52 7,-49-7,131 2,-86-3,0 2,0 3,13 4,32 3,1-5,55-3,-129-3,-128-5,-29-7,-81-5,180 15,-1-2,1-1,0-2,-3-2,70 4,26 1,-23 5,-1-2,0-1,1-2,-1-1,0-2,19-7,-13 3,1 2,0 2,21-1,-354 8,-78 3,357-2,0 0,0 1,0 0,-12 5,24-8,1 1,0 0,-1 0,1 0,0 0,-1 0,1 0,-1 0,1 1,0-1,0 0,-1 0,1 0,0 0,-1 0,1 0,0 1,-1-1,1 0,0 0,0 0,-1 1,1-1,0 0,0 0,-1 1,1-1,0 0,0 1,0-1,0 0,0 0,-1 1,1-1,0 0,0 1,0-1,0 0,0 1,0-1,0 0,0 1,15 5,26-1,521-2,-293-5,-262 4,-18 5,-20 4,-20-4,0-2,0-2,-38-4,77 1,-18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22:07.915"/>
    </inkml:context>
    <inkml:brush xml:id="br0">
      <inkml:brushProperty name="width" value="0.1" units="cm"/>
      <inkml:brushProperty name="height" value="0.1" units="cm"/>
      <inkml:brushProperty name="color" value="#00A0D7"/>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2518.77">360 831,'-1'0,"0"0,0 0,0 1,0-1,1 1,-1-1,0 0,0 1,0 0,1-1,-1 1,0-1,1 1,-1 0,0-1,1 1,-1 0,1 0,-1 0,1-1,-1 1,1 0,0 0,-1 0,1 0,0 0,0 0,0 0,-5 32,5-30,-7 148,9 72,0-53,-1-154,0 0,1-1,0 1,2 2,1 4</inkml:trace>
  <inkml:trace contextRef="#ctx0" brushRef="#br0" timeOffset="3686.92">310 1510,'-5'0,"0"4,-5 6,-4 10,0 9,-2 5,-7 5,1 0,-5 2,3 3,0-7,1-4,-1-1,1 4,3-4</inkml:trace>
  <inkml:trace contextRef="#ctx0" brushRef="#br0" timeOffset="5831.01">335 1485,'1'9,"0"0,0 0,1 0,0-1,1 1,0 0,0-1,1 0,0 0,1 0,-1 0,1 0,1-1,1 1,17 20,1-1,28 22,-27-25,-7-9,0 0,1-2,19 11,-20-14,-1 1,0 1,-1 1,-1 1,2 2,-6-3</inkml:trace>
  <inkml:trace contextRef="#ctx0" brushRef="#br0" timeOffset="6694.17">285 1083,'-4'0,"-6"0,-6 0,-8 0,-4 8,-3 4,1 3,1-1,5 2,2 2,2-2,3 1,0-3,4-4</inkml:trace>
  <inkml:trace contextRef="#ctx0" brushRef="#br0" timeOffset="7614.29">310 1057,'4'0,"6"0,5 0,5 4,-1 6,4 6,3 4,2-2,-5 1,-2-2,1-1,0-3,0 1,-2-2</inkml:trace>
  <inkml:trace contextRef="#ctx0" brushRef="#br0" timeOffset="10046.24">260 479,'0'4,"0"6,0 5,0 1</inkml:trace>
  <inkml:trace contextRef="#ctx0" brushRef="#br0" timeOffset="10998.9">410 529,'0'5,"0"0</inkml:trace>
  <inkml:trace contextRef="#ctx0" brushRef="#br0" timeOffset="13638.06">159 102,'0'8,"0"12,0 7,0 6,5 8,0-1,0-5</inkml:trace>
  <inkml:trace contextRef="#ctx0" brushRef="#br0" timeOffset="14254.68">335 1,'0'4,"0"10,4 7,2 9,-1 7,0 7,2-1,1-3,-2-4,-1-4,-2-3,3-6,1-8</inkml:trace>
  <inkml:trace contextRef="#ctx0" brushRef="#br0" timeOffset="14854.02">587 102,'0'4,"0"10,0 7,0 9,0 7,0 2,0-2,0-2,0-8</inkml:trace>
  <inkml:trace contextRef="#ctx0" brushRef="#br0" timeOffset="15589.59">436 26,'4'0,"6"0,1 4,8 10,0 12,-4 5,-3 1,-4 1,0 2,0 0,-2-6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22:52.620"/>
    </inkml:context>
    <inkml:brush xml:id="br0">
      <inkml:brushProperty name="width" value="0.1" units="cm"/>
      <inkml:brushProperty name="height" value="0.1" units="cm"/>
      <inkml:brushProperty name="color" value="#ED7D31"/>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21.085"/>
    </inkml:context>
    <inkml:brush xml:id="br0">
      <inkml:brushProperty name="width" value="0.1" units="cm"/>
      <inkml:brushProperty name="height" value="0.1" units="cm"/>
      <inkml:brushProperty name="color" value="#ED7D31"/>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29.600"/>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43.605"/>
    </inkml:context>
    <inkml:brush xml:id="br0">
      <inkml:brushProperty name="width" value="0.1" units="cm"/>
      <inkml:brushProperty name="height" value="0.1" units="cm"/>
      <inkml:brushProperty name="color" value="#2FC9FF"/>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4T15:36:43.629"/>
    </inkml:context>
    <inkml:brush xml:id="br0">
      <inkml:brushProperty name="width" value="0.1" units="cm"/>
      <inkml:brushProperty name="height" value="0.1" units="cm"/>
      <inkml:brushProperty name="color" value="#00B0F0"/>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3T13:42:49.968"/>
    </inkml:context>
    <inkml:brush xml:id="br0">
      <inkml:brushProperty name="width" value="0.1" units="cm"/>
      <inkml:brushProperty name="height" value="0.1" units="cm"/>
      <inkml:brushProperty name="color" value="#E46B3A"/>
      <inkml:brushProperty name="ignorePressure" value="1"/>
    </inkml:brush>
  </inkml:definitions>
  <inkml:trace contextRef="#ctx0" brushRef="#br0">436 353,'0'-2,"-1"1,1 0,-1 0,1 0,-1 0,0 0,1 0,-1 0,0 0,0 0,0 0,0 1,1-1,-1 0,0 1,0-1,-1 0,1 1,0-1,0 1,0-1,0 1,0 0,0 0,-1-1,1 1,0 0,-1 0,-39-4,36 3,-16 0,-1 0,0 1,1 1,-1 1,1 1,-17 4,30-4,0 0,0 0,1 0,-1 1,1 0,0 0,0 1,0-1,1 2,0-1,0 1,0 0,1 0,0 1,0-1,0 1,1 0,0 0,-1 3,2-2,-1 0,1 0,1 1,-1 0,1-1,1 1,0 0,0 0,0 0,2 0,-1 0,1 0,0 0,0 0,1-1,1 1,-1 0,2-1,-1 0,1 0,0 0,0 0,1 0,0-1,1 0,0 0,0 0,4 2,4 5,1-1,1-1,0 0,1-1,0 0,0-2,1 0,0-1,1-1,0-1,0 0,9 0,47 11,-35-8,1-1,-1-2,1-2,9-1,-43-2,0-1,-1 0,1-1,0 0,-1 0,1 0,-1-1,1 0,-1 0,1 0,-5 0,1 0,-1 0,0 0,0 0,0 0,0-1,0 1,0 0,-1-1,1 0,-1 1,0-1,0 0,0 0,0 1,0-1,0 0,-1 0,1 0,-1 0,0 0,0 0,0-2,1-68,-8-63,6 126,-1 1,0-1,-1 1,0 0,-1 0,1 0,-2 0,1 1,-1 0,-1 0,0 0,0 0,0 1,-1 0,0 0,0 1,-1 0,1 0,-1 1,-1 0,-4-2,-21-11,0 2,-1 2,-1 1,-30-7,43 14,0 1,0 1,-1 1,-8 0,10 3</inkml:trace>
  <inkml:trace contextRef="#ctx0" brushRef="#br0" timeOffset="1">360 831,'-1'0,"0"0,0 0,0 1,0-1,1 1,-1-1,0 0,0 1,0 0,1-1,-1 1,0-1,1 1,-1 0,0-1,1 1,-1 0,1 0,-1 0,1-1,-1 1,1 0,0 0,-1 0,1 0,0 0,0 0,0 0,-5 32,5-30,-7 148,9 72,0-53,-1-154,0 0,1-1,0 1,2 2,1 4</inkml:trace>
  <inkml:trace contextRef="#ctx0" brushRef="#br0" timeOffset="2">310 1510,'-5'0,"0"4,-5 6,-4 10,0 9,-2 5,-7 5,1 0,-5 2,3 3,0-7,1-4,-1-1,1 4,3-4</inkml:trace>
  <inkml:trace contextRef="#ctx0" brushRef="#br0" timeOffset="3">335 1485,'1'9,"0"0,0 0,1 0,0-1,1 1,0 0,0-1,1 0,0 0,1 0,-1 0,1 0,1-1,1 1,17 20,1-1,28 22,-27-25,-7-9,0 0,1-2,19 11,-20-14,-1 1,0 1,-1 1,-1 1,2 2,-6-3</inkml:trace>
  <inkml:trace contextRef="#ctx0" brushRef="#br0" timeOffset="4">285 1083,'-4'0,"-6"0,-6 0,-8 0,-4 8,-3 4,1 3,1-1,5 2,2 2,2-2,3 1,0-3,4-4</inkml:trace>
  <inkml:trace contextRef="#ctx0" brushRef="#br0" timeOffset="5">310 1057,'4'0,"6"0,5 0,5 4,-1 6,4 6,3 4,2-2,-5 1,-2-2,1-1,0-3,0 1,-2-2</inkml:trace>
  <inkml:trace contextRef="#ctx0" brushRef="#br0" timeOffset="6">260 479,'0'4,"0"6,0 5,0 1</inkml:trace>
  <inkml:trace contextRef="#ctx0" brushRef="#br0" timeOffset="7">410 529,'0'5,"0"0</inkml:trace>
  <inkml:trace contextRef="#ctx0" brushRef="#br0" timeOffset="8">159 102,'0'8,"0"12,0 7,0 6,5 8,0-1,0-5</inkml:trace>
  <inkml:trace contextRef="#ctx0" brushRef="#br0" timeOffset="9">335 1,'0'4,"0"10,4 7,2 9,-1 7,0 7,2-1,1-3,-2-4,-1-4,-2-3,3-6,1-8</inkml:trace>
  <inkml:trace contextRef="#ctx0" brushRef="#br0" timeOffset="10">587 102,'0'4,"0"10,0 7,0 9,0 7,0 2,0-2,0-2,0-8</inkml:trace>
  <inkml:trace contextRef="#ctx0" brushRef="#br0" timeOffset="11">436 26,'4'0,"6"0,1 4,8 10,0 12,-4 5,-3 1,-4 1,0 2,0 0,-2-6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F077C-C9E1-4A3B-B8BF-CCEC5E481E27}" type="datetimeFigureOut">
              <a:rPr lang="en-US" smtClean="0"/>
              <a:t>27-Mar-24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0389B-0307-4664-A296-BBA72C4685C2}" type="slidenum">
              <a:rPr lang="en-US" smtClean="0"/>
              <a:t>‹#›</a:t>
            </a:fld>
            <a:endParaRPr lang="en-US"/>
          </a:p>
        </p:txBody>
      </p:sp>
    </p:spTree>
    <p:extLst>
      <p:ext uri="{BB962C8B-B14F-4D97-AF65-F5344CB8AC3E}">
        <p14:creationId xmlns:p14="http://schemas.microsoft.com/office/powerpoint/2010/main" val="1377149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1</a:t>
            </a:fld>
            <a:endParaRPr lang="en-US"/>
          </a:p>
        </p:txBody>
      </p:sp>
    </p:spTree>
    <p:extLst>
      <p:ext uri="{BB962C8B-B14F-4D97-AF65-F5344CB8AC3E}">
        <p14:creationId xmlns:p14="http://schemas.microsoft.com/office/powerpoint/2010/main" val="402683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F5886F-4D57-43FE-998D-598F95B99F67}" type="slidenum">
              <a:rPr lang="en-US" smtClean="0"/>
              <a:t>13</a:t>
            </a:fld>
            <a:endParaRPr lang="en-US"/>
          </a:p>
        </p:txBody>
      </p:sp>
    </p:spTree>
    <p:extLst>
      <p:ext uri="{BB962C8B-B14F-4D97-AF65-F5344CB8AC3E}">
        <p14:creationId xmlns:p14="http://schemas.microsoft.com/office/powerpoint/2010/main" val="2718368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in one we intervene on and on the other we do not. and the rest is identical.</a:t>
            </a:r>
            <a:br>
              <a:rPr lang="en-US" dirty="0"/>
            </a:br>
            <a:r>
              <a:rPr lang="en-US" dirty="0"/>
              <a:t>So every downstream difference you observe between the universes must be due to the intervention we administered.</a:t>
            </a:r>
          </a:p>
        </p:txBody>
      </p:sp>
      <p:sp>
        <p:nvSpPr>
          <p:cNvPr id="4" name="Slide Number Placeholder 3"/>
          <p:cNvSpPr>
            <a:spLocks noGrp="1"/>
          </p:cNvSpPr>
          <p:nvPr>
            <p:ph type="sldNum" sz="quarter" idx="5"/>
          </p:nvPr>
        </p:nvSpPr>
        <p:spPr/>
        <p:txBody>
          <a:bodyPr/>
          <a:lstStyle/>
          <a:p>
            <a:fld id="{D5F5886F-4D57-43FE-998D-598F95B99F67}" type="slidenum">
              <a:rPr lang="en-US" smtClean="0"/>
              <a:t>14</a:t>
            </a:fld>
            <a:endParaRPr lang="en-US"/>
          </a:p>
        </p:txBody>
      </p:sp>
    </p:spTree>
    <p:extLst>
      <p:ext uri="{BB962C8B-B14F-4D97-AF65-F5344CB8AC3E}">
        <p14:creationId xmlns:p14="http://schemas.microsoft.com/office/powerpoint/2010/main" val="427009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t>
            </a:r>
          </a:p>
          <a:p>
            <a:r>
              <a:rPr lang="en-US" dirty="0"/>
              <a:t>Observational settings: we just passively watch/record the real world</a:t>
            </a:r>
          </a:p>
        </p:txBody>
      </p:sp>
      <p:sp>
        <p:nvSpPr>
          <p:cNvPr id="4" name="Slide Number Placeholder 3"/>
          <p:cNvSpPr>
            <a:spLocks noGrp="1"/>
          </p:cNvSpPr>
          <p:nvPr>
            <p:ph type="sldNum" sz="quarter" idx="5"/>
          </p:nvPr>
        </p:nvSpPr>
        <p:spPr/>
        <p:txBody>
          <a:bodyPr/>
          <a:lstStyle/>
          <a:p>
            <a:fld id="{ADD0389B-0307-4664-A296-BBA72C4685C2}" type="slidenum">
              <a:rPr lang="en-US" smtClean="0"/>
              <a:t>15</a:t>
            </a:fld>
            <a:endParaRPr lang="en-US"/>
          </a:p>
        </p:txBody>
      </p:sp>
    </p:spTree>
    <p:extLst>
      <p:ext uri="{BB962C8B-B14F-4D97-AF65-F5344CB8AC3E}">
        <p14:creationId xmlns:p14="http://schemas.microsoft.com/office/powerpoint/2010/main" val="2576457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people who are delinquent on their loan</a:t>
            </a:r>
            <a:endParaRPr lang="en-US" dirty="0"/>
          </a:p>
          <a:p>
            <a:r>
              <a:rPr lang="en-US" dirty="0"/>
              <a:t>late-paying </a:t>
            </a:r>
          </a:p>
        </p:txBody>
      </p:sp>
      <p:sp>
        <p:nvSpPr>
          <p:cNvPr id="4" name="Slide Number Placeholder 3"/>
          <p:cNvSpPr>
            <a:spLocks noGrp="1"/>
          </p:cNvSpPr>
          <p:nvPr>
            <p:ph type="sldNum" sz="quarter" idx="5"/>
          </p:nvPr>
        </p:nvSpPr>
        <p:spPr/>
        <p:txBody>
          <a:bodyPr/>
          <a:lstStyle/>
          <a:p>
            <a:fld id="{114D875C-F9E0-42B3-BB0E-AD98016178BA}" type="slidenum">
              <a:rPr lang="en-US" smtClean="0"/>
              <a:t>16</a:t>
            </a:fld>
            <a:endParaRPr lang="en-US"/>
          </a:p>
        </p:txBody>
      </p:sp>
    </p:spTree>
    <p:extLst>
      <p:ext uri="{BB962C8B-B14F-4D97-AF65-F5344CB8AC3E}">
        <p14:creationId xmlns:p14="http://schemas.microsoft.com/office/powerpoint/2010/main" val="1094873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outreach might have no effect</a:t>
            </a:r>
          </a:p>
        </p:txBody>
      </p:sp>
      <p:sp>
        <p:nvSpPr>
          <p:cNvPr id="4" name="Slide Number Placeholder 3"/>
          <p:cNvSpPr>
            <a:spLocks noGrp="1"/>
          </p:cNvSpPr>
          <p:nvPr>
            <p:ph type="sldNum" sz="quarter" idx="5"/>
          </p:nvPr>
        </p:nvSpPr>
        <p:spPr/>
        <p:txBody>
          <a:bodyPr/>
          <a:lstStyle/>
          <a:p>
            <a:fld id="{ADD0389B-0307-4664-A296-BBA72C4685C2}" type="slidenum">
              <a:rPr lang="en-US" smtClean="0"/>
              <a:t>18</a:t>
            </a:fld>
            <a:endParaRPr lang="en-US"/>
          </a:p>
        </p:txBody>
      </p:sp>
    </p:spTree>
    <p:extLst>
      <p:ext uri="{BB962C8B-B14F-4D97-AF65-F5344CB8AC3E}">
        <p14:creationId xmlns:p14="http://schemas.microsoft.com/office/powerpoint/2010/main" val="259246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we can never know we adjusted for </a:t>
            </a:r>
            <a:r>
              <a:rPr lang="en-US" b="1" dirty="0"/>
              <a:t>all</a:t>
            </a:r>
            <a:r>
              <a:rPr lang="en-US" b="0" dirty="0"/>
              <a:t> confounding factors, and that’s why causal inference from observational data is hard and requires domain expertise in addition to statistical tools. </a:t>
            </a:r>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20</a:t>
            </a:fld>
            <a:endParaRPr lang="en-US"/>
          </a:p>
        </p:txBody>
      </p:sp>
    </p:spTree>
    <p:extLst>
      <p:ext uri="{BB962C8B-B14F-4D97-AF65-F5344CB8AC3E}">
        <p14:creationId xmlns:p14="http://schemas.microsoft.com/office/powerpoint/2010/main" val="138727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D41177-A057-4EE2-8D94-6D1E9AE0B830}" type="slidenum">
              <a:rPr lang="en-US" smtClean="0"/>
              <a:t>21</a:t>
            </a:fld>
            <a:endParaRPr lang="en-US"/>
          </a:p>
        </p:txBody>
      </p:sp>
    </p:spTree>
    <p:extLst>
      <p:ext uri="{BB962C8B-B14F-4D97-AF65-F5344CB8AC3E}">
        <p14:creationId xmlns:p14="http://schemas.microsoft.com/office/powerpoint/2010/main" val="684286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regular supervised learning we have features and a target and we use them to predict the target for new unseen samples.</a:t>
            </a:r>
          </a:p>
          <a:p>
            <a:r>
              <a:rPr lang="en-US" dirty="0"/>
              <a:t>In causal inference we also have actions, and we predict target for unseen actions.</a:t>
            </a:r>
          </a:p>
        </p:txBody>
      </p:sp>
      <p:sp>
        <p:nvSpPr>
          <p:cNvPr id="4" name="Slide Number Placeholder 3"/>
          <p:cNvSpPr>
            <a:spLocks noGrp="1"/>
          </p:cNvSpPr>
          <p:nvPr>
            <p:ph type="sldNum" sz="quarter" idx="5"/>
          </p:nvPr>
        </p:nvSpPr>
        <p:spPr/>
        <p:txBody>
          <a:bodyPr/>
          <a:lstStyle/>
          <a:p>
            <a:fld id="{A1D41177-A057-4EE2-8D94-6D1E9AE0B830}" type="slidenum">
              <a:rPr lang="en-US" smtClean="0"/>
              <a:t>22</a:t>
            </a:fld>
            <a:endParaRPr lang="en-US"/>
          </a:p>
        </p:txBody>
      </p:sp>
    </p:spTree>
    <p:extLst>
      <p:ext uri="{BB962C8B-B14F-4D97-AF65-F5344CB8AC3E}">
        <p14:creationId xmlns:p14="http://schemas.microsoft.com/office/powerpoint/2010/main" val="3871531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Potential outcomes in a quantum super-position until treatment allocation.</a:t>
            </a:r>
          </a:p>
        </p:txBody>
      </p:sp>
      <p:sp>
        <p:nvSpPr>
          <p:cNvPr id="4" name="Slide Number Placeholder 3"/>
          <p:cNvSpPr>
            <a:spLocks noGrp="1"/>
          </p:cNvSpPr>
          <p:nvPr>
            <p:ph type="sldNum" sz="quarter" idx="5"/>
          </p:nvPr>
        </p:nvSpPr>
        <p:spPr/>
        <p:txBody>
          <a:bodyPr/>
          <a:lstStyle/>
          <a:p>
            <a:fld id="{D5F5886F-4D57-43FE-998D-598F95B99F67}" type="slidenum">
              <a:rPr lang="en-US" smtClean="0"/>
              <a:t>23</a:t>
            </a:fld>
            <a:endParaRPr lang="en-US"/>
          </a:p>
        </p:txBody>
      </p:sp>
    </p:spTree>
    <p:extLst>
      <p:ext uri="{BB962C8B-B14F-4D97-AF65-F5344CB8AC3E}">
        <p14:creationId xmlns:p14="http://schemas.microsoft.com/office/powerpoint/2010/main" val="2084832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DAF323-B7EE-4912-B839-B590C35F486F}" type="slidenum">
              <a:rPr lang="en-US" smtClean="0"/>
              <a:t>24</a:t>
            </a:fld>
            <a:endParaRPr lang="en-US"/>
          </a:p>
        </p:txBody>
      </p:sp>
    </p:spTree>
    <p:extLst>
      <p:ext uri="{BB962C8B-B14F-4D97-AF65-F5344CB8AC3E}">
        <p14:creationId xmlns:p14="http://schemas.microsoft.com/office/powerpoint/2010/main" val="257092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4</a:t>
            </a:fld>
            <a:endParaRPr lang="en-US"/>
          </a:p>
        </p:txBody>
      </p:sp>
    </p:spTree>
    <p:extLst>
      <p:ext uri="{BB962C8B-B14F-4D97-AF65-F5344CB8AC3E}">
        <p14:creationId xmlns:p14="http://schemas.microsoft.com/office/powerpoint/2010/main" val="919740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6BD43-10F3-3E1A-6BE2-5221CDCDA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BCE93-14E5-DE68-5FEE-3E8F22A6D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98A26-9886-FD16-F045-6AF7F49C13E4}"/>
              </a:ext>
            </a:extLst>
          </p:cNvPr>
          <p:cNvSpPr>
            <a:spLocks noGrp="1"/>
          </p:cNvSpPr>
          <p:nvPr>
            <p:ph type="body" idx="1"/>
          </p:nvPr>
        </p:nvSpPr>
        <p:spPr/>
        <p:txBody>
          <a:bodyPr/>
          <a:lstStyle/>
          <a:p>
            <a:r>
              <a:rPr lang="en-US" dirty="0"/>
              <a:t>This brings us to estimation methods for causal effects.</a:t>
            </a:r>
            <a:br>
              <a:rPr lang="en-US" dirty="0"/>
            </a:br>
            <a:r>
              <a:rPr lang="en-US" dirty="0"/>
              <a:t>So how can we make this prediction? Pooling information across groups.</a:t>
            </a:r>
          </a:p>
          <a:p>
            <a:r>
              <a:rPr lang="en-US" dirty="0"/>
              <a:t>“Those who were actually untreated will tell us what would have happen had the treated been untreated, and the treated will tell us what could have happen had the control units been treated.”</a:t>
            </a:r>
          </a:p>
        </p:txBody>
      </p:sp>
      <p:sp>
        <p:nvSpPr>
          <p:cNvPr id="4" name="Slide Number Placeholder 3">
            <a:extLst>
              <a:ext uri="{FF2B5EF4-FFF2-40B4-BE49-F238E27FC236}">
                <a16:creationId xmlns:a16="http://schemas.microsoft.com/office/drawing/2014/main" id="{01578C87-2458-6B95-9515-2A317B361035}"/>
              </a:ext>
            </a:extLst>
          </p:cNvPr>
          <p:cNvSpPr>
            <a:spLocks noGrp="1"/>
          </p:cNvSpPr>
          <p:nvPr>
            <p:ph type="sldNum" sz="quarter" idx="5"/>
          </p:nvPr>
        </p:nvSpPr>
        <p:spPr/>
        <p:txBody>
          <a:bodyPr/>
          <a:lstStyle/>
          <a:p>
            <a:fld id="{52CAA51B-9262-4046-9EE2-FE1511052F0A}" type="slidenum">
              <a:rPr lang="en-US" smtClean="0"/>
              <a:t>27</a:t>
            </a:fld>
            <a:endParaRPr lang="en-US"/>
          </a:p>
        </p:txBody>
      </p:sp>
    </p:spTree>
    <p:extLst>
      <p:ext uri="{BB962C8B-B14F-4D97-AF65-F5344CB8AC3E}">
        <p14:creationId xmlns:p14="http://schemas.microsoft.com/office/powerpoint/2010/main" val="1986923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intuitive example for this type of borrowing is matching</a:t>
            </a:r>
          </a:p>
          <a:p>
            <a:r>
              <a:rPr lang="en-US" dirty="0"/>
              <a:t>A detour to get to weight model, which is conceptually easy to understand (convincible) </a:t>
            </a:r>
          </a:p>
        </p:txBody>
      </p:sp>
      <p:sp>
        <p:nvSpPr>
          <p:cNvPr id="4" name="Slide Number Placeholder 3"/>
          <p:cNvSpPr>
            <a:spLocks noGrp="1"/>
          </p:cNvSpPr>
          <p:nvPr>
            <p:ph type="sldNum" sz="quarter" idx="5"/>
          </p:nvPr>
        </p:nvSpPr>
        <p:spPr/>
        <p:txBody>
          <a:bodyPr/>
          <a:lstStyle/>
          <a:p>
            <a:fld id="{D229BBA4-99E4-45D4-A0AA-5E104A492547}" type="slidenum">
              <a:rPr lang="en-US" smtClean="0"/>
              <a:t>28</a:t>
            </a:fld>
            <a:endParaRPr lang="en-US"/>
          </a:p>
        </p:txBody>
      </p:sp>
    </p:spTree>
    <p:extLst>
      <p:ext uri="{BB962C8B-B14F-4D97-AF65-F5344CB8AC3E}">
        <p14:creationId xmlns:p14="http://schemas.microsoft.com/office/powerpoint/2010/main" val="130491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sample-efficient </a:t>
            </a:r>
          </a:p>
          <a:p>
            <a:r>
              <a:rPr lang="en-US" dirty="0"/>
              <a:t>Like an IPW with 0-1 weights</a:t>
            </a:r>
          </a:p>
        </p:txBody>
      </p:sp>
      <p:sp>
        <p:nvSpPr>
          <p:cNvPr id="4" name="Slide Number Placeholder 3"/>
          <p:cNvSpPr>
            <a:spLocks noGrp="1"/>
          </p:cNvSpPr>
          <p:nvPr>
            <p:ph type="sldNum" sz="quarter" idx="5"/>
          </p:nvPr>
        </p:nvSpPr>
        <p:spPr/>
        <p:txBody>
          <a:bodyPr/>
          <a:lstStyle/>
          <a:p>
            <a:fld id="{D1C4CAAB-39EE-455E-84EA-761874A4DCC0}" type="slidenum">
              <a:rPr lang="en-US" smtClean="0"/>
              <a:t>29</a:t>
            </a:fld>
            <a:endParaRPr lang="en-US"/>
          </a:p>
        </p:txBody>
      </p:sp>
    </p:spTree>
    <p:extLst>
      <p:ext uri="{BB962C8B-B14F-4D97-AF65-F5344CB8AC3E}">
        <p14:creationId xmlns:p14="http://schemas.microsoft.com/office/powerpoint/2010/main" val="6486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Doubly-robust-like approach</a:t>
            </a:r>
          </a:p>
          <a:p>
            <a:r>
              <a:rPr lang="en-US" dirty="0"/>
              <a:t>Match by confounders but use outcome-predicting features for sample efficiency</a:t>
            </a:r>
          </a:p>
        </p:txBody>
      </p:sp>
      <p:sp>
        <p:nvSpPr>
          <p:cNvPr id="4" name="Slide Number Placeholder 3"/>
          <p:cNvSpPr>
            <a:spLocks noGrp="1"/>
          </p:cNvSpPr>
          <p:nvPr>
            <p:ph type="sldNum" sz="quarter" idx="5"/>
          </p:nvPr>
        </p:nvSpPr>
        <p:spPr/>
        <p:txBody>
          <a:bodyPr/>
          <a:lstStyle/>
          <a:p>
            <a:fld id="{D1C4CAAB-39EE-455E-84EA-761874A4DCC0}" type="slidenum">
              <a:rPr lang="en-US" smtClean="0"/>
              <a:t>31</a:t>
            </a:fld>
            <a:endParaRPr lang="en-US"/>
          </a:p>
        </p:txBody>
      </p:sp>
    </p:spTree>
    <p:extLst>
      <p:ext uri="{BB962C8B-B14F-4D97-AF65-F5344CB8AC3E}">
        <p14:creationId xmlns:p14="http://schemas.microsoft.com/office/powerpoint/2010/main" val="3160940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to convince peers. </a:t>
            </a:r>
          </a:p>
          <a:p>
            <a:r>
              <a:rPr lang="en-US" dirty="0"/>
              <a:t>“this is a person who looks like me (on every measure that counts) only that he or she were not treated”.</a:t>
            </a:r>
          </a:p>
        </p:txBody>
      </p:sp>
      <p:sp>
        <p:nvSpPr>
          <p:cNvPr id="4" name="Slide Number Placeholder 3"/>
          <p:cNvSpPr>
            <a:spLocks noGrp="1"/>
          </p:cNvSpPr>
          <p:nvPr>
            <p:ph type="sldNum" sz="quarter" idx="5"/>
          </p:nvPr>
        </p:nvSpPr>
        <p:spPr/>
        <p:txBody>
          <a:bodyPr/>
          <a:lstStyle/>
          <a:p>
            <a:fld id="{D1C4CAAB-39EE-455E-84EA-761874A4DCC0}" type="slidenum">
              <a:rPr lang="en-US" smtClean="0"/>
              <a:t>32</a:t>
            </a:fld>
            <a:endParaRPr lang="en-US"/>
          </a:p>
        </p:txBody>
      </p:sp>
    </p:spTree>
    <p:extLst>
      <p:ext uri="{BB962C8B-B14F-4D97-AF65-F5344CB8AC3E}">
        <p14:creationId xmlns:p14="http://schemas.microsoft.com/office/powerpoint/2010/main" val="924064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Hides some of the response modeling under the hood of the similarity assignment.</a:t>
            </a:r>
            <a:br>
              <a:rPr lang="en-US" dirty="0"/>
            </a:br>
            <a:r>
              <a:rPr lang="en-US" dirty="0"/>
              <a:t>Non-parametric estimation of the outcome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take just the controls that look like the treated. So the distribution of features we end up with is the distribution of the treated</a:t>
            </a:r>
          </a:p>
        </p:txBody>
      </p:sp>
      <p:sp>
        <p:nvSpPr>
          <p:cNvPr id="4" name="Slide Number Placeholder 3"/>
          <p:cNvSpPr>
            <a:spLocks noGrp="1"/>
          </p:cNvSpPr>
          <p:nvPr>
            <p:ph type="sldNum" sz="quarter" idx="5"/>
          </p:nvPr>
        </p:nvSpPr>
        <p:spPr/>
        <p:txBody>
          <a:bodyPr/>
          <a:lstStyle/>
          <a:p>
            <a:fld id="{D1C4CAAB-39EE-455E-84EA-761874A4DCC0}" type="slidenum">
              <a:rPr lang="en-US" smtClean="0"/>
              <a:t>34</a:t>
            </a:fld>
            <a:endParaRPr lang="en-US"/>
          </a:p>
        </p:txBody>
      </p:sp>
    </p:spTree>
    <p:extLst>
      <p:ext uri="{BB962C8B-B14F-4D97-AF65-F5344CB8AC3E}">
        <p14:creationId xmlns:p14="http://schemas.microsoft.com/office/powerpoint/2010/main" val="2000731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4CAAB-39EE-455E-84EA-761874A4DCC0}" type="slidenum">
              <a:rPr lang="en-US" smtClean="0"/>
              <a:t>35</a:t>
            </a:fld>
            <a:endParaRPr lang="en-US"/>
          </a:p>
        </p:txBody>
      </p:sp>
    </p:spTree>
    <p:extLst>
      <p:ext uri="{BB962C8B-B14F-4D97-AF65-F5344CB8AC3E}">
        <p14:creationId xmlns:p14="http://schemas.microsoft.com/office/powerpoint/2010/main" val="1893460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4CAAB-39EE-455E-84EA-761874A4DCC0}" type="slidenum">
              <a:rPr lang="en-US" smtClean="0"/>
              <a:t>36</a:t>
            </a:fld>
            <a:endParaRPr lang="en-US"/>
          </a:p>
        </p:txBody>
      </p:sp>
    </p:spTree>
    <p:extLst>
      <p:ext uri="{BB962C8B-B14F-4D97-AF65-F5344CB8AC3E}">
        <p14:creationId xmlns:p14="http://schemas.microsoft.com/office/powerpoint/2010/main" val="2810025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4CAAB-39EE-455E-84EA-761874A4DCC0}" type="slidenum">
              <a:rPr lang="en-US" smtClean="0"/>
              <a:t>37</a:t>
            </a:fld>
            <a:endParaRPr lang="en-US"/>
          </a:p>
        </p:txBody>
      </p:sp>
    </p:spTree>
    <p:extLst>
      <p:ext uri="{BB962C8B-B14F-4D97-AF65-F5344CB8AC3E}">
        <p14:creationId xmlns:p14="http://schemas.microsoft.com/office/powerpoint/2010/main" val="2128286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C4CAAB-39EE-455E-84EA-761874A4DCC0}" type="slidenum">
              <a:rPr lang="en-US" smtClean="0"/>
              <a:t>38</a:t>
            </a:fld>
            <a:endParaRPr lang="en-US"/>
          </a:p>
        </p:txBody>
      </p:sp>
    </p:spTree>
    <p:extLst>
      <p:ext uri="{BB962C8B-B14F-4D97-AF65-F5344CB8AC3E}">
        <p14:creationId xmlns:p14="http://schemas.microsoft.com/office/powerpoint/2010/main" val="399592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Descriptive tells us about the current state</a:t>
            </a:r>
          </a:p>
          <a:p>
            <a:r>
              <a:rPr lang="en-US" dirty="0"/>
              <a:t>Prediction tells us about the future</a:t>
            </a:r>
          </a:p>
          <a:p>
            <a:r>
              <a:rPr lang="en-US" dirty="0"/>
              <a:t>Prescriptive tells us about possible different futures</a:t>
            </a:r>
          </a:p>
        </p:txBody>
      </p:sp>
      <p:sp>
        <p:nvSpPr>
          <p:cNvPr id="4" name="Slide Number Placeholder 3"/>
          <p:cNvSpPr>
            <a:spLocks noGrp="1"/>
          </p:cNvSpPr>
          <p:nvPr>
            <p:ph type="sldNum" sz="quarter" idx="5"/>
          </p:nvPr>
        </p:nvSpPr>
        <p:spPr/>
        <p:txBody>
          <a:bodyPr/>
          <a:lstStyle/>
          <a:p>
            <a:fld id="{ADD0389B-0307-4664-A296-BBA72C4685C2}" type="slidenum">
              <a:rPr lang="en-US" smtClean="0"/>
              <a:t>5</a:t>
            </a:fld>
            <a:endParaRPr lang="en-US"/>
          </a:p>
        </p:txBody>
      </p:sp>
    </p:spTree>
    <p:extLst>
      <p:ext uri="{BB962C8B-B14F-4D97-AF65-F5344CB8AC3E}">
        <p14:creationId xmlns:p14="http://schemas.microsoft.com/office/powerpoint/2010/main" val="4254077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weighted sample in which the features are distributed similarly and so the differences under this weighted distribution are only due to the treatment.</a:t>
            </a:r>
          </a:p>
          <a:p>
            <a:r>
              <a:rPr lang="en-US" dirty="0" err="1"/>
              <a:t>Pr</a:t>
            </a:r>
            <a:r>
              <a:rPr lang="en-US" dirty="0"/>
              <a:t>[A|X] is a supervised learning task</a:t>
            </a:r>
          </a:p>
          <a:p>
            <a:r>
              <a:rPr lang="en-US" dirty="0"/>
              <a:t>If we were to compare the groups differences might have been rising just because there are more young people treated than untreated. </a:t>
            </a:r>
          </a:p>
          <a:p>
            <a:r>
              <a:rPr lang="en-US" dirty="0"/>
              <a:t>Pseudo population where the amount of young people in each group is the same so the effect of being male will cancel out and you’d be left with the effect of treatment</a:t>
            </a:r>
          </a:p>
          <a:p>
            <a:r>
              <a:rPr lang="en-US" dirty="0"/>
              <a:t>If 0 numerator: problem. redefine population of interest. Or embrace for model-based extrapolation (say a domain-expert oracle)</a:t>
            </a:r>
          </a:p>
        </p:txBody>
      </p:sp>
      <p:sp>
        <p:nvSpPr>
          <p:cNvPr id="4" name="Slide Number Placeholder 3"/>
          <p:cNvSpPr>
            <a:spLocks noGrp="1"/>
          </p:cNvSpPr>
          <p:nvPr>
            <p:ph type="sldNum" sz="quarter" idx="5"/>
          </p:nvPr>
        </p:nvSpPr>
        <p:spPr/>
        <p:txBody>
          <a:bodyPr/>
          <a:lstStyle/>
          <a:p>
            <a:fld id="{D5F5886F-4D57-43FE-998D-598F95B99F67}" type="slidenum">
              <a:rPr lang="en-US" smtClean="0"/>
              <a:t>39</a:t>
            </a:fld>
            <a:endParaRPr lang="en-US"/>
          </a:p>
        </p:txBody>
      </p:sp>
    </p:spTree>
    <p:extLst>
      <p:ext uri="{BB962C8B-B14F-4D97-AF65-F5344CB8AC3E}">
        <p14:creationId xmlns:p14="http://schemas.microsoft.com/office/powerpoint/2010/main" val="3777610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7EF6-0A5F-8D89-4836-F2F2C9641D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BFC9D-8B10-3F11-AD31-432302364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E522E5-D2B3-832A-171D-4DDCE5AB08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weighted sample in which the features are distributed similarly and so the differences under this weighted distribution are only due to the treatment.</a:t>
            </a:r>
          </a:p>
          <a:p>
            <a:r>
              <a:rPr lang="en-US" dirty="0" err="1"/>
              <a:t>Pr</a:t>
            </a:r>
            <a:r>
              <a:rPr lang="en-US" dirty="0"/>
              <a:t>[A|X] is a supervised learning task</a:t>
            </a:r>
          </a:p>
          <a:p>
            <a:r>
              <a:rPr lang="en-US" dirty="0"/>
              <a:t>If we were to compare the groups differences might have been rising just because there are more young people treated than untreated. </a:t>
            </a:r>
          </a:p>
          <a:p>
            <a:r>
              <a:rPr lang="en-US" dirty="0"/>
              <a:t>Pseudo population where the amount of young people in each group is the same so the effect of being male will cancel out and you’d be left with the effect of treatment</a:t>
            </a:r>
          </a:p>
          <a:p>
            <a:r>
              <a:rPr lang="en-US" dirty="0"/>
              <a:t>If 0 numerator: problem. redefine population of interest. Or embrace for model-based extrapolation (say a domain-expert oracle)</a:t>
            </a:r>
          </a:p>
        </p:txBody>
      </p:sp>
      <p:sp>
        <p:nvSpPr>
          <p:cNvPr id="4" name="Slide Number Placeholder 3">
            <a:extLst>
              <a:ext uri="{FF2B5EF4-FFF2-40B4-BE49-F238E27FC236}">
                <a16:creationId xmlns:a16="http://schemas.microsoft.com/office/drawing/2014/main" id="{E2474C81-A517-C77E-792E-A96ADF33056C}"/>
              </a:ext>
            </a:extLst>
          </p:cNvPr>
          <p:cNvSpPr>
            <a:spLocks noGrp="1"/>
          </p:cNvSpPr>
          <p:nvPr>
            <p:ph type="sldNum" sz="quarter" idx="5"/>
          </p:nvPr>
        </p:nvSpPr>
        <p:spPr/>
        <p:txBody>
          <a:bodyPr/>
          <a:lstStyle/>
          <a:p>
            <a:fld id="{D5F5886F-4D57-43FE-998D-598F95B99F67}" type="slidenum">
              <a:rPr lang="en-US" smtClean="0"/>
              <a:t>40</a:t>
            </a:fld>
            <a:endParaRPr lang="en-US"/>
          </a:p>
        </p:txBody>
      </p:sp>
    </p:spTree>
    <p:extLst>
      <p:ext uri="{BB962C8B-B14F-4D97-AF65-F5344CB8AC3E}">
        <p14:creationId xmlns:p14="http://schemas.microsoft.com/office/powerpoint/2010/main" val="187840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2B1DC-B4F9-22EF-9D52-95E3D5BDC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15A20-3E68-62D1-1E24-2D1F75FF4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7CCF3B-B319-ECB6-17E4-EFE28F10B8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24EDE52-0DCC-888E-8339-9811C3778402}"/>
              </a:ext>
            </a:extLst>
          </p:cNvPr>
          <p:cNvSpPr>
            <a:spLocks noGrp="1"/>
          </p:cNvSpPr>
          <p:nvPr>
            <p:ph type="sldNum" sz="quarter" idx="5"/>
          </p:nvPr>
        </p:nvSpPr>
        <p:spPr/>
        <p:txBody>
          <a:bodyPr/>
          <a:lstStyle/>
          <a:p>
            <a:fld id="{D5F5886F-4D57-43FE-998D-598F95B99F67}" type="slidenum">
              <a:rPr lang="en-US" smtClean="0"/>
              <a:t>41</a:t>
            </a:fld>
            <a:endParaRPr lang="en-US"/>
          </a:p>
        </p:txBody>
      </p:sp>
    </p:spTree>
    <p:extLst>
      <p:ext uri="{BB962C8B-B14F-4D97-AF65-F5344CB8AC3E}">
        <p14:creationId xmlns:p14="http://schemas.microsoft.com/office/powerpoint/2010/main" val="234685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44</a:t>
            </a:fld>
            <a:endParaRPr lang="en-US"/>
          </a:p>
        </p:txBody>
      </p:sp>
    </p:spTree>
    <p:extLst>
      <p:ext uri="{BB962C8B-B14F-4D97-AF65-F5344CB8AC3E}">
        <p14:creationId xmlns:p14="http://schemas.microsoft.com/office/powerpoint/2010/main" val="624904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S-learner – less flexible, better statistical power.</a:t>
            </a:r>
          </a:p>
          <a:p>
            <a:r>
              <a:rPr lang="en-US" dirty="0"/>
              <a:t>T-learner – more flexible, but less statistical power. Like a full treatment-covariate interaction model.</a:t>
            </a:r>
          </a:p>
          <a:p>
            <a:r>
              <a:rPr lang="en-US" dirty="0"/>
              <a:t>Hierarchical – the best of both worlds. Share mutual information at the start and only split to specialize later. </a:t>
            </a:r>
          </a:p>
        </p:txBody>
      </p:sp>
      <p:sp>
        <p:nvSpPr>
          <p:cNvPr id="4" name="Slide Number Placeholder 3"/>
          <p:cNvSpPr>
            <a:spLocks noGrp="1"/>
          </p:cNvSpPr>
          <p:nvPr>
            <p:ph type="sldNum" sz="quarter" idx="5"/>
          </p:nvPr>
        </p:nvSpPr>
        <p:spPr/>
        <p:txBody>
          <a:bodyPr/>
          <a:lstStyle/>
          <a:p>
            <a:fld id="{52CAA51B-9262-4046-9EE2-FE1511052F0A}" type="slidenum">
              <a:rPr lang="en-US" smtClean="0"/>
              <a:t>45</a:t>
            </a:fld>
            <a:endParaRPr lang="en-US"/>
          </a:p>
        </p:txBody>
      </p:sp>
    </p:spTree>
    <p:extLst>
      <p:ext uri="{BB962C8B-B14F-4D97-AF65-F5344CB8AC3E}">
        <p14:creationId xmlns:p14="http://schemas.microsoft.com/office/powerpoint/2010/main" val="999824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47</a:t>
            </a:fld>
            <a:endParaRPr lang="en-US"/>
          </a:p>
        </p:txBody>
      </p:sp>
    </p:spTree>
    <p:extLst>
      <p:ext uri="{BB962C8B-B14F-4D97-AF65-F5344CB8AC3E}">
        <p14:creationId xmlns:p14="http://schemas.microsoft.com/office/powerpoint/2010/main" val="1194142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Extreme case: ignore the treatment variable completely because it is not predictive of the outcome, but that doesn’t mean there’s no effect. </a:t>
            </a:r>
          </a:p>
        </p:txBody>
      </p:sp>
      <p:sp>
        <p:nvSpPr>
          <p:cNvPr id="4" name="Slide Number Placeholder 3"/>
          <p:cNvSpPr>
            <a:spLocks noGrp="1"/>
          </p:cNvSpPr>
          <p:nvPr>
            <p:ph type="sldNum" sz="quarter" idx="5"/>
          </p:nvPr>
        </p:nvSpPr>
        <p:spPr/>
        <p:txBody>
          <a:bodyPr/>
          <a:lstStyle/>
          <a:p>
            <a:fld id="{ADD0389B-0307-4664-A296-BBA72C4685C2}" type="slidenum">
              <a:rPr lang="en-US" smtClean="0"/>
              <a:t>49</a:t>
            </a:fld>
            <a:endParaRPr lang="en-US"/>
          </a:p>
        </p:txBody>
      </p:sp>
    </p:spTree>
    <p:extLst>
      <p:ext uri="{BB962C8B-B14F-4D97-AF65-F5344CB8AC3E}">
        <p14:creationId xmlns:p14="http://schemas.microsoft.com/office/powerpoint/2010/main" val="1495558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estimate causal effects in principle,</a:t>
            </a:r>
          </a:p>
          <a:p>
            <a:r>
              <a:rPr lang="en-US" dirty="0"/>
              <a:t>Which brings us to causallib, and how to estimate causal effects in practice.</a:t>
            </a:r>
          </a:p>
        </p:txBody>
      </p:sp>
      <p:sp>
        <p:nvSpPr>
          <p:cNvPr id="4" name="Slide Number Placeholder 3"/>
          <p:cNvSpPr>
            <a:spLocks noGrp="1"/>
          </p:cNvSpPr>
          <p:nvPr>
            <p:ph type="sldNum" sz="quarter" idx="5"/>
          </p:nvPr>
        </p:nvSpPr>
        <p:spPr/>
        <p:txBody>
          <a:bodyPr/>
          <a:lstStyle/>
          <a:p>
            <a:fld id="{ADD0389B-0307-4664-A296-BBA72C4685C2}" type="slidenum">
              <a:rPr lang="en-US" smtClean="0"/>
              <a:t>51</a:t>
            </a:fld>
            <a:endParaRPr lang="en-US"/>
          </a:p>
        </p:txBody>
      </p:sp>
    </p:spTree>
    <p:extLst>
      <p:ext uri="{BB962C8B-B14F-4D97-AF65-F5344CB8AC3E}">
        <p14:creationId xmlns:p14="http://schemas.microsoft.com/office/powerpoint/2010/main" val="2456085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C1661-86E4-4812-B963-5FDD1C3E1A44}" type="slidenum">
              <a:rPr lang="en-US" smtClean="0"/>
              <a:t>53</a:t>
            </a:fld>
            <a:endParaRPr lang="en-US"/>
          </a:p>
        </p:txBody>
      </p:sp>
    </p:spTree>
    <p:extLst>
      <p:ext uri="{BB962C8B-B14F-4D97-AF65-F5344CB8AC3E}">
        <p14:creationId xmlns:p14="http://schemas.microsoft.com/office/powerpoint/2010/main" val="33690992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C1661-86E4-4812-B963-5FDD1C3E1A44}" type="slidenum">
              <a:rPr lang="en-US" smtClean="0"/>
              <a:t>54</a:t>
            </a:fld>
            <a:endParaRPr lang="en-US"/>
          </a:p>
        </p:txBody>
      </p:sp>
    </p:spTree>
    <p:extLst>
      <p:ext uri="{BB962C8B-B14F-4D97-AF65-F5344CB8AC3E}">
        <p14:creationId xmlns:p14="http://schemas.microsoft.com/office/powerpoint/2010/main" val="34504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Prescriptive &gt; predictive: once we know we’re in risk, it’s very human of us to want to mitigate it.</a:t>
            </a:r>
          </a:p>
          <a:p>
            <a:r>
              <a:rPr lang="en-US" dirty="0"/>
              <a:t>What will be my risk if I’ll start take statins, start exercise, change my diet.</a:t>
            </a:r>
          </a:p>
        </p:txBody>
      </p:sp>
      <p:sp>
        <p:nvSpPr>
          <p:cNvPr id="4" name="Slide Number Placeholder 3"/>
          <p:cNvSpPr>
            <a:spLocks noGrp="1"/>
          </p:cNvSpPr>
          <p:nvPr>
            <p:ph type="sldNum" sz="quarter" idx="5"/>
          </p:nvPr>
        </p:nvSpPr>
        <p:spPr/>
        <p:txBody>
          <a:bodyPr/>
          <a:lstStyle/>
          <a:p>
            <a:fld id="{52CAA51B-9262-4046-9EE2-FE1511052F0A}" type="slidenum">
              <a:rPr lang="en-US" smtClean="0"/>
              <a:t>6</a:t>
            </a:fld>
            <a:endParaRPr lang="en-US"/>
          </a:p>
        </p:txBody>
      </p:sp>
    </p:spTree>
    <p:extLst>
      <p:ext uri="{BB962C8B-B14F-4D97-AF65-F5344CB8AC3E}">
        <p14:creationId xmlns:p14="http://schemas.microsoft.com/office/powerpoint/2010/main" val="1870613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C1661-86E4-4812-B963-5FDD1C3E1A44}" type="slidenum">
              <a:rPr lang="en-US" smtClean="0"/>
              <a:t>55</a:t>
            </a:fld>
            <a:endParaRPr lang="en-US"/>
          </a:p>
        </p:txBody>
      </p:sp>
    </p:spTree>
    <p:extLst>
      <p:ext uri="{BB962C8B-B14F-4D97-AF65-F5344CB8AC3E}">
        <p14:creationId xmlns:p14="http://schemas.microsoft.com/office/powerpoint/2010/main" val="2364115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7C1661-86E4-4812-B963-5FDD1C3E1A44}" type="slidenum">
              <a:rPr lang="en-US" smtClean="0"/>
              <a:t>56</a:t>
            </a:fld>
            <a:endParaRPr lang="en-US"/>
          </a:p>
        </p:txBody>
      </p:sp>
    </p:spTree>
    <p:extLst>
      <p:ext uri="{BB962C8B-B14F-4D97-AF65-F5344CB8AC3E}">
        <p14:creationId xmlns:p14="http://schemas.microsoft.com/office/powerpoint/2010/main" val="997231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59</a:t>
            </a:fld>
            <a:endParaRPr lang="en-US"/>
          </a:p>
        </p:txBody>
      </p:sp>
    </p:spTree>
    <p:extLst>
      <p:ext uri="{BB962C8B-B14F-4D97-AF65-F5344CB8AC3E}">
        <p14:creationId xmlns:p14="http://schemas.microsoft.com/office/powerpoint/2010/main" val="578473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a:t>
            </a:r>
          </a:p>
          <a:p>
            <a:r>
              <a:rPr lang="en-US" dirty="0"/>
              <a:t>https://notebooks.res.ibm.com/user/ehud.karavani@ibm.com/lab</a:t>
            </a:r>
          </a:p>
        </p:txBody>
      </p:sp>
      <p:sp>
        <p:nvSpPr>
          <p:cNvPr id="4" name="Slide Number Placeholder 3"/>
          <p:cNvSpPr>
            <a:spLocks noGrp="1"/>
          </p:cNvSpPr>
          <p:nvPr>
            <p:ph type="sldNum" sz="quarter" idx="5"/>
          </p:nvPr>
        </p:nvSpPr>
        <p:spPr/>
        <p:txBody>
          <a:bodyPr/>
          <a:lstStyle/>
          <a:p>
            <a:fld id="{ADD0389B-0307-4664-A296-BBA72C4685C2}" type="slidenum">
              <a:rPr lang="en-US" smtClean="0"/>
              <a:t>60</a:t>
            </a:fld>
            <a:endParaRPr lang="en-US"/>
          </a:p>
        </p:txBody>
      </p:sp>
    </p:spTree>
    <p:extLst>
      <p:ext uri="{BB962C8B-B14F-4D97-AF65-F5344CB8AC3E}">
        <p14:creationId xmlns:p14="http://schemas.microsoft.com/office/powerpoint/2010/main" val="1272357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520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98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4716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8280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792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310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impact of an action of interest on an outcome we care about.</a:t>
            </a:r>
          </a:p>
        </p:txBody>
      </p:sp>
      <p:sp>
        <p:nvSpPr>
          <p:cNvPr id="4" name="Slide Number Placeholder 3"/>
          <p:cNvSpPr>
            <a:spLocks noGrp="1"/>
          </p:cNvSpPr>
          <p:nvPr>
            <p:ph type="sldNum" sz="quarter" idx="5"/>
          </p:nvPr>
        </p:nvSpPr>
        <p:spPr/>
        <p:txBody>
          <a:bodyPr/>
          <a:lstStyle/>
          <a:p>
            <a:fld id="{D5F5886F-4D57-43FE-998D-598F95B99F67}" type="slidenum">
              <a:rPr lang="en-US" smtClean="0"/>
              <a:t>8</a:t>
            </a:fld>
            <a:endParaRPr lang="en-US"/>
          </a:p>
        </p:txBody>
      </p:sp>
    </p:spTree>
    <p:extLst>
      <p:ext uri="{BB962C8B-B14F-4D97-AF65-F5344CB8AC3E}">
        <p14:creationId xmlns:p14="http://schemas.microsoft.com/office/powerpoint/2010/main" val="2775731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436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3465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RCT you can simply take the average and it works (ideally speaking!)</a:t>
            </a:r>
          </a:p>
        </p:txBody>
      </p:sp>
      <p:sp>
        <p:nvSpPr>
          <p:cNvPr id="4" name="Slide Number Placeholder 3"/>
          <p:cNvSpPr>
            <a:spLocks noGrp="1"/>
          </p:cNvSpPr>
          <p:nvPr>
            <p:ph type="sldNum" sz="quarter" idx="5"/>
          </p:nvPr>
        </p:nvSpPr>
        <p:spPr/>
        <p:txBody>
          <a:bodyPr/>
          <a:lstStyle/>
          <a:p>
            <a:fld id="{ADD0389B-0307-4664-A296-BBA72C4685C2}" type="slidenum">
              <a:rPr lang="en-US" smtClean="0"/>
              <a:t>76</a:t>
            </a:fld>
            <a:endParaRPr lang="en-US"/>
          </a:p>
        </p:txBody>
      </p:sp>
    </p:spTree>
    <p:extLst>
      <p:ext uri="{BB962C8B-B14F-4D97-AF65-F5344CB8AC3E}">
        <p14:creationId xmlns:p14="http://schemas.microsoft.com/office/powerpoint/2010/main" val="2688042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0389B-0307-4664-A296-BBA72C4685C2}" type="slidenum">
              <a:rPr lang="en-US" smtClean="0"/>
              <a:t>77</a:t>
            </a:fld>
            <a:endParaRPr lang="en-US"/>
          </a:p>
        </p:txBody>
      </p:sp>
    </p:spTree>
    <p:extLst>
      <p:ext uri="{BB962C8B-B14F-4D97-AF65-F5344CB8AC3E}">
        <p14:creationId xmlns:p14="http://schemas.microsoft.com/office/powerpoint/2010/main" val="1368833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D875C-F9E0-42B3-BB0E-AD98016178BA}" type="slidenum">
              <a:rPr lang="en-US" smtClean="0"/>
              <a:t>78</a:t>
            </a:fld>
            <a:endParaRPr lang="en-US"/>
          </a:p>
        </p:txBody>
      </p:sp>
    </p:spTree>
    <p:extLst>
      <p:ext uri="{BB962C8B-B14F-4D97-AF65-F5344CB8AC3E}">
        <p14:creationId xmlns:p14="http://schemas.microsoft.com/office/powerpoint/2010/main" val="1273793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D875C-F9E0-42B3-BB0E-AD98016178BA}" type="slidenum">
              <a:rPr lang="en-US" smtClean="0"/>
              <a:t>79</a:t>
            </a:fld>
            <a:endParaRPr lang="en-US"/>
          </a:p>
        </p:txBody>
      </p:sp>
    </p:spTree>
    <p:extLst>
      <p:ext uri="{BB962C8B-B14F-4D97-AF65-F5344CB8AC3E}">
        <p14:creationId xmlns:p14="http://schemas.microsoft.com/office/powerpoint/2010/main" val="3386051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4D875C-F9E0-42B3-BB0E-AD98016178BA}" type="slidenum">
              <a:rPr lang="en-US" smtClean="0"/>
              <a:t>82</a:t>
            </a:fld>
            <a:endParaRPr lang="en-US"/>
          </a:p>
        </p:txBody>
      </p:sp>
    </p:spTree>
    <p:extLst>
      <p:ext uri="{BB962C8B-B14F-4D97-AF65-F5344CB8AC3E}">
        <p14:creationId xmlns:p14="http://schemas.microsoft.com/office/powerpoint/2010/main" val="2600321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who’s the control group?</a:t>
            </a:r>
          </a:p>
        </p:txBody>
      </p:sp>
      <p:sp>
        <p:nvSpPr>
          <p:cNvPr id="4" name="Slide Number Placeholder 3"/>
          <p:cNvSpPr>
            <a:spLocks noGrp="1"/>
          </p:cNvSpPr>
          <p:nvPr>
            <p:ph type="sldNum" sz="quarter" idx="5"/>
          </p:nvPr>
        </p:nvSpPr>
        <p:spPr/>
        <p:txBody>
          <a:bodyPr/>
          <a:lstStyle/>
          <a:p>
            <a:fld id="{114D875C-F9E0-42B3-BB0E-AD98016178BA}" type="slidenum">
              <a:rPr lang="en-US" smtClean="0"/>
              <a:t>83</a:t>
            </a:fld>
            <a:endParaRPr lang="en-US"/>
          </a:p>
        </p:txBody>
      </p:sp>
    </p:spTree>
    <p:extLst>
      <p:ext uri="{BB962C8B-B14F-4D97-AF65-F5344CB8AC3E}">
        <p14:creationId xmlns:p14="http://schemas.microsoft.com/office/powerpoint/2010/main" val="2100246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correlations is easy. Hypothesizing whether these correlations are causal is hard.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 tight cooperation between those knowing the domain and those knowing the methods.</a:t>
            </a:r>
          </a:p>
        </p:txBody>
      </p:sp>
      <p:sp>
        <p:nvSpPr>
          <p:cNvPr id="4" name="Slide Number Placeholder 3"/>
          <p:cNvSpPr>
            <a:spLocks noGrp="1"/>
          </p:cNvSpPr>
          <p:nvPr>
            <p:ph type="sldNum" sz="quarter" idx="5"/>
          </p:nvPr>
        </p:nvSpPr>
        <p:spPr/>
        <p:txBody>
          <a:bodyPr/>
          <a:lstStyle/>
          <a:p>
            <a:fld id="{114D875C-F9E0-42B3-BB0E-AD98016178BA}" type="slidenum">
              <a:rPr lang="en-US" smtClean="0"/>
              <a:t>86</a:t>
            </a:fld>
            <a:endParaRPr lang="en-US"/>
          </a:p>
        </p:txBody>
      </p:sp>
    </p:spTree>
    <p:extLst>
      <p:ext uri="{BB962C8B-B14F-4D97-AF65-F5344CB8AC3E}">
        <p14:creationId xmlns:p14="http://schemas.microsoft.com/office/powerpoint/2010/main" val="20582698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Getting correlations is easy. Hypothesizing whether these correlations are causal is hard.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Require tight cooperation between those knowing the domain and those knowing the methods.</a:t>
            </a:r>
          </a:p>
        </p:txBody>
      </p:sp>
      <p:sp>
        <p:nvSpPr>
          <p:cNvPr id="4" name="Slide Number Placeholder 3"/>
          <p:cNvSpPr>
            <a:spLocks noGrp="1"/>
          </p:cNvSpPr>
          <p:nvPr>
            <p:ph type="sldNum" sz="quarter" idx="5"/>
          </p:nvPr>
        </p:nvSpPr>
        <p:spPr/>
        <p:txBody>
          <a:bodyPr/>
          <a:lstStyle/>
          <a:p>
            <a:fld id="{114D875C-F9E0-42B3-BB0E-AD98016178BA}" type="slidenum">
              <a:rPr lang="en-US" smtClean="0"/>
              <a:t>87</a:t>
            </a:fld>
            <a:endParaRPr lang="en-US"/>
          </a:p>
        </p:txBody>
      </p:sp>
    </p:spTree>
    <p:extLst>
      <p:ext uri="{BB962C8B-B14F-4D97-AF65-F5344CB8AC3E}">
        <p14:creationId xmlns:p14="http://schemas.microsoft.com/office/powerpoint/2010/main" val="120222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impact of an action of interest on an outcome we care about.</a:t>
            </a:r>
          </a:p>
        </p:txBody>
      </p:sp>
      <p:sp>
        <p:nvSpPr>
          <p:cNvPr id="4" name="Slide Number Placeholder 3"/>
          <p:cNvSpPr>
            <a:spLocks noGrp="1"/>
          </p:cNvSpPr>
          <p:nvPr>
            <p:ph type="sldNum" sz="quarter" idx="5"/>
          </p:nvPr>
        </p:nvSpPr>
        <p:spPr/>
        <p:txBody>
          <a:bodyPr/>
          <a:lstStyle/>
          <a:p>
            <a:fld id="{D5F5886F-4D57-43FE-998D-598F95B99F67}" type="slidenum">
              <a:rPr lang="en-US" smtClean="0"/>
              <a:t>9</a:t>
            </a:fld>
            <a:endParaRPr lang="en-US"/>
          </a:p>
        </p:txBody>
      </p:sp>
    </p:spTree>
    <p:extLst>
      <p:ext uri="{BB962C8B-B14F-4D97-AF65-F5344CB8AC3E}">
        <p14:creationId xmlns:p14="http://schemas.microsoft.com/office/powerpoint/2010/main" val="2962197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the motivation of evaluation policy directly: instead of predicting who is high risk for churn and sending them coupons, implicitly assuming coupons will keep them, just estimate the effect of sending coupons directly.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282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3192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7C1661-86E4-4812-B963-5FDD1C3E1A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4056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a:t>
            </a:r>
          </a:p>
        </p:txBody>
      </p:sp>
      <p:sp>
        <p:nvSpPr>
          <p:cNvPr id="4" name="Slide Number Placeholder 3"/>
          <p:cNvSpPr>
            <a:spLocks noGrp="1"/>
          </p:cNvSpPr>
          <p:nvPr>
            <p:ph type="sldNum" sz="quarter" idx="5"/>
          </p:nvPr>
        </p:nvSpPr>
        <p:spPr/>
        <p:txBody>
          <a:bodyPr/>
          <a:lstStyle/>
          <a:p>
            <a:fld id="{ADD0389B-0307-4664-A296-BBA72C4685C2}" type="slidenum">
              <a:rPr lang="en-US" smtClean="0"/>
              <a:t>93</a:t>
            </a:fld>
            <a:endParaRPr lang="en-US"/>
          </a:p>
        </p:txBody>
      </p:sp>
    </p:spTree>
    <p:extLst>
      <p:ext uri="{BB962C8B-B14F-4D97-AF65-F5344CB8AC3E}">
        <p14:creationId xmlns:p14="http://schemas.microsoft.com/office/powerpoint/2010/main" val="3227009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impact of an action of interest on an outcome we care about.</a:t>
            </a:r>
          </a:p>
        </p:txBody>
      </p:sp>
      <p:sp>
        <p:nvSpPr>
          <p:cNvPr id="4" name="Slide Number Placeholder 3"/>
          <p:cNvSpPr>
            <a:spLocks noGrp="1"/>
          </p:cNvSpPr>
          <p:nvPr>
            <p:ph type="sldNum" sz="quarter" idx="5"/>
          </p:nvPr>
        </p:nvSpPr>
        <p:spPr/>
        <p:txBody>
          <a:bodyPr/>
          <a:lstStyle/>
          <a:p>
            <a:fld id="{D5F5886F-4D57-43FE-998D-598F95B99F67}" type="slidenum">
              <a:rPr lang="en-US" smtClean="0"/>
              <a:t>10</a:t>
            </a:fld>
            <a:endParaRPr lang="en-US"/>
          </a:p>
        </p:txBody>
      </p:sp>
    </p:spTree>
    <p:extLst>
      <p:ext uri="{BB962C8B-B14F-4D97-AF65-F5344CB8AC3E}">
        <p14:creationId xmlns:p14="http://schemas.microsoft.com/office/powerpoint/2010/main" val="3567579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mean when we say “causal inference”.</a:t>
            </a:r>
          </a:p>
          <a:p>
            <a:r>
              <a:rPr lang="en-US" dirty="0"/>
              <a:t>Left: inferring the graph. </a:t>
            </a:r>
          </a:p>
          <a:p>
            <a:r>
              <a:rPr lang="en-US" dirty="0"/>
              <a:t>Right: given the graph, put weights on its edges.</a:t>
            </a:r>
          </a:p>
        </p:txBody>
      </p:sp>
      <p:sp>
        <p:nvSpPr>
          <p:cNvPr id="4" name="Slide Number Placeholder 3"/>
          <p:cNvSpPr>
            <a:spLocks noGrp="1"/>
          </p:cNvSpPr>
          <p:nvPr>
            <p:ph type="sldNum" sz="quarter" idx="5"/>
          </p:nvPr>
        </p:nvSpPr>
        <p:spPr/>
        <p:txBody>
          <a:bodyPr/>
          <a:lstStyle/>
          <a:p>
            <a:fld id="{D5F5886F-4D57-43FE-998D-598F95B99F67}" type="slidenum">
              <a:rPr lang="en-US" smtClean="0"/>
              <a:t>11</a:t>
            </a:fld>
            <a:endParaRPr lang="en-US"/>
          </a:p>
        </p:txBody>
      </p:sp>
    </p:spTree>
    <p:extLst>
      <p:ext uri="{BB962C8B-B14F-4D97-AF65-F5344CB8AC3E}">
        <p14:creationId xmlns:p14="http://schemas.microsoft.com/office/powerpoint/2010/main" val="30527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F5886F-4D57-43FE-998D-598F95B99F67}" type="slidenum">
              <a:rPr lang="en-US" smtClean="0"/>
              <a:t>12</a:t>
            </a:fld>
            <a:endParaRPr lang="en-US"/>
          </a:p>
        </p:txBody>
      </p:sp>
    </p:spTree>
    <p:extLst>
      <p:ext uri="{BB962C8B-B14F-4D97-AF65-F5344CB8AC3E}">
        <p14:creationId xmlns:p14="http://schemas.microsoft.com/office/powerpoint/2010/main" val="135785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5A47-B062-E862-E5FB-4DABE081A1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A3262-4CDD-0A03-31DC-5BFC5D1B6E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70E547-A896-37A3-BE2A-ACE8AE7B5B2B}"/>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5" name="Footer Placeholder 4">
            <a:extLst>
              <a:ext uri="{FF2B5EF4-FFF2-40B4-BE49-F238E27FC236}">
                <a16:creationId xmlns:a16="http://schemas.microsoft.com/office/drawing/2014/main" id="{69202966-1491-7EDE-2BEC-D6DCB80A5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3201A-6165-DB58-7D87-7D1ED641BF67}"/>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317937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2B4D-8657-A75D-7AF1-15D90FAD8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A6BA60-051B-A95B-391E-9CEC33CB8E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C2F24-4B69-ED29-296F-E5201A8C5441}"/>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5" name="Footer Placeholder 4">
            <a:extLst>
              <a:ext uri="{FF2B5EF4-FFF2-40B4-BE49-F238E27FC236}">
                <a16:creationId xmlns:a16="http://schemas.microsoft.com/office/drawing/2014/main" id="{9CD218C0-B8DA-87C5-08DD-E147CBD65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C3F-502E-0043-741B-B42CFB05F670}"/>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316274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8684A-610D-647C-66A4-0AC420F099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AA72A4-70F7-0D78-4FFA-54C0EDBCF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6CA75-3170-813F-1387-A6B85569AB22}"/>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5" name="Footer Placeholder 4">
            <a:extLst>
              <a:ext uri="{FF2B5EF4-FFF2-40B4-BE49-F238E27FC236}">
                <a16:creationId xmlns:a16="http://schemas.microsoft.com/office/drawing/2014/main" id="{7EEA7153-C414-BB49-EC26-FF16314F4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A1317-7F2D-D8E5-877D-85A632E6ADEC}"/>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164345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
        <p:nvSpPr>
          <p:cNvPr id="5" name="Title">
            <a:extLst>
              <a:ext uri="{FF2B5EF4-FFF2-40B4-BE49-F238E27FC236}">
                <a16:creationId xmlns:a16="http://schemas.microsoft.com/office/drawing/2014/main" id="{A612084C-5519-B046-8F37-E31EBE81D15D}"/>
              </a:ext>
            </a:extLst>
          </p:cNvPr>
          <p:cNvSpPr txBox="1">
            <a:spLocks/>
          </p:cNvSpPr>
          <p:nvPr userDrawn="1"/>
        </p:nvSpPr>
        <p:spPr>
          <a:xfrm>
            <a:off x="301881" y="6301045"/>
            <a:ext cx="5522976" cy="40967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219170"/>
            <a:r>
              <a:rPr lang="en-US" sz="2133" b="1" i="0" kern="0" dirty="0">
                <a:latin typeface="IBM Plex Sans" panose="020B0503050203000203" pitchFamily="34" charset="0"/>
              </a:rPr>
              <a:t>Research</a:t>
            </a:r>
          </a:p>
        </p:txBody>
      </p:sp>
    </p:spTree>
    <p:extLst>
      <p:ext uri="{BB962C8B-B14F-4D97-AF65-F5344CB8AC3E}">
        <p14:creationId xmlns:p14="http://schemas.microsoft.com/office/powerpoint/2010/main" val="1286423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13975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9589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marL="0" marR="0"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lvl1pPr>
            <a:lvl2pPr marL="228597" marR="0" indent="-231642" algn="l" defTabSz="1219170" rtl="0" eaLnBrk="1" fontAlgn="base" latinLnBrk="0" hangingPunct="1">
              <a:lnSpc>
                <a:spcPct val="100000"/>
              </a:lnSpc>
              <a:spcBef>
                <a:spcPts val="1467"/>
              </a:spcBef>
              <a:spcAft>
                <a:spcPct val="0"/>
              </a:spcAft>
              <a:buClr>
                <a:srgbClr val="FFFFFF"/>
              </a:buClr>
              <a:buSzPct val="100000"/>
              <a:buFont typeface="IBM Plex Sans" charset="-120"/>
              <a:buChar char="–"/>
              <a:tabLst/>
              <a:defRPr/>
            </a:lvl2pPr>
            <a:lvl3pPr marL="457195" marR="0" indent="-231642" algn="l" defTabSz="1219170" rtl="0" eaLnBrk="1" fontAlgn="base" latinLnBrk="0" hangingPunct="1">
              <a:lnSpc>
                <a:spcPct val="100000"/>
              </a:lnSpc>
              <a:spcBef>
                <a:spcPts val="1467"/>
              </a:spcBef>
              <a:spcAft>
                <a:spcPct val="0"/>
              </a:spcAft>
              <a:buClr>
                <a:srgbClr val="FFFFFF"/>
              </a:buClr>
              <a:buSzPct val="100000"/>
              <a:buFont typeface="Arial" panose="020B0604020202020204" pitchFamily="34" charset="0"/>
              <a:buChar char="•"/>
              <a:tabLst/>
              <a:defRPr/>
            </a:lvl3pPr>
            <a:lvl4pPr marL="838190" marR="0" indent="-231642" algn="l" defTabSz="1219170" rtl="0" eaLnBrk="1" fontAlgn="base" latinLnBrk="0" hangingPunct="1">
              <a:lnSpc>
                <a:spcPct val="100000"/>
              </a:lnSpc>
              <a:spcBef>
                <a:spcPts val="1467"/>
              </a:spcBef>
              <a:spcAft>
                <a:spcPct val="0"/>
              </a:spcAft>
              <a:buClr>
                <a:srgbClr val="FFFFFF"/>
              </a:buClr>
              <a:buSzPct val="100000"/>
              <a:buFont typeface="IBM Plex Sans" charset="-120"/>
              <a:buChar char="–"/>
              <a:tabLst/>
              <a:defRPr/>
            </a:lvl4pPr>
            <a:lvl5pPr marL="1071020" marR="0" indent="-231642" algn="l" defTabSz="1219170" rtl="0" eaLnBrk="1" fontAlgn="base" latinLnBrk="0" hangingPunct="1">
              <a:lnSpc>
                <a:spcPct val="100000"/>
              </a:lnSpc>
              <a:spcBef>
                <a:spcPts val="1467"/>
              </a:spcBef>
              <a:spcAft>
                <a:spcPct val="0"/>
              </a:spcAft>
              <a:buClr>
                <a:srgbClr val="FFFFFF"/>
              </a:buClr>
              <a:buSzTx/>
              <a:buFont typeface="IBM Plex Sans" charset="-120"/>
              <a:buChar char="»"/>
              <a:tabLst/>
              <a:defRPr/>
            </a:lvl5pPr>
          </a:lstStyle>
          <a:p>
            <a:pPr marL="0" marR="0" lvl="0"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Click to edit Master text styles</a:t>
            </a:r>
          </a:p>
          <a:p>
            <a:pPr marL="0" marR="0" lvl="1"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Second level</a:t>
            </a:r>
          </a:p>
          <a:p>
            <a:pPr marL="0" marR="0" lvl="2"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Third level</a:t>
            </a:r>
          </a:p>
          <a:p>
            <a:pPr marL="0" marR="0" lvl="3"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Fourth level</a:t>
            </a:r>
          </a:p>
          <a:p>
            <a:pPr marL="0" marR="0" lvl="4"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Fifth level</a:t>
            </a:r>
            <a:endParaRPr kumimoji="0" lang="en-US" sz="1867" b="0"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 name="Text Placeholder 2"/>
          <p:cNvSpPr>
            <a:spLocks noGrp="1"/>
          </p:cNvSpPr>
          <p:nvPr>
            <p:ph type="body" sz="quarter" idx="12"/>
          </p:nvPr>
        </p:nvSpPr>
        <p:spPr>
          <a:xfrm>
            <a:off x="6388608" y="1658112"/>
            <a:ext cx="5498592" cy="4336288"/>
          </a:xfrm>
        </p:spPr>
        <p:txBody>
          <a:bodyPr/>
          <a:lstStyle>
            <a:lvl1pPr marL="0" marR="0"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lvl1pPr>
            <a:lvl2pPr marL="228597" marR="0" indent="-231642" algn="l" defTabSz="1219170" rtl="0" eaLnBrk="1" fontAlgn="base" latinLnBrk="0" hangingPunct="1">
              <a:lnSpc>
                <a:spcPct val="100000"/>
              </a:lnSpc>
              <a:spcBef>
                <a:spcPts val="1467"/>
              </a:spcBef>
              <a:spcAft>
                <a:spcPct val="0"/>
              </a:spcAft>
              <a:buClr>
                <a:srgbClr val="FFFFFF"/>
              </a:buClr>
              <a:buSzPct val="100000"/>
              <a:buFont typeface="IBM Plex Sans" charset="-120"/>
              <a:buChar char="–"/>
              <a:tabLst/>
              <a:defRPr/>
            </a:lvl2pPr>
            <a:lvl3pPr marL="457195" marR="0" indent="-231642" algn="l" defTabSz="1219170" rtl="0" eaLnBrk="1" fontAlgn="base" latinLnBrk="0" hangingPunct="1">
              <a:lnSpc>
                <a:spcPct val="100000"/>
              </a:lnSpc>
              <a:spcBef>
                <a:spcPts val="1467"/>
              </a:spcBef>
              <a:spcAft>
                <a:spcPct val="0"/>
              </a:spcAft>
              <a:buClr>
                <a:srgbClr val="FFFFFF"/>
              </a:buClr>
              <a:buSzPct val="100000"/>
              <a:buFont typeface="Arial" panose="020B0604020202020204" pitchFamily="34" charset="0"/>
              <a:buChar char="•"/>
              <a:tabLst/>
              <a:defRPr/>
            </a:lvl3pPr>
            <a:lvl4pPr marL="838190" marR="0" indent="-231642" algn="l" defTabSz="1219170" rtl="0" eaLnBrk="1" fontAlgn="base" latinLnBrk="0" hangingPunct="1">
              <a:lnSpc>
                <a:spcPct val="100000"/>
              </a:lnSpc>
              <a:spcBef>
                <a:spcPts val="1467"/>
              </a:spcBef>
              <a:spcAft>
                <a:spcPct val="0"/>
              </a:spcAft>
              <a:buClr>
                <a:srgbClr val="FFFFFF"/>
              </a:buClr>
              <a:buSzPct val="100000"/>
              <a:buFont typeface="IBM Plex Sans" charset="-120"/>
              <a:buChar char="–"/>
              <a:tabLst/>
              <a:defRPr/>
            </a:lvl4pPr>
            <a:lvl5pPr marL="1071020" marR="0" indent="-231642" algn="l" defTabSz="1219170" rtl="0" eaLnBrk="1" fontAlgn="base" latinLnBrk="0" hangingPunct="1">
              <a:lnSpc>
                <a:spcPct val="100000"/>
              </a:lnSpc>
              <a:spcBef>
                <a:spcPts val="1467"/>
              </a:spcBef>
              <a:spcAft>
                <a:spcPct val="0"/>
              </a:spcAft>
              <a:buClr>
                <a:srgbClr val="FFFFFF"/>
              </a:buClr>
              <a:buSzTx/>
              <a:buFont typeface="IBM Plex Sans" charset="-120"/>
              <a:buChar char="»"/>
              <a:tabLst/>
              <a:defRPr/>
            </a:lvl5pPr>
          </a:lstStyle>
          <a:p>
            <a:pPr marL="0" marR="0" lvl="0"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Click to edit Master text styles</a:t>
            </a:r>
          </a:p>
          <a:p>
            <a:pPr marL="0" marR="0" lvl="1"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Second level</a:t>
            </a:r>
          </a:p>
          <a:p>
            <a:pPr marL="0" marR="0" lvl="2"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Third level</a:t>
            </a:r>
          </a:p>
          <a:p>
            <a:pPr marL="0" marR="0" lvl="3"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Fourth level</a:t>
            </a:r>
          </a:p>
          <a:p>
            <a:pPr marL="0" marR="0" lvl="4" indent="0" algn="l" defTabSz="1219170" rtl="0" eaLnBrk="1" fontAlgn="base" latinLnBrk="0" hangingPunct="1">
              <a:lnSpc>
                <a:spcPct val="100000"/>
              </a:lnSpc>
              <a:spcBef>
                <a:spcPts val="1467"/>
              </a:spcBef>
              <a:spcAft>
                <a:spcPct val="0"/>
              </a:spcAft>
              <a:buClr>
                <a:srgbClr val="6D6E70"/>
              </a:buClr>
              <a:buSzPct val="90000"/>
              <a:buFont typeface="IBM Plex Sans" pitchFamily="2" charset="2"/>
              <a:buNone/>
              <a:tabLst/>
              <a:defRPr/>
            </a:pPr>
            <a:r>
              <a:rPr kumimoji="0" lang="en-US" sz="1867" b="0" i="0" u="none" strike="noStrike" kern="0" cap="none" spc="0" normalizeH="0" baseline="0" noProof="0">
                <a:ln>
                  <a:noFill/>
                </a:ln>
                <a:solidFill>
                  <a:srgbClr val="FFFFFF"/>
                </a:solidFill>
                <a:effectLst/>
                <a:uLnTx/>
                <a:uFillTx/>
                <a:latin typeface="IBM Plex Sans" panose="020B0503050203000203" pitchFamily="34" charset="0"/>
              </a:rPr>
              <a:t>Fifth level</a:t>
            </a:r>
            <a:endParaRPr kumimoji="0" lang="en-US" sz="1867" b="0"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671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80000"/>
              </a:lnSpc>
              <a:spcBef>
                <a:spcPts val="0"/>
              </a:spcBef>
              <a:defRPr sz="9600" b="0" i="0">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67078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80000"/>
              </a:lnSpc>
              <a:spcBef>
                <a:spcPts val="0"/>
              </a:spcBef>
              <a:defRPr sz="9600" b="0" i="0">
                <a:latin typeface="IBM Plex Sans Light" panose="020B04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235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text">
    <p:bg>
      <p:bgPr>
        <a:solidFill>
          <a:srgbClr val="0F62FE"/>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2753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804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3F8C-D03A-0CE0-F7B1-81AAB8D4C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9E675-6F0D-413C-24E0-0B5399178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09289-2A93-5677-8372-ECEAD65AA72A}"/>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5" name="Footer Placeholder 4">
            <a:extLst>
              <a:ext uri="{FF2B5EF4-FFF2-40B4-BE49-F238E27FC236}">
                <a16:creationId xmlns:a16="http://schemas.microsoft.com/office/drawing/2014/main" id="{E0A6AE21-4BEC-C96D-B15F-A9FDB1D9E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E5A90-7C25-4393-08BB-AF425B0E678F}"/>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3883231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20741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6895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b="0" i="0">
                <a:latin typeface="IBM Plex Sans Light" panose="020B0403050203000203" pitchFamily="34" charset="0"/>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5990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3551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7600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6186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b="0" i="0">
                <a:latin typeface="IBM Plex Sans Light" panose="020B04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6690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4277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64697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8667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9E77-8344-29EA-F8FD-206CD4D137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1D387D-8DA9-0E26-BB1F-EAF5DF4001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4354DF-164A-3EF0-1D52-494475EA04BF}"/>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5" name="Footer Placeholder 4">
            <a:extLst>
              <a:ext uri="{FF2B5EF4-FFF2-40B4-BE49-F238E27FC236}">
                <a16:creationId xmlns:a16="http://schemas.microsoft.com/office/drawing/2014/main" id="{4FF35FF7-B413-8F31-1C1F-1DA145B35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95FA-34B2-F51F-DB34-405AFD534B2A}"/>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2317866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7131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6580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318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307546" y="1701801"/>
            <a:ext cx="5480909" cy="4438135"/>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Picture Placeholder">
            <a:extLst>
              <a:ext uri="{FF2B5EF4-FFF2-40B4-BE49-F238E27FC236}">
                <a16:creationId xmlns:a16="http://schemas.microsoft.com/office/drawing/2014/main" id="{D8762821-155E-254E-9CDA-B342327866CA}"/>
              </a:ext>
            </a:extLst>
          </p:cNvPr>
          <p:cNvSpPr>
            <a:spLocks noGrp="1"/>
          </p:cNvSpPr>
          <p:nvPr>
            <p:ph type="pic" sz="quarter" idx="13"/>
          </p:nvPr>
        </p:nvSpPr>
        <p:spPr>
          <a:xfrm>
            <a:off x="6400800" y="1701801"/>
            <a:ext cx="5480909" cy="4438135"/>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2001102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867">
                <a:solidFill>
                  <a:schemeClr val="bg1"/>
                </a:solidFill>
              </a:defRPr>
            </a:lvl2pPr>
            <a:lvl3pPr>
              <a:buClr>
                <a:schemeClr val="bg1"/>
              </a:buClr>
              <a:defRPr sz="1867">
                <a:solidFill>
                  <a:schemeClr val="bg1"/>
                </a:solidFill>
              </a:defRPr>
            </a:lvl3pPr>
            <a:lvl4pPr>
              <a:buClr>
                <a:schemeClr val="bg1"/>
              </a:buClr>
              <a:defRPr sz="1867">
                <a:solidFill>
                  <a:schemeClr val="bg1"/>
                </a:solidFill>
              </a:defRPr>
            </a:lvl4pPr>
            <a:lvl5pPr>
              <a:buClr>
                <a:schemeClr val="bg1"/>
              </a:buClr>
              <a:defRPr sz="18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162808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sz="16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sz="16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sz="16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Research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0625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44346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39892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600"/>
            </a:lvl1pPr>
            <a:lvl2pPr>
              <a:spcBef>
                <a:spcPts val="400"/>
              </a:spcBef>
              <a:defRPr sz="1600"/>
            </a:lvl2pPr>
            <a:lvl3pPr>
              <a:spcBef>
                <a:spcPts val="400"/>
              </a:spcBef>
              <a:defRPr sz="16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6875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600"/>
            </a:lvl1pPr>
            <a:lvl2pPr>
              <a:spcBef>
                <a:spcPts val="400"/>
              </a:spcBef>
              <a:defRPr sz="1600"/>
            </a:lvl2pPr>
            <a:lvl3pPr>
              <a:spcBef>
                <a:spcPts val="400"/>
              </a:spcBef>
              <a:defRPr sz="16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b="0" i="0">
                <a:latin typeface="IBM Plex Sans Light" panose="020B0403050203000203"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6438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9767-F26F-A3BF-C961-46B2C77C80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7EBB92-7894-3480-8AF3-1C56D57A0E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1B26D0-5298-D57B-7A44-D6DF74786F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5FE3C7-6D4C-671E-7279-5C71C07E09F7}"/>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6" name="Footer Placeholder 5">
            <a:extLst>
              <a:ext uri="{FF2B5EF4-FFF2-40B4-BE49-F238E27FC236}">
                <a16:creationId xmlns:a16="http://schemas.microsoft.com/office/drawing/2014/main" id="{480335F2-A4B9-E1BE-C2E1-C6B7851C6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445B4-4E7C-EA21-3261-F80567C97BF7}"/>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5405141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59983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5509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867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Research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451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013D-6806-54EF-65CA-D66F21BA7B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B2E3CB-EFE9-2C8E-1583-D5B0F0E81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A28434-593D-B18B-F736-76A825679C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8BA690-3D4D-F58A-9893-4D66848F3E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B2FDE4-E654-A148-91C3-496F808F7F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A715A-9DB4-44C1-129D-02EFB48DD4B6}"/>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8" name="Footer Placeholder 7">
            <a:extLst>
              <a:ext uri="{FF2B5EF4-FFF2-40B4-BE49-F238E27FC236}">
                <a16:creationId xmlns:a16="http://schemas.microsoft.com/office/drawing/2014/main" id="{AC400DEA-A629-AACB-025E-7C0C3B7D74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EED2D-6380-CC5C-452E-9B0FF1C0AC9C}"/>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238755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DA30-435C-2CB1-FE3A-0D7A87B9F2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16C67-8537-B091-4292-4D4FC3A36188}"/>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4" name="Footer Placeholder 3">
            <a:extLst>
              <a:ext uri="{FF2B5EF4-FFF2-40B4-BE49-F238E27FC236}">
                <a16:creationId xmlns:a16="http://schemas.microsoft.com/office/drawing/2014/main" id="{BBCD6A36-07AF-3C34-A46F-78EEC8CB19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BB1894-6635-5CBC-F1BC-D34496B0AD97}"/>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945167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F5D24-F906-8539-B7D0-1DB63E8F7447}"/>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3" name="Footer Placeholder 2">
            <a:extLst>
              <a:ext uri="{FF2B5EF4-FFF2-40B4-BE49-F238E27FC236}">
                <a16:creationId xmlns:a16="http://schemas.microsoft.com/office/drawing/2014/main" id="{835265D8-FAE1-E64E-C015-EAF98CDF32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5BE07D-BD0E-6F90-2154-765546244BE9}"/>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278906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7035-8EB9-5F9C-A1F0-4D2B61E2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74E8F-E120-3495-AD9A-249DA0690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B1415F-AFCE-E29C-F10B-7EB32973A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E8F7C-0308-785D-210A-AE6D4DCB0610}"/>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6" name="Footer Placeholder 5">
            <a:extLst>
              <a:ext uri="{FF2B5EF4-FFF2-40B4-BE49-F238E27FC236}">
                <a16:creationId xmlns:a16="http://schemas.microsoft.com/office/drawing/2014/main" id="{22CED142-96C1-48C7-AD65-F2AC7C366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AC539-073F-3851-6884-586DCD72A1F8}"/>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2117299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9A5E-C3BE-A019-8909-2FC5BA87A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4BFCA6-D03E-4CB5-9283-5A2866C54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62B50B-19C6-9F77-8108-6F39A7262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36FAC-5836-CD5D-6D85-C0B4A5F50C80}"/>
              </a:ext>
            </a:extLst>
          </p:cNvPr>
          <p:cNvSpPr>
            <a:spLocks noGrp="1"/>
          </p:cNvSpPr>
          <p:nvPr>
            <p:ph type="dt" sz="half" idx="10"/>
          </p:nvPr>
        </p:nvSpPr>
        <p:spPr/>
        <p:txBody>
          <a:bodyPr/>
          <a:lstStyle/>
          <a:p>
            <a:fld id="{32199C36-C2FE-4ADB-B2E2-D8EFE29E65FF}" type="datetimeFigureOut">
              <a:rPr lang="en-US" smtClean="0"/>
              <a:t>27-Mar-24</a:t>
            </a:fld>
            <a:endParaRPr lang="en-US"/>
          </a:p>
        </p:txBody>
      </p:sp>
      <p:sp>
        <p:nvSpPr>
          <p:cNvPr id="6" name="Footer Placeholder 5">
            <a:extLst>
              <a:ext uri="{FF2B5EF4-FFF2-40B4-BE49-F238E27FC236}">
                <a16:creationId xmlns:a16="http://schemas.microsoft.com/office/drawing/2014/main" id="{EFA49A8F-2A6D-BC5C-33CF-7E5D1AA349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CC7FE7-3349-D116-B6D7-42844D642DD5}"/>
              </a:ext>
            </a:extLst>
          </p:cNvPr>
          <p:cNvSpPr>
            <a:spLocks noGrp="1"/>
          </p:cNvSpPr>
          <p:nvPr>
            <p:ph type="sldNum" sz="quarter" idx="12"/>
          </p:nvPr>
        </p:nvSpPr>
        <p:spPr/>
        <p:txBody>
          <a:bodyPr/>
          <a:lstStyle/>
          <a:p>
            <a:fld id="{BD69A009-E51B-4CB0-9BC4-F1CEFF4B7BA4}" type="slidenum">
              <a:rPr lang="en-US" smtClean="0"/>
              <a:t>‹#›</a:t>
            </a:fld>
            <a:endParaRPr lang="en-US"/>
          </a:p>
        </p:txBody>
      </p:sp>
    </p:spTree>
    <p:extLst>
      <p:ext uri="{BB962C8B-B14F-4D97-AF65-F5344CB8AC3E}">
        <p14:creationId xmlns:p14="http://schemas.microsoft.com/office/powerpoint/2010/main" val="280715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6583A-39E1-6673-1FBB-ADB1FAD25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0B25E-DCF0-21F8-74B0-3AE8570DB5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B49D3-D4C5-42C3-71D3-62A8249DBE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199C36-C2FE-4ADB-B2E2-D8EFE29E65FF}" type="datetimeFigureOut">
              <a:rPr lang="en-US" smtClean="0"/>
              <a:t>27-Mar-24</a:t>
            </a:fld>
            <a:endParaRPr lang="en-US"/>
          </a:p>
        </p:txBody>
      </p:sp>
      <p:sp>
        <p:nvSpPr>
          <p:cNvPr id="5" name="Footer Placeholder 4">
            <a:extLst>
              <a:ext uri="{FF2B5EF4-FFF2-40B4-BE49-F238E27FC236}">
                <a16:creationId xmlns:a16="http://schemas.microsoft.com/office/drawing/2014/main" id="{6FEEA9B0-A4FA-800F-B3E1-AAEDAA5790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5B8CD1-5B97-9406-D075-CA686F03D9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9A009-E51B-4CB0-9BC4-F1CEFF4B7BA4}" type="slidenum">
              <a:rPr lang="en-US" smtClean="0"/>
              <a:t>‹#›</a:t>
            </a:fld>
            <a:endParaRPr lang="en-US"/>
          </a:p>
        </p:txBody>
      </p:sp>
    </p:spTree>
    <p:extLst>
      <p:ext uri="{BB962C8B-B14F-4D97-AF65-F5344CB8AC3E}">
        <p14:creationId xmlns:p14="http://schemas.microsoft.com/office/powerpoint/2010/main" val="2159232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5337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667">
                <a:solidFill>
                  <a:schemeClr val="bg1"/>
                </a:solidFill>
                <a:latin typeface="IBM Plex Sans" panose="020B0503050203000203" pitchFamily="34" charset="0"/>
              </a:defRPr>
            </a:lvl1pPr>
          </a:lstStyle>
          <a:p>
            <a:r>
              <a:rPr lang="en-US" dirty="0"/>
              <a:t>IBM Research / Doc ID / Month XX, 2020 / © 2020 IBM Corporation</a:t>
            </a:r>
            <a:endParaRPr lang="en-US" sz="667" dirty="0"/>
          </a:p>
        </p:txBody>
      </p:sp>
      <p:sp>
        <p:nvSpPr>
          <p:cNvPr id="8" name="Slide Number Placeholder"/>
          <p:cNvSpPr>
            <a:spLocks noGrp="1"/>
          </p:cNvSpPr>
          <p:nvPr>
            <p:ph type="sldNum" sz="quarter" idx="4"/>
          </p:nvPr>
        </p:nvSpPr>
        <p:spPr>
          <a:xfrm>
            <a:off x="9448802" y="65337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234970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dt="0"/>
  <p:txStyles>
    <p:titleStyle>
      <a:lvl1pPr algn="l" rtl="0" eaLnBrk="1" fontAlgn="base" hangingPunct="1">
        <a:lnSpc>
          <a:spcPct val="90000"/>
        </a:lnSpc>
        <a:spcBef>
          <a:spcPct val="0"/>
        </a:spcBef>
        <a:spcAft>
          <a:spcPct val="0"/>
        </a:spcAft>
        <a:defRPr sz="2667"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image" Target="../media/image19.png"/><Relationship Id="rId5" Type="http://schemas.openxmlformats.org/officeDocument/2006/relationships/image" Target="../media/image10.png"/><Relationship Id="rId15" Type="http://schemas.openxmlformats.org/officeDocument/2006/relationships/image" Target="../media/image21.png"/><Relationship Id="rId10" Type="http://schemas.openxmlformats.org/officeDocument/2006/relationships/customXml" Target="../ink/ink1.xml"/><Relationship Id="rId4" Type="http://schemas.openxmlformats.org/officeDocument/2006/relationships/image" Target="../media/image12.svg"/><Relationship Id="rId9" Type="http://schemas.openxmlformats.org/officeDocument/2006/relationships/image" Target="../media/image16.png"/><Relationship Id="rId14" Type="http://schemas.openxmlformats.org/officeDocument/2006/relationships/customXml" Target="../ink/ink3.xml"/></Relationships>
</file>

<file path=ppt/slides/_rels/slide16.xml.rels><?xml version="1.0" encoding="UTF-8" standalone="yes"?>
<Relationships xmlns="http://schemas.openxmlformats.org/package/2006/relationships"><Relationship Id="rId13" Type="http://schemas.openxmlformats.org/officeDocument/2006/relationships/customXml" Target="../ink/ink9.xml"/><Relationship Id="rId18" Type="http://schemas.openxmlformats.org/officeDocument/2006/relationships/customXml" Target="../ink/ink13.xml"/><Relationship Id="rId26" Type="http://schemas.openxmlformats.org/officeDocument/2006/relationships/customXml" Target="../ink/ink20.xml"/><Relationship Id="rId39" Type="http://schemas.openxmlformats.org/officeDocument/2006/relationships/customXml" Target="../ink/ink31.xml"/><Relationship Id="rId21" Type="http://schemas.openxmlformats.org/officeDocument/2006/relationships/image" Target="../media/image28.png"/><Relationship Id="rId42" Type="http://schemas.openxmlformats.org/officeDocument/2006/relationships/image" Target="../media/image29.png"/><Relationship Id="rId7" Type="http://schemas.openxmlformats.org/officeDocument/2006/relationships/customXml" Target="../ink/ink6.xml"/><Relationship Id="rId2" Type="http://schemas.openxmlformats.org/officeDocument/2006/relationships/notesSlide" Target="../notesSlides/notesSlide13.xml"/><Relationship Id="rId16" Type="http://schemas.openxmlformats.org/officeDocument/2006/relationships/customXml" Target="../ink/ink11.xml"/><Relationship Id="rId20" Type="http://schemas.openxmlformats.org/officeDocument/2006/relationships/customXml" Target="../ink/ink15.xml"/><Relationship Id="rId29" Type="http://schemas.openxmlformats.org/officeDocument/2006/relationships/customXml" Target="../ink/ink23.xml"/><Relationship Id="rId41"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8.xml"/><Relationship Id="rId24" Type="http://schemas.openxmlformats.org/officeDocument/2006/relationships/customXml" Target="../ink/ink18.xml"/><Relationship Id="rId32" Type="http://schemas.openxmlformats.org/officeDocument/2006/relationships/customXml" Target="../ink/ink26.xml"/><Relationship Id="rId37" Type="http://schemas.openxmlformats.org/officeDocument/2006/relationships/customXml" Target="../ink/ink29.xml"/><Relationship Id="rId40" Type="http://schemas.openxmlformats.org/officeDocument/2006/relationships/customXml" Target="../ink/ink32.xml"/><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7.xml"/><Relationship Id="rId28" Type="http://schemas.openxmlformats.org/officeDocument/2006/relationships/customXml" Target="../ink/ink22.xml"/><Relationship Id="rId36" Type="http://schemas.openxmlformats.org/officeDocument/2006/relationships/customXml" Target="../ink/ink28.xml"/><Relationship Id="rId10" Type="http://schemas.openxmlformats.org/officeDocument/2006/relationships/image" Target="../media/image23.png"/><Relationship Id="rId19" Type="http://schemas.openxmlformats.org/officeDocument/2006/relationships/customXml" Target="../ink/ink14.xml"/><Relationship Id="rId31" Type="http://schemas.openxmlformats.org/officeDocument/2006/relationships/customXml" Target="../ink/ink25.xml"/><Relationship Id="rId44" Type="http://schemas.openxmlformats.org/officeDocument/2006/relationships/image" Target="../media/image30.png"/><Relationship Id="rId4" Type="http://schemas.openxmlformats.org/officeDocument/2006/relationships/image" Target="../media/image180.png"/><Relationship Id="rId9" Type="http://schemas.openxmlformats.org/officeDocument/2006/relationships/customXml" Target="../ink/ink7.xml"/><Relationship Id="rId14" Type="http://schemas.openxmlformats.org/officeDocument/2006/relationships/image" Target="../media/image27.png"/><Relationship Id="rId22" Type="http://schemas.openxmlformats.org/officeDocument/2006/relationships/customXml" Target="../ink/ink16.xml"/><Relationship Id="rId27" Type="http://schemas.openxmlformats.org/officeDocument/2006/relationships/customXml" Target="../ink/ink21.xml"/><Relationship Id="rId30" Type="http://schemas.openxmlformats.org/officeDocument/2006/relationships/customXml" Target="../ink/ink24.xml"/><Relationship Id="rId35" Type="http://schemas.openxmlformats.org/officeDocument/2006/relationships/image" Target="../media/image121.png"/><Relationship Id="rId43" Type="http://schemas.openxmlformats.org/officeDocument/2006/relationships/customXml" Target="../ink/ink34.xml"/><Relationship Id="rId8" Type="http://schemas.openxmlformats.org/officeDocument/2006/relationships/image" Target="../media/image22.png"/><Relationship Id="rId3" Type="http://schemas.openxmlformats.org/officeDocument/2006/relationships/customXml" Target="../ink/ink4.xml"/><Relationship Id="rId12" Type="http://schemas.openxmlformats.org/officeDocument/2006/relationships/image" Target="../media/image26.png"/><Relationship Id="rId17" Type="http://schemas.openxmlformats.org/officeDocument/2006/relationships/customXml" Target="../ink/ink12.xml"/><Relationship Id="rId25" Type="http://schemas.openxmlformats.org/officeDocument/2006/relationships/customXml" Target="../ink/ink19.xml"/><Relationship Id="rId33" Type="http://schemas.openxmlformats.org/officeDocument/2006/relationships/customXml" Target="../ink/ink27.xml"/><Relationship Id="rId38" Type="http://schemas.openxmlformats.org/officeDocument/2006/relationships/customXml" Target="../ink/ink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53.xml"/><Relationship Id="rId21" Type="http://schemas.openxmlformats.org/officeDocument/2006/relationships/customXml" Target="../ink/ink48.xml"/><Relationship Id="rId42" Type="http://schemas.openxmlformats.org/officeDocument/2006/relationships/customXml" Target="../ink/ink66.xml"/><Relationship Id="rId47" Type="http://schemas.openxmlformats.org/officeDocument/2006/relationships/customXml" Target="../ink/ink70.xml"/><Relationship Id="rId63" Type="http://schemas.openxmlformats.org/officeDocument/2006/relationships/image" Target="../media/image121.png"/><Relationship Id="rId68" Type="http://schemas.openxmlformats.org/officeDocument/2006/relationships/customXml" Target="../ink/ink90.xml"/><Relationship Id="rId7" Type="http://schemas.openxmlformats.org/officeDocument/2006/relationships/customXml" Target="../ink/ink37.xml"/><Relationship Id="rId2" Type="http://schemas.openxmlformats.org/officeDocument/2006/relationships/notesSlide" Target="../notesSlides/notesSlide15.xml"/><Relationship Id="rId16" Type="http://schemas.openxmlformats.org/officeDocument/2006/relationships/customXml" Target="../ink/ink44.xml"/><Relationship Id="rId29" Type="http://schemas.openxmlformats.org/officeDocument/2006/relationships/customXml" Target="../ink/ink56.xml"/><Relationship Id="rId11" Type="http://schemas.openxmlformats.org/officeDocument/2006/relationships/customXml" Target="../ink/ink39.xml"/><Relationship Id="rId24" Type="http://schemas.openxmlformats.org/officeDocument/2006/relationships/customXml" Target="../ink/ink51.xml"/><Relationship Id="rId32" Type="http://schemas.openxmlformats.org/officeDocument/2006/relationships/customXml" Target="../ink/ink58.xml"/><Relationship Id="rId37" Type="http://schemas.openxmlformats.org/officeDocument/2006/relationships/image" Target="../media/image29.png"/><Relationship Id="rId40" Type="http://schemas.openxmlformats.org/officeDocument/2006/relationships/customXml" Target="../ink/ink65.xml"/><Relationship Id="rId45"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customXml" Target="../ink/ink81.xml"/><Relationship Id="rId66" Type="http://schemas.openxmlformats.org/officeDocument/2006/relationships/customXml" Target="../ink/ink88.xml"/><Relationship Id="rId5" Type="http://schemas.openxmlformats.org/officeDocument/2006/relationships/customXml" Target="../ink/ink36.xml"/><Relationship Id="rId61" Type="http://schemas.openxmlformats.org/officeDocument/2006/relationships/customXml" Target="../ink/ink84.xml"/><Relationship Id="rId19" Type="http://schemas.openxmlformats.org/officeDocument/2006/relationships/customXml" Target="../ink/ink46.xml"/><Relationship Id="rId14" Type="http://schemas.openxmlformats.org/officeDocument/2006/relationships/customXml" Target="../ink/ink42.xml"/><Relationship Id="rId22" Type="http://schemas.openxmlformats.org/officeDocument/2006/relationships/customXml" Target="../ink/ink49.xml"/><Relationship Id="rId27" Type="http://schemas.openxmlformats.org/officeDocument/2006/relationships/customXml" Target="../ink/ink54.xml"/><Relationship Id="rId30" Type="http://schemas.openxmlformats.org/officeDocument/2006/relationships/image" Target="../media/image301.png"/><Relationship Id="rId35" Type="http://schemas.openxmlformats.org/officeDocument/2006/relationships/customXml" Target="../ink/ink61.xml"/><Relationship Id="rId43" Type="http://schemas.openxmlformats.org/officeDocument/2006/relationships/customXml" Target="../ink/ink67.xml"/><Relationship Id="rId48" Type="http://schemas.openxmlformats.org/officeDocument/2006/relationships/customXml" Target="../ink/ink71.xml"/><Relationship Id="rId56" Type="http://schemas.openxmlformats.org/officeDocument/2006/relationships/customXml" Target="../ink/ink79.xml"/><Relationship Id="rId64" Type="http://schemas.openxmlformats.org/officeDocument/2006/relationships/customXml" Target="../ink/ink86.xml"/><Relationship Id="rId69" Type="http://schemas.openxmlformats.org/officeDocument/2006/relationships/customXml" Target="../ink/ink91.xml"/><Relationship Id="rId8" Type="http://schemas.openxmlformats.org/officeDocument/2006/relationships/image" Target="../media/image26.png"/><Relationship Id="rId51" Type="http://schemas.openxmlformats.org/officeDocument/2006/relationships/customXml" Target="../ink/ink74.xml"/><Relationship Id="rId3" Type="http://schemas.openxmlformats.org/officeDocument/2006/relationships/customXml" Target="../ink/ink35.xml"/><Relationship Id="rId12" Type="http://schemas.openxmlformats.org/officeDocument/2006/relationships/customXml" Target="../ink/ink40.xml"/><Relationship Id="rId17" Type="http://schemas.openxmlformats.org/officeDocument/2006/relationships/image" Target="../media/image28.png"/><Relationship Id="rId25" Type="http://schemas.openxmlformats.org/officeDocument/2006/relationships/customXml" Target="../ink/ink52.xml"/><Relationship Id="rId33" Type="http://schemas.openxmlformats.org/officeDocument/2006/relationships/customXml" Target="../ink/ink59.xml"/><Relationship Id="rId38" Type="http://schemas.openxmlformats.org/officeDocument/2006/relationships/customXml" Target="../ink/ink63.xml"/><Relationship Id="rId46" Type="http://schemas.openxmlformats.org/officeDocument/2006/relationships/customXml" Target="../ink/ink69.xml"/><Relationship Id="rId59" Type="http://schemas.openxmlformats.org/officeDocument/2006/relationships/customXml" Target="../ink/ink82.xml"/><Relationship Id="rId67" Type="http://schemas.openxmlformats.org/officeDocument/2006/relationships/customXml" Target="../ink/ink89.xml"/><Relationship Id="rId20" Type="http://schemas.openxmlformats.org/officeDocument/2006/relationships/customXml" Target="../ink/ink47.xml"/><Relationship Id="rId41" Type="http://schemas.openxmlformats.org/officeDocument/2006/relationships/image" Target="../media/image23.png"/><Relationship Id="rId54" Type="http://schemas.openxmlformats.org/officeDocument/2006/relationships/customXml" Target="../ink/ink77.xml"/><Relationship Id="rId62" Type="http://schemas.openxmlformats.org/officeDocument/2006/relationships/customXml" Target="../ink/ink85.xml"/><Relationship Id="rId70"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image" Target="../media/image31.png"/><Relationship Id="rId15" Type="http://schemas.openxmlformats.org/officeDocument/2006/relationships/customXml" Target="../ink/ink43.xml"/><Relationship Id="rId23" Type="http://schemas.openxmlformats.org/officeDocument/2006/relationships/customXml" Target="../ink/ink50.xml"/><Relationship Id="rId28" Type="http://schemas.openxmlformats.org/officeDocument/2006/relationships/customXml" Target="../ink/ink55.xml"/><Relationship Id="rId36" Type="http://schemas.openxmlformats.org/officeDocument/2006/relationships/customXml" Target="../ink/ink62.xml"/><Relationship Id="rId49" Type="http://schemas.openxmlformats.org/officeDocument/2006/relationships/customXml" Target="../ink/ink72.xml"/><Relationship Id="rId57" Type="http://schemas.openxmlformats.org/officeDocument/2006/relationships/customXml" Target="../ink/ink80.xml"/><Relationship Id="rId10" Type="http://schemas.openxmlformats.org/officeDocument/2006/relationships/image" Target="../media/image32.png"/><Relationship Id="rId31" Type="http://schemas.openxmlformats.org/officeDocument/2006/relationships/customXml" Target="../ink/ink57.xml"/><Relationship Id="rId44" Type="http://schemas.openxmlformats.org/officeDocument/2006/relationships/image" Target="../media/image27.png"/><Relationship Id="rId52" Type="http://schemas.openxmlformats.org/officeDocument/2006/relationships/customXml" Target="../ink/ink75.xml"/><Relationship Id="rId60" Type="http://schemas.openxmlformats.org/officeDocument/2006/relationships/customXml" Target="../ink/ink83.xml"/><Relationship Id="rId65" Type="http://schemas.openxmlformats.org/officeDocument/2006/relationships/customXml" Target="../ink/ink87.xml"/><Relationship Id="rId4" Type="http://schemas.openxmlformats.org/officeDocument/2006/relationships/image" Target="../media/image22.png"/><Relationship Id="rId9" Type="http://schemas.openxmlformats.org/officeDocument/2006/relationships/customXml" Target="../ink/ink38.xml"/><Relationship Id="rId13" Type="http://schemas.openxmlformats.org/officeDocument/2006/relationships/customXml" Target="../ink/ink41.xml"/><Relationship Id="rId18" Type="http://schemas.openxmlformats.org/officeDocument/2006/relationships/customXml" Target="../ink/ink45.xml"/><Relationship Id="rId39" Type="http://schemas.openxmlformats.org/officeDocument/2006/relationships/customXml" Target="../ink/ink64.xml"/><Relationship Id="rId34" Type="http://schemas.openxmlformats.org/officeDocument/2006/relationships/customXml" Target="../ink/ink60.xml"/><Relationship Id="rId50" Type="http://schemas.openxmlformats.org/officeDocument/2006/relationships/customXml" Target="../ink/ink73.xml"/><Relationship Id="rId55" Type="http://schemas.openxmlformats.org/officeDocument/2006/relationships/customXml" Target="../ink/ink78.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svg"/><Relationship Id="rId3" Type="http://schemas.openxmlformats.org/officeDocument/2006/relationships/image" Target="../media/image24.png"/><Relationship Id="rId7" Type="http://schemas.openxmlformats.org/officeDocument/2006/relationships/image" Target="../media/image100.png"/><Relationship Id="rId12"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7.sv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18.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7.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1.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0.pn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3.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4.png"/><Relationship Id="rId18" Type="http://schemas.openxmlformats.org/officeDocument/2006/relationships/image" Target="../media/image49.svg"/><Relationship Id="rId3" Type="http://schemas.openxmlformats.org/officeDocument/2006/relationships/image" Target="../media/image140.png"/><Relationship Id="rId21" Type="http://schemas.openxmlformats.org/officeDocument/2006/relationships/image" Target="../media/image52.png"/><Relationship Id="rId7" Type="http://schemas.openxmlformats.org/officeDocument/2006/relationships/image" Target="../media/image36.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svg"/><Relationship Id="rId20" Type="http://schemas.openxmlformats.org/officeDocument/2006/relationships/image" Target="../media/image51.sv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42.png"/><Relationship Id="rId5" Type="http://schemas.openxmlformats.org/officeDocument/2006/relationships/image" Target="../media/image34.png"/><Relationship Id="rId15" Type="http://schemas.openxmlformats.org/officeDocument/2006/relationships/image" Target="../media/image46.png"/><Relationship Id="rId10" Type="http://schemas.openxmlformats.org/officeDocument/2006/relationships/image" Target="../media/image41.svg"/><Relationship Id="rId19" Type="http://schemas.openxmlformats.org/officeDocument/2006/relationships/image" Target="../media/image50.png"/><Relationship Id="rId4" Type="http://schemas.openxmlformats.org/officeDocument/2006/relationships/image" Target="../media/image25.pn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3.sv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7.svg"/><Relationship Id="rId18" Type="http://schemas.openxmlformats.org/officeDocument/2006/relationships/image" Target="../media/image34.png"/><Relationship Id="rId26" Type="http://schemas.openxmlformats.org/officeDocument/2006/relationships/image" Target="../media/image52.png"/><Relationship Id="rId3" Type="http://schemas.openxmlformats.org/officeDocument/2006/relationships/image" Target="../media/image140.png"/><Relationship Id="rId21" Type="http://schemas.openxmlformats.org/officeDocument/2006/relationships/image" Target="../media/image51.svg"/><Relationship Id="rId7" Type="http://schemas.openxmlformats.org/officeDocument/2006/relationships/image" Target="../media/image57.svg"/><Relationship Id="rId12" Type="http://schemas.openxmlformats.org/officeDocument/2006/relationships/image" Target="../media/image46.png"/><Relationship Id="rId17" Type="http://schemas.openxmlformats.org/officeDocument/2006/relationships/image" Target="../media/image43.svg"/><Relationship Id="rId25" Type="http://schemas.openxmlformats.org/officeDocument/2006/relationships/image" Target="../media/image45.svg"/><Relationship Id="rId2" Type="http://schemas.openxmlformats.org/officeDocument/2006/relationships/notesSlide" Target="../notesSlides/notesSlide22.xml"/><Relationship Id="rId16" Type="http://schemas.openxmlformats.org/officeDocument/2006/relationships/image" Target="../media/image42.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svg"/><Relationship Id="rId24" Type="http://schemas.openxmlformats.org/officeDocument/2006/relationships/image" Target="../media/image44.png"/><Relationship Id="rId5" Type="http://schemas.openxmlformats.org/officeDocument/2006/relationships/image" Target="../media/image55.svg"/><Relationship Id="rId15" Type="http://schemas.openxmlformats.org/officeDocument/2006/relationships/image" Target="../media/image61.svg"/><Relationship Id="rId23" Type="http://schemas.openxmlformats.org/officeDocument/2006/relationships/image" Target="../media/image49.svg"/><Relationship Id="rId28" Type="http://schemas.openxmlformats.org/officeDocument/2006/relationships/image" Target="../media/image25.png"/><Relationship Id="rId10" Type="http://schemas.openxmlformats.org/officeDocument/2006/relationships/image" Target="../media/image58.png"/><Relationship Id="rId19" Type="http://schemas.openxmlformats.org/officeDocument/2006/relationships/image" Target="../media/image35.svg"/><Relationship Id="rId4" Type="http://schemas.openxmlformats.org/officeDocument/2006/relationships/image" Target="../media/image54.png"/><Relationship Id="rId9" Type="http://schemas.openxmlformats.org/officeDocument/2006/relationships/image" Target="../media/image41.svg"/><Relationship Id="rId14" Type="http://schemas.openxmlformats.org/officeDocument/2006/relationships/image" Target="../media/image60.png"/><Relationship Id="rId22" Type="http://schemas.openxmlformats.org/officeDocument/2006/relationships/image" Target="../media/image48.png"/><Relationship Id="rId27" Type="http://schemas.openxmlformats.org/officeDocument/2006/relationships/image" Target="../media/image5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5.svg"/><Relationship Id="rId3" Type="http://schemas.openxmlformats.org/officeDocument/2006/relationships/image" Target="../media/image40.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51.sv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140.png"/><Relationship Id="rId16" Type="http://schemas.openxmlformats.org/officeDocument/2006/relationships/image" Target="../media/image45.svg"/><Relationship Id="rId20"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0.png"/><Relationship Id="rId24" Type="http://schemas.openxmlformats.org/officeDocument/2006/relationships/image" Target="../media/image64.svg"/><Relationship Id="rId5" Type="http://schemas.openxmlformats.org/officeDocument/2006/relationships/image" Target="../media/image46.png"/><Relationship Id="rId15" Type="http://schemas.openxmlformats.org/officeDocument/2006/relationships/image" Target="../media/image44.png"/><Relationship Id="rId23" Type="http://schemas.openxmlformats.org/officeDocument/2006/relationships/image" Target="../media/image58.png"/><Relationship Id="rId10" Type="http://schemas.openxmlformats.org/officeDocument/2006/relationships/image" Target="../media/image35.svg"/><Relationship Id="rId19" Type="http://schemas.openxmlformats.org/officeDocument/2006/relationships/image" Target="../media/image54.png"/><Relationship Id="rId4" Type="http://schemas.openxmlformats.org/officeDocument/2006/relationships/image" Target="../media/image41.svg"/><Relationship Id="rId9" Type="http://schemas.openxmlformats.org/officeDocument/2006/relationships/image" Target="../media/image34.png"/><Relationship Id="rId14" Type="http://schemas.openxmlformats.org/officeDocument/2006/relationships/image" Target="../media/image49.svg"/><Relationship Id="rId22" Type="http://schemas.openxmlformats.org/officeDocument/2006/relationships/image" Target="../media/image63.svg"/><Relationship Id="rId27" Type="http://schemas.openxmlformats.org/officeDocument/2006/relationships/image" Target="../media/image25.png"/></Relationships>
</file>

<file path=ppt/slides/_rels/slide31.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3.svg"/><Relationship Id="rId18" Type="http://schemas.openxmlformats.org/officeDocument/2006/relationships/image" Target="../media/image40.png"/><Relationship Id="rId26" Type="http://schemas.openxmlformats.org/officeDocument/2006/relationships/image" Target="../media/image50.png"/><Relationship Id="rId3" Type="http://schemas.openxmlformats.org/officeDocument/2006/relationships/image" Target="../media/image54.png"/><Relationship Id="rId21" Type="http://schemas.openxmlformats.org/officeDocument/2006/relationships/image" Target="../media/image47.svg"/><Relationship Id="rId34" Type="http://schemas.openxmlformats.org/officeDocument/2006/relationships/image" Target="../media/image25.png"/><Relationship Id="rId7" Type="http://schemas.openxmlformats.org/officeDocument/2006/relationships/image" Target="../media/image58.png"/><Relationship Id="rId12" Type="http://schemas.openxmlformats.org/officeDocument/2006/relationships/image" Target="../media/image68.svg"/><Relationship Id="rId17" Type="http://schemas.openxmlformats.org/officeDocument/2006/relationships/image" Target="../media/image140.png"/><Relationship Id="rId25" Type="http://schemas.openxmlformats.org/officeDocument/2006/relationships/image" Target="../media/image35.svg"/><Relationship Id="rId33" Type="http://schemas.openxmlformats.org/officeDocument/2006/relationships/image" Target="../media/image53.svg"/><Relationship Id="rId2" Type="http://schemas.openxmlformats.org/officeDocument/2006/relationships/notesSlide" Target="../notesSlides/notesSlide23.xml"/><Relationship Id="rId20" Type="http://schemas.openxmlformats.org/officeDocument/2006/relationships/image" Target="../media/image46.png"/><Relationship Id="rId29"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65.svg"/><Relationship Id="rId24" Type="http://schemas.openxmlformats.org/officeDocument/2006/relationships/image" Target="../media/image34.png"/><Relationship Id="rId32" Type="http://schemas.openxmlformats.org/officeDocument/2006/relationships/image" Target="../media/image52.png"/><Relationship Id="rId5" Type="http://schemas.openxmlformats.org/officeDocument/2006/relationships/image" Target="../media/image56.pn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60.png"/><Relationship Id="rId19" Type="http://schemas.openxmlformats.org/officeDocument/2006/relationships/image" Target="../media/image41.svg"/><Relationship Id="rId31" Type="http://schemas.openxmlformats.org/officeDocument/2006/relationships/image" Target="../media/image45.svg"/><Relationship Id="rId4" Type="http://schemas.openxmlformats.org/officeDocument/2006/relationships/image" Target="../media/image66.svg"/><Relationship Id="rId9" Type="http://schemas.openxmlformats.org/officeDocument/2006/relationships/image" Target="../media/image62.svg"/><Relationship Id="rId22" Type="http://schemas.openxmlformats.org/officeDocument/2006/relationships/image" Target="../media/image42.png"/><Relationship Id="rId27" Type="http://schemas.openxmlformats.org/officeDocument/2006/relationships/image" Target="../media/image51.svg"/><Relationship Id="rId30"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9.png"/><Relationship Id="rId18" Type="http://schemas.openxmlformats.org/officeDocument/2006/relationships/image" Target="../media/image42.png"/><Relationship Id="rId26" Type="http://schemas.openxmlformats.org/officeDocument/2006/relationships/image" Target="../media/image44.png"/><Relationship Id="rId3" Type="http://schemas.openxmlformats.org/officeDocument/2006/relationships/image" Target="../media/image54.png"/><Relationship Id="rId21" Type="http://schemas.openxmlformats.org/officeDocument/2006/relationships/image" Target="../media/image35.sv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47.svg"/><Relationship Id="rId25" Type="http://schemas.openxmlformats.org/officeDocument/2006/relationships/image" Target="../media/image49.svg"/><Relationship Id="rId2" Type="http://schemas.openxmlformats.org/officeDocument/2006/relationships/notesSlide" Target="../notesSlides/notesSlide24.xml"/><Relationship Id="rId16" Type="http://schemas.openxmlformats.org/officeDocument/2006/relationships/image" Target="../media/image46.png"/><Relationship Id="rId20" Type="http://schemas.openxmlformats.org/officeDocument/2006/relationships/image" Target="../media/image34.png"/><Relationship Id="rId29"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68.svg"/><Relationship Id="rId24" Type="http://schemas.openxmlformats.org/officeDocument/2006/relationships/image" Target="../media/image48.png"/><Relationship Id="rId5" Type="http://schemas.openxmlformats.org/officeDocument/2006/relationships/image" Target="../media/image56.png"/><Relationship Id="rId15" Type="http://schemas.openxmlformats.org/officeDocument/2006/relationships/image" Target="../media/image41.svg"/><Relationship Id="rId23" Type="http://schemas.openxmlformats.org/officeDocument/2006/relationships/image" Target="../media/image51.svg"/><Relationship Id="rId28" Type="http://schemas.openxmlformats.org/officeDocument/2006/relationships/image" Target="../media/image52.png"/><Relationship Id="rId10" Type="http://schemas.openxmlformats.org/officeDocument/2006/relationships/image" Target="../media/image65.svg"/><Relationship Id="rId19" Type="http://schemas.openxmlformats.org/officeDocument/2006/relationships/image" Target="../media/image43.svg"/><Relationship Id="rId4" Type="http://schemas.openxmlformats.org/officeDocument/2006/relationships/image" Target="../media/image66.svg"/><Relationship Id="rId9" Type="http://schemas.openxmlformats.org/officeDocument/2006/relationships/image" Target="../media/image60.png"/><Relationship Id="rId14" Type="http://schemas.openxmlformats.org/officeDocument/2006/relationships/image" Target="../media/image40.png"/><Relationship Id="rId22" Type="http://schemas.openxmlformats.org/officeDocument/2006/relationships/image" Target="../media/image50.png"/><Relationship Id="rId27" Type="http://schemas.openxmlformats.org/officeDocument/2006/relationships/image" Target="../media/image45.svg"/><Relationship Id="rId30"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5.png"/><Relationship Id="rId7" Type="http://schemas.openxmlformats.org/officeDocument/2006/relationships/image" Target="../media/image17.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84.png"/><Relationship Id="rId5" Type="http://schemas.openxmlformats.org/officeDocument/2006/relationships/image" Target="../media/image82.pn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18.svg"/></Relationships>
</file>

<file path=ppt/slides/_rels/slide34.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140.png"/><Relationship Id="rId18" Type="http://schemas.openxmlformats.org/officeDocument/2006/relationships/image" Target="../media/image42.png"/><Relationship Id="rId26" Type="http://schemas.openxmlformats.org/officeDocument/2006/relationships/image" Target="../media/image44.png"/><Relationship Id="rId3" Type="http://schemas.openxmlformats.org/officeDocument/2006/relationships/image" Target="../media/image54.png"/><Relationship Id="rId21" Type="http://schemas.openxmlformats.org/officeDocument/2006/relationships/image" Target="../media/image35.sv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47.svg"/><Relationship Id="rId25" Type="http://schemas.openxmlformats.org/officeDocument/2006/relationships/image" Target="../media/image49.svg"/><Relationship Id="rId2" Type="http://schemas.openxmlformats.org/officeDocument/2006/relationships/notesSlide" Target="../notesSlides/notesSlide25.xml"/><Relationship Id="rId16" Type="http://schemas.openxmlformats.org/officeDocument/2006/relationships/image" Target="../media/image46.png"/><Relationship Id="rId20" Type="http://schemas.openxmlformats.org/officeDocument/2006/relationships/image" Target="../media/image34.png"/><Relationship Id="rId29"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68.svg"/><Relationship Id="rId24" Type="http://schemas.openxmlformats.org/officeDocument/2006/relationships/image" Target="../media/image48.png"/><Relationship Id="rId5" Type="http://schemas.openxmlformats.org/officeDocument/2006/relationships/image" Target="../media/image56.png"/><Relationship Id="rId15" Type="http://schemas.openxmlformats.org/officeDocument/2006/relationships/image" Target="../media/image41.svg"/><Relationship Id="rId23" Type="http://schemas.openxmlformats.org/officeDocument/2006/relationships/image" Target="../media/image51.svg"/><Relationship Id="rId28" Type="http://schemas.openxmlformats.org/officeDocument/2006/relationships/image" Target="../media/image52.png"/><Relationship Id="rId10" Type="http://schemas.openxmlformats.org/officeDocument/2006/relationships/image" Target="../media/image65.svg"/><Relationship Id="rId19" Type="http://schemas.openxmlformats.org/officeDocument/2006/relationships/image" Target="../media/image43.svg"/><Relationship Id="rId4" Type="http://schemas.openxmlformats.org/officeDocument/2006/relationships/image" Target="../media/image66.svg"/><Relationship Id="rId9" Type="http://schemas.openxmlformats.org/officeDocument/2006/relationships/image" Target="../media/image60.png"/><Relationship Id="rId14" Type="http://schemas.openxmlformats.org/officeDocument/2006/relationships/image" Target="../media/image40.png"/><Relationship Id="rId22" Type="http://schemas.openxmlformats.org/officeDocument/2006/relationships/image" Target="../media/image50.png"/><Relationship Id="rId27" Type="http://schemas.openxmlformats.org/officeDocument/2006/relationships/image" Target="../media/image45.svg"/><Relationship Id="rId30"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40.png"/><Relationship Id="rId18" Type="http://schemas.openxmlformats.org/officeDocument/2006/relationships/image" Target="../media/image43.svg"/><Relationship Id="rId26" Type="http://schemas.openxmlformats.org/officeDocument/2006/relationships/image" Target="../media/image45.svg"/><Relationship Id="rId3" Type="http://schemas.openxmlformats.org/officeDocument/2006/relationships/image" Target="../media/image54.png"/><Relationship Id="rId21" Type="http://schemas.openxmlformats.org/officeDocument/2006/relationships/image" Target="../media/image50.png"/><Relationship Id="rId7" Type="http://schemas.openxmlformats.org/officeDocument/2006/relationships/image" Target="../media/image60.png"/><Relationship Id="rId12" Type="http://schemas.openxmlformats.org/officeDocument/2006/relationships/image" Target="../media/image140.png"/><Relationship Id="rId17" Type="http://schemas.openxmlformats.org/officeDocument/2006/relationships/image" Target="../media/image42.png"/><Relationship Id="rId25" Type="http://schemas.openxmlformats.org/officeDocument/2006/relationships/image" Target="../media/image44.png"/><Relationship Id="rId2" Type="http://schemas.openxmlformats.org/officeDocument/2006/relationships/notesSlide" Target="../notesSlides/notesSlide26.xml"/><Relationship Id="rId16" Type="http://schemas.openxmlformats.org/officeDocument/2006/relationships/image" Target="../media/image47.svg"/><Relationship Id="rId20" Type="http://schemas.openxmlformats.org/officeDocument/2006/relationships/image" Target="../media/image35.svg"/><Relationship Id="rId29"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63.svg"/><Relationship Id="rId24" Type="http://schemas.openxmlformats.org/officeDocument/2006/relationships/image" Target="../media/image49.svg"/><Relationship Id="rId5" Type="http://schemas.openxmlformats.org/officeDocument/2006/relationships/image" Target="../media/image56.png"/><Relationship Id="rId15" Type="http://schemas.openxmlformats.org/officeDocument/2006/relationships/image" Target="../media/image46.png"/><Relationship Id="rId23" Type="http://schemas.openxmlformats.org/officeDocument/2006/relationships/image" Target="../media/image48.png"/><Relationship Id="rId28" Type="http://schemas.openxmlformats.org/officeDocument/2006/relationships/image" Target="../media/image53.svg"/><Relationship Id="rId10" Type="http://schemas.openxmlformats.org/officeDocument/2006/relationships/image" Target="../media/image68.svg"/><Relationship Id="rId19" Type="http://schemas.openxmlformats.org/officeDocument/2006/relationships/image" Target="../media/image34.png"/><Relationship Id="rId4" Type="http://schemas.openxmlformats.org/officeDocument/2006/relationships/image" Target="../media/image66.svg"/><Relationship Id="rId9" Type="http://schemas.openxmlformats.org/officeDocument/2006/relationships/image" Target="../media/image58.png"/><Relationship Id="rId14" Type="http://schemas.openxmlformats.org/officeDocument/2006/relationships/image" Target="../media/image41.svg"/><Relationship Id="rId22" Type="http://schemas.openxmlformats.org/officeDocument/2006/relationships/image" Target="../media/image51.svg"/><Relationship Id="rId27" Type="http://schemas.openxmlformats.org/officeDocument/2006/relationships/image" Target="../media/image52.png"/><Relationship Id="rId30" Type="http://schemas.openxmlformats.org/officeDocument/2006/relationships/image" Target="../media/image64.sv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svg"/><Relationship Id="rId18" Type="http://schemas.openxmlformats.org/officeDocument/2006/relationships/image" Target="../media/image52.png"/><Relationship Id="rId3" Type="http://schemas.openxmlformats.org/officeDocument/2006/relationships/image" Target="../media/image140.png"/><Relationship Id="rId21" Type="http://schemas.openxmlformats.org/officeDocument/2006/relationships/image" Target="../media/image36.png"/><Relationship Id="rId7" Type="http://schemas.openxmlformats.org/officeDocument/2006/relationships/image" Target="../media/image47.svg"/><Relationship Id="rId12" Type="http://schemas.openxmlformats.org/officeDocument/2006/relationships/image" Target="../media/image50.png"/><Relationship Id="rId17" Type="http://schemas.openxmlformats.org/officeDocument/2006/relationships/image" Target="../media/image45.svg"/><Relationship Id="rId2" Type="http://schemas.openxmlformats.org/officeDocument/2006/relationships/notesSlide" Target="../notesSlides/notesSlide27.xml"/><Relationship Id="rId16" Type="http://schemas.openxmlformats.org/officeDocument/2006/relationships/image" Target="../media/image44.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35.svg"/><Relationship Id="rId5" Type="http://schemas.openxmlformats.org/officeDocument/2006/relationships/image" Target="../media/image41.svg"/><Relationship Id="rId15" Type="http://schemas.openxmlformats.org/officeDocument/2006/relationships/image" Target="../media/image49.svg"/><Relationship Id="rId10" Type="http://schemas.openxmlformats.org/officeDocument/2006/relationships/image" Target="../media/image34.png"/><Relationship Id="rId19" Type="http://schemas.openxmlformats.org/officeDocument/2006/relationships/image" Target="../media/image53.svg"/><Relationship Id="rId4" Type="http://schemas.openxmlformats.org/officeDocument/2006/relationships/image" Target="../media/image40.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37.sv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svg"/><Relationship Id="rId18" Type="http://schemas.openxmlformats.org/officeDocument/2006/relationships/image" Target="../media/image52.png"/><Relationship Id="rId3" Type="http://schemas.openxmlformats.org/officeDocument/2006/relationships/image" Target="../media/image140.png"/><Relationship Id="rId21" Type="http://schemas.openxmlformats.org/officeDocument/2006/relationships/image" Target="../media/image36.png"/><Relationship Id="rId7" Type="http://schemas.openxmlformats.org/officeDocument/2006/relationships/image" Target="../media/image47.svg"/><Relationship Id="rId12" Type="http://schemas.openxmlformats.org/officeDocument/2006/relationships/image" Target="../media/image50.png"/><Relationship Id="rId17" Type="http://schemas.openxmlformats.org/officeDocument/2006/relationships/image" Target="../media/image45.svg"/><Relationship Id="rId2" Type="http://schemas.openxmlformats.org/officeDocument/2006/relationships/notesSlide" Target="../notesSlides/notesSlide28.xml"/><Relationship Id="rId16" Type="http://schemas.openxmlformats.org/officeDocument/2006/relationships/image" Target="../media/image44.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35.svg"/><Relationship Id="rId5" Type="http://schemas.openxmlformats.org/officeDocument/2006/relationships/image" Target="../media/image41.svg"/><Relationship Id="rId15" Type="http://schemas.openxmlformats.org/officeDocument/2006/relationships/image" Target="../media/image49.svg"/><Relationship Id="rId10" Type="http://schemas.openxmlformats.org/officeDocument/2006/relationships/image" Target="../media/image34.png"/><Relationship Id="rId19" Type="http://schemas.openxmlformats.org/officeDocument/2006/relationships/image" Target="../media/image53.svg"/><Relationship Id="rId4" Type="http://schemas.openxmlformats.org/officeDocument/2006/relationships/image" Target="../media/image40.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37.svg"/></Relationships>
</file>

<file path=ppt/slides/_rels/slide3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4.png"/><Relationship Id="rId18" Type="http://schemas.openxmlformats.org/officeDocument/2006/relationships/image" Target="../media/image49.svg"/><Relationship Id="rId3" Type="http://schemas.openxmlformats.org/officeDocument/2006/relationships/image" Target="../media/image79.png"/><Relationship Id="rId21"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notesSlide" Target="../notesSlides/notesSlide29.xml"/><Relationship Id="rId16" Type="http://schemas.openxmlformats.org/officeDocument/2006/relationships/image" Target="../media/image51.svg"/><Relationship Id="rId20"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42.png"/><Relationship Id="rId5" Type="http://schemas.openxmlformats.org/officeDocument/2006/relationships/image" Target="../media/image53.svg"/><Relationship Id="rId15" Type="http://schemas.openxmlformats.org/officeDocument/2006/relationships/image" Target="../media/image50.png"/><Relationship Id="rId10" Type="http://schemas.openxmlformats.org/officeDocument/2006/relationships/image" Target="../media/image47.svg"/><Relationship Id="rId19" Type="http://schemas.openxmlformats.org/officeDocument/2006/relationships/image" Target="../media/image44.png"/><Relationship Id="rId4" Type="http://schemas.openxmlformats.org/officeDocument/2006/relationships/image" Target="../media/image52.png"/><Relationship Id="rId9" Type="http://schemas.openxmlformats.org/officeDocument/2006/relationships/image" Target="../media/image46.png"/><Relationship Id="rId14" Type="http://schemas.openxmlformats.org/officeDocument/2006/relationships/image" Target="../media/image35.svg"/><Relationship Id="rId22" Type="http://schemas.openxmlformats.org/officeDocument/2006/relationships/image" Target="../media/image37.svg"/></Relationships>
</file>

<file path=ppt/slides/_rels/slide39.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customXml" Target="../ink/ink96.xml"/><Relationship Id="rId18" Type="http://schemas.openxmlformats.org/officeDocument/2006/relationships/image" Target="../media/image91.png"/><Relationship Id="rId26" Type="http://schemas.openxmlformats.org/officeDocument/2006/relationships/customXml" Target="../ink/ink106.xml"/><Relationship Id="rId3" Type="http://schemas.openxmlformats.org/officeDocument/2006/relationships/image" Target="../media/image75.png"/><Relationship Id="rId21" Type="http://schemas.openxmlformats.org/officeDocument/2006/relationships/customXml" Target="../ink/ink101.xml"/><Relationship Id="rId7" Type="http://schemas.openxmlformats.org/officeDocument/2006/relationships/image" Target="../media/image89.png"/><Relationship Id="rId12" Type="http://schemas.openxmlformats.org/officeDocument/2006/relationships/customXml" Target="../ink/ink95.xml"/><Relationship Id="rId17" Type="http://schemas.openxmlformats.org/officeDocument/2006/relationships/customXml" Target="../ink/ink98.xml"/><Relationship Id="rId25" Type="http://schemas.openxmlformats.org/officeDocument/2006/relationships/customXml" Target="../ink/ink105.xml"/><Relationship Id="rId2" Type="http://schemas.openxmlformats.org/officeDocument/2006/relationships/notesSlide" Target="../notesSlides/notesSlide30.xml"/><Relationship Id="rId16" Type="http://schemas.openxmlformats.org/officeDocument/2006/relationships/image" Target="../media/image85.png"/><Relationship Id="rId20" Type="http://schemas.openxmlformats.org/officeDocument/2006/relationships/customXml" Target="../ink/ink100.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77.png"/><Relationship Id="rId24" Type="http://schemas.openxmlformats.org/officeDocument/2006/relationships/customXml" Target="../ink/ink104.xml"/><Relationship Id="rId5" Type="http://schemas.openxmlformats.org/officeDocument/2006/relationships/image" Target="../media/image87.png"/><Relationship Id="rId15" Type="http://schemas.openxmlformats.org/officeDocument/2006/relationships/customXml" Target="../ink/ink97.xml"/><Relationship Id="rId23" Type="http://schemas.openxmlformats.org/officeDocument/2006/relationships/customXml" Target="../ink/ink103.xml"/><Relationship Id="rId10" Type="http://schemas.openxmlformats.org/officeDocument/2006/relationships/customXml" Target="../ink/ink94.xml"/><Relationship Id="rId19" Type="http://schemas.openxmlformats.org/officeDocument/2006/relationships/customXml" Target="../ink/ink99.xml"/><Relationship Id="rId4" Type="http://schemas.openxmlformats.org/officeDocument/2006/relationships/image" Target="../media/image86.png"/><Relationship Id="rId9" Type="http://schemas.openxmlformats.org/officeDocument/2006/relationships/image" Target="../media/image76.png"/><Relationship Id="rId14" Type="http://schemas.openxmlformats.org/officeDocument/2006/relationships/image" Target="../media/image78.png"/><Relationship Id="rId22" Type="http://schemas.openxmlformats.org/officeDocument/2006/relationships/customXml" Target="../ink/ink102.xml"/><Relationship Id="rId27" Type="http://schemas.openxmlformats.org/officeDocument/2006/relationships/customXml" Target="../ink/ink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108.xml"/><Relationship Id="rId13" Type="http://schemas.openxmlformats.org/officeDocument/2006/relationships/customXml" Target="../ink/ink111.xml"/><Relationship Id="rId18" Type="http://schemas.openxmlformats.org/officeDocument/2006/relationships/image" Target="../media/image91.png"/><Relationship Id="rId26" Type="http://schemas.openxmlformats.org/officeDocument/2006/relationships/customXml" Target="../ink/ink121.xml"/><Relationship Id="rId3" Type="http://schemas.openxmlformats.org/officeDocument/2006/relationships/image" Target="../media/image75.png"/><Relationship Id="rId21" Type="http://schemas.openxmlformats.org/officeDocument/2006/relationships/customXml" Target="../ink/ink116.xml"/><Relationship Id="rId7" Type="http://schemas.openxmlformats.org/officeDocument/2006/relationships/image" Target="../media/image95.png"/><Relationship Id="rId12" Type="http://schemas.openxmlformats.org/officeDocument/2006/relationships/customXml" Target="../ink/ink110.xml"/><Relationship Id="rId17" Type="http://schemas.openxmlformats.org/officeDocument/2006/relationships/customXml" Target="../ink/ink113.xml"/><Relationship Id="rId25" Type="http://schemas.openxmlformats.org/officeDocument/2006/relationships/customXml" Target="../ink/ink120.xml"/><Relationship Id="rId2" Type="http://schemas.openxmlformats.org/officeDocument/2006/relationships/notesSlide" Target="../notesSlides/notesSlide31.xml"/><Relationship Id="rId16" Type="http://schemas.openxmlformats.org/officeDocument/2006/relationships/image" Target="../media/image85.png"/><Relationship Id="rId20" Type="http://schemas.openxmlformats.org/officeDocument/2006/relationships/customXml" Target="../ink/ink115.xml"/><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77.png"/><Relationship Id="rId24" Type="http://schemas.openxmlformats.org/officeDocument/2006/relationships/customXml" Target="../ink/ink119.xml"/><Relationship Id="rId5" Type="http://schemas.openxmlformats.org/officeDocument/2006/relationships/image" Target="../media/image93.png"/><Relationship Id="rId15" Type="http://schemas.openxmlformats.org/officeDocument/2006/relationships/customXml" Target="../ink/ink112.xml"/><Relationship Id="rId23" Type="http://schemas.openxmlformats.org/officeDocument/2006/relationships/customXml" Target="../ink/ink118.xml"/><Relationship Id="rId10" Type="http://schemas.openxmlformats.org/officeDocument/2006/relationships/customXml" Target="../ink/ink109.xml"/><Relationship Id="rId19" Type="http://schemas.openxmlformats.org/officeDocument/2006/relationships/customXml" Target="../ink/ink114.xml"/><Relationship Id="rId4" Type="http://schemas.openxmlformats.org/officeDocument/2006/relationships/image" Target="../media/image92.png"/><Relationship Id="rId9" Type="http://schemas.openxmlformats.org/officeDocument/2006/relationships/image" Target="../media/image76.png"/><Relationship Id="rId14" Type="http://schemas.openxmlformats.org/officeDocument/2006/relationships/image" Target="../media/image78.png"/><Relationship Id="rId22" Type="http://schemas.openxmlformats.org/officeDocument/2006/relationships/customXml" Target="../ink/ink117.xml"/><Relationship Id="rId27" Type="http://schemas.openxmlformats.org/officeDocument/2006/relationships/customXml" Target="../ink/ink122.xml"/></Relationships>
</file>

<file path=ppt/slides/_rels/slide41.xml.rels><?xml version="1.0" encoding="UTF-8" standalone="yes"?>
<Relationships xmlns="http://schemas.openxmlformats.org/package/2006/relationships"><Relationship Id="rId8" Type="http://schemas.openxmlformats.org/officeDocument/2006/relationships/customXml" Target="../ink/ink126.xml"/><Relationship Id="rId13" Type="http://schemas.openxmlformats.org/officeDocument/2006/relationships/image" Target="../media/image91.png"/><Relationship Id="rId18" Type="http://schemas.openxmlformats.org/officeDocument/2006/relationships/customXml" Target="../ink/ink133.xml"/><Relationship Id="rId3" Type="http://schemas.openxmlformats.org/officeDocument/2006/relationships/customXml" Target="../ink/ink123.xml"/><Relationship Id="rId21" Type="http://schemas.openxmlformats.org/officeDocument/2006/relationships/customXml" Target="../ink/ink136.xml"/><Relationship Id="rId7" Type="http://schemas.openxmlformats.org/officeDocument/2006/relationships/customXml" Target="../ink/ink125.xml"/><Relationship Id="rId12" Type="http://schemas.openxmlformats.org/officeDocument/2006/relationships/customXml" Target="../ink/ink128.xml"/><Relationship Id="rId17" Type="http://schemas.openxmlformats.org/officeDocument/2006/relationships/customXml" Target="../ink/ink132.xml"/><Relationship Id="rId2" Type="http://schemas.openxmlformats.org/officeDocument/2006/relationships/notesSlide" Target="../notesSlides/notesSlide32.xml"/><Relationship Id="rId16" Type="http://schemas.openxmlformats.org/officeDocument/2006/relationships/customXml" Target="../ink/ink131.xml"/><Relationship Id="rId20"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5.png"/><Relationship Id="rId5" Type="http://schemas.openxmlformats.org/officeDocument/2006/relationships/customXml" Target="../ink/ink124.xml"/><Relationship Id="rId15" Type="http://schemas.openxmlformats.org/officeDocument/2006/relationships/customXml" Target="../ink/ink130.xml"/><Relationship Id="rId10" Type="http://schemas.openxmlformats.org/officeDocument/2006/relationships/customXml" Target="../ink/ink127.xml"/><Relationship Id="rId19" Type="http://schemas.openxmlformats.org/officeDocument/2006/relationships/customXml" Target="../ink/ink134.xml"/><Relationship Id="rId4" Type="http://schemas.openxmlformats.org/officeDocument/2006/relationships/image" Target="../media/image76.png"/><Relationship Id="rId9" Type="http://schemas.openxmlformats.org/officeDocument/2006/relationships/image" Target="../media/image78.png"/><Relationship Id="rId14" Type="http://schemas.openxmlformats.org/officeDocument/2006/relationships/customXml" Target="../ink/ink129.xml"/><Relationship Id="rId22" Type="http://schemas.openxmlformats.org/officeDocument/2006/relationships/customXml" Target="../ink/ink137.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2.png"/><Relationship Id="rId7" Type="http://schemas.openxmlformats.org/officeDocument/2006/relationships/image" Target="../media/image17.sv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98.png"/><Relationship Id="rId5" Type="http://schemas.openxmlformats.org/officeDocument/2006/relationships/image" Target="../media/image74.png"/><Relationship Id="rId10" Type="http://schemas.openxmlformats.org/officeDocument/2006/relationships/image" Target="../media/image18.svg"/><Relationship Id="rId4" Type="http://schemas.openxmlformats.org/officeDocument/2006/relationships/image" Target="../media/image73.png"/><Relationship Id="rId9"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45.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108.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67.png"/><Relationship Id="rId5" Type="http://schemas.openxmlformats.org/officeDocument/2006/relationships/image" Target="../media/image104.png"/><Relationship Id="rId10" Type="http://schemas.openxmlformats.org/officeDocument/2006/relationships/image" Target="../media/image107.png"/><Relationship Id="rId4" Type="http://schemas.openxmlformats.org/officeDocument/2006/relationships/image" Target="../media/image600.png"/><Relationship Id="rId9" Type="http://schemas.openxmlformats.org/officeDocument/2006/relationships/image" Target="../media/image106.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8.png"/><Relationship Id="rId4" Type="http://schemas.openxmlformats.org/officeDocument/2006/relationships/image" Target="../media/image17.sv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cademic.oup.com/biomet/article/70/1/41/240879"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hyperlink" Target="https://github.com/IBM/causallib/blob/master/examples/TMLE.ipynb" TargetMode="Externa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png"/><Relationship Id="rId7"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2.svg"/></Relationships>
</file>

<file path=ppt/slides/_rels/slide7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16.jpg"/><Relationship Id="rId7"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13" Type="http://schemas.openxmlformats.org/officeDocument/2006/relationships/customXml" Target="../ink/ink143.xml"/><Relationship Id="rId18" Type="http://schemas.openxmlformats.org/officeDocument/2006/relationships/customXml" Target="../ink/ink146.xml"/><Relationship Id="rId26" Type="http://schemas.openxmlformats.org/officeDocument/2006/relationships/customXml" Target="../ink/ink153.xml"/><Relationship Id="rId39" Type="http://schemas.openxmlformats.org/officeDocument/2006/relationships/customXml" Target="../ink/ink165.xml"/><Relationship Id="rId21" Type="http://schemas.openxmlformats.org/officeDocument/2006/relationships/customXml" Target="../ink/ink149.xml"/><Relationship Id="rId34" Type="http://schemas.openxmlformats.org/officeDocument/2006/relationships/customXml" Target="../ink/ink161.xml"/><Relationship Id="rId42" Type="http://schemas.openxmlformats.org/officeDocument/2006/relationships/image" Target="../media/image280.png"/><Relationship Id="rId7" Type="http://schemas.openxmlformats.org/officeDocument/2006/relationships/customXml" Target="../ink/ink140.xml"/><Relationship Id="rId2" Type="http://schemas.openxmlformats.org/officeDocument/2006/relationships/notesSlide" Target="../notesSlides/notesSlide54.xml"/><Relationship Id="rId16" Type="http://schemas.openxmlformats.org/officeDocument/2006/relationships/image" Target="../media/image260.png"/><Relationship Id="rId20" Type="http://schemas.openxmlformats.org/officeDocument/2006/relationships/customXml" Target="../ink/ink148.xml"/><Relationship Id="rId29" Type="http://schemas.openxmlformats.org/officeDocument/2006/relationships/customXml" Target="../ink/ink156.xml"/><Relationship Id="rId41" Type="http://schemas.openxmlformats.org/officeDocument/2006/relationships/customXml" Target="../ink/ink167.xml"/><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142.xml"/><Relationship Id="rId24" Type="http://schemas.openxmlformats.org/officeDocument/2006/relationships/customXml" Target="../ink/ink151.xml"/><Relationship Id="rId32" Type="http://schemas.openxmlformats.org/officeDocument/2006/relationships/customXml" Target="../ink/ink159.xml"/><Relationship Id="rId37" Type="http://schemas.openxmlformats.org/officeDocument/2006/relationships/customXml" Target="../ink/ink163.xml"/><Relationship Id="rId40" Type="http://schemas.openxmlformats.org/officeDocument/2006/relationships/customXml" Target="../ink/ink166.xml"/><Relationship Id="rId5" Type="http://schemas.openxmlformats.org/officeDocument/2006/relationships/customXml" Target="../ink/ink139.xml"/><Relationship Id="rId15" Type="http://schemas.openxmlformats.org/officeDocument/2006/relationships/customXml" Target="../ink/ink144.xml"/><Relationship Id="rId23" Type="http://schemas.openxmlformats.org/officeDocument/2006/relationships/customXml" Target="../ink/ink150.xml"/><Relationship Id="rId28" Type="http://schemas.openxmlformats.org/officeDocument/2006/relationships/customXml" Target="../ink/ink155.xml"/><Relationship Id="rId36" Type="http://schemas.openxmlformats.org/officeDocument/2006/relationships/customXml" Target="../ink/ink162.xml"/><Relationship Id="rId10" Type="http://schemas.openxmlformats.org/officeDocument/2006/relationships/image" Target="../media/image210.png"/><Relationship Id="rId19" Type="http://schemas.openxmlformats.org/officeDocument/2006/relationships/customXml" Target="../ink/ink147.xml"/><Relationship Id="rId31" Type="http://schemas.openxmlformats.org/officeDocument/2006/relationships/customXml" Target="../ink/ink158.xml"/><Relationship Id="rId44" Type="http://schemas.openxmlformats.org/officeDocument/2006/relationships/image" Target="../media/image290.png"/><Relationship Id="rId4" Type="http://schemas.openxmlformats.org/officeDocument/2006/relationships/image" Target="../media/image180.png"/><Relationship Id="rId9" Type="http://schemas.openxmlformats.org/officeDocument/2006/relationships/customXml" Target="../ink/ink141.xml"/><Relationship Id="rId14" Type="http://schemas.openxmlformats.org/officeDocument/2006/relationships/image" Target="../media/image230.png"/><Relationship Id="rId22" Type="http://schemas.openxmlformats.org/officeDocument/2006/relationships/image" Target="../media/image270.png"/><Relationship Id="rId27" Type="http://schemas.openxmlformats.org/officeDocument/2006/relationships/customXml" Target="../ink/ink154.xml"/><Relationship Id="rId30" Type="http://schemas.openxmlformats.org/officeDocument/2006/relationships/customXml" Target="../ink/ink157.xml"/><Relationship Id="rId35" Type="http://schemas.openxmlformats.org/officeDocument/2006/relationships/image" Target="../media/image121.png"/><Relationship Id="rId43" Type="http://schemas.openxmlformats.org/officeDocument/2006/relationships/customXml" Target="../ink/ink168.xml"/><Relationship Id="rId8" Type="http://schemas.openxmlformats.org/officeDocument/2006/relationships/image" Target="../media/image200.png"/><Relationship Id="rId3" Type="http://schemas.openxmlformats.org/officeDocument/2006/relationships/customXml" Target="../ink/ink138.xml"/><Relationship Id="rId12" Type="http://schemas.openxmlformats.org/officeDocument/2006/relationships/image" Target="../media/image220.png"/><Relationship Id="rId17" Type="http://schemas.openxmlformats.org/officeDocument/2006/relationships/customXml" Target="../ink/ink145.xml"/><Relationship Id="rId25" Type="http://schemas.openxmlformats.org/officeDocument/2006/relationships/customXml" Target="../ink/ink152.xml"/><Relationship Id="rId33" Type="http://schemas.openxmlformats.org/officeDocument/2006/relationships/customXml" Target="../ink/ink160.xml"/><Relationship Id="rId38" Type="http://schemas.openxmlformats.org/officeDocument/2006/relationships/customXml" Target="../ink/ink164.xml"/></Relationships>
</file>

<file path=ppt/slides/_rels/slide79.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arxiv.org/abs/1907.08127" TargetMode="Externa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9.png"/><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300.png"/><Relationship Id="rId7" Type="http://schemas.openxmlformats.org/officeDocument/2006/relationships/image" Target="../media/image136.sv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 Id="rId9" Type="http://schemas.openxmlformats.org/officeDocument/2006/relationships/image" Target="../media/image138.svg"/></Relationships>
</file>

<file path=ppt/slides/_rels/slide8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51.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customXml" Target="../ink/ink170.xml"/><Relationship Id="rId5" Type="http://schemas.openxmlformats.org/officeDocument/2006/relationships/image" Target="../media/image150.png"/><Relationship Id="rId4" Type="http://schemas.openxmlformats.org/officeDocument/2006/relationships/customXml" Target="../ink/ink1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mailto:ehudk@ibm.com" TargetMode="External"/><Relationship Id="rId2" Type="http://schemas.openxmlformats.org/officeDocument/2006/relationships/image" Target="../media/image140.jpg"/><Relationship Id="rId1" Type="http://schemas.openxmlformats.org/officeDocument/2006/relationships/slideLayout" Target="../slideLayouts/slideLayout2.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png"/></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6126-C137-BE31-B6BB-D69A526175EE}"/>
              </a:ext>
            </a:extLst>
          </p:cNvPr>
          <p:cNvSpPr>
            <a:spLocks noGrp="1"/>
          </p:cNvSpPr>
          <p:nvPr>
            <p:ph type="title"/>
          </p:nvPr>
        </p:nvSpPr>
        <p:spPr/>
        <p:txBody>
          <a:bodyPr/>
          <a:lstStyle/>
          <a:p>
            <a:r>
              <a:rPr lang="en-US" dirty="0">
                <a:solidFill>
                  <a:srgbClr val="0F62FE"/>
                </a:solidFill>
                <a:latin typeface="IBM Plex Sans Light"/>
              </a:rPr>
              <a:t>IBM Research </a:t>
            </a:r>
            <a:br>
              <a:rPr lang="en-US" dirty="0">
                <a:solidFill>
                  <a:srgbClr val="0F62FE"/>
                </a:solidFill>
                <a:latin typeface="IBM Plex Sans Light"/>
              </a:rPr>
            </a:br>
            <a:r>
              <a:rPr lang="en-US" dirty="0">
                <a:solidFill>
                  <a:srgbClr val="0F62FE"/>
                </a:solidFill>
                <a:latin typeface="IBM Plex Sans Light"/>
              </a:rPr>
              <a:t>Technical Workshop </a:t>
            </a:r>
            <a:br>
              <a:rPr lang="en-US" dirty="0">
                <a:solidFill>
                  <a:srgbClr val="0F62FE"/>
                </a:solidFill>
                <a:latin typeface="IBM Plex Sans Light"/>
              </a:rPr>
            </a:br>
            <a:br>
              <a:rPr lang="en-US" dirty="0">
                <a:solidFill>
                  <a:srgbClr val="0F62FE"/>
                </a:solidFill>
                <a:latin typeface="IBM Plex Sans Light"/>
              </a:rPr>
            </a:br>
            <a:br>
              <a:rPr lang="en-US" dirty="0">
                <a:solidFill>
                  <a:schemeClr val="tx1"/>
                </a:solidFill>
                <a:latin typeface="IBM Plex Sans Light"/>
              </a:rPr>
            </a:br>
            <a:br>
              <a:rPr lang="en-US" dirty="0">
                <a:solidFill>
                  <a:schemeClr val="tx1"/>
                </a:solidFill>
                <a:latin typeface="IBM Plex Sans Light"/>
              </a:rPr>
            </a:br>
            <a:r>
              <a:rPr lang="en-US" sz="4800" dirty="0">
                <a:solidFill>
                  <a:schemeClr val="tx1"/>
                </a:solidFill>
              </a:rPr>
              <a:t>Causal Inference</a:t>
            </a:r>
            <a:br>
              <a:rPr lang="en-US" sz="4800" dirty="0">
                <a:solidFill>
                  <a:schemeClr val="tx1"/>
                </a:solidFill>
              </a:rPr>
            </a:br>
            <a:r>
              <a:rPr lang="en-US" sz="2400" dirty="0">
                <a:solidFill>
                  <a:schemeClr val="tx1"/>
                </a:solidFill>
              </a:rPr>
              <a:t>with </a:t>
            </a:r>
            <a:r>
              <a:rPr lang="en-US" sz="2400" dirty="0">
                <a:solidFill>
                  <a:schemeClr val="tx1"/>
                </a:solidFill>
                <a:latin typeface="IBM Plex Mono Medium" panose="020B0609050203000203" pitchFamily="49" charset="0"/>
              </a:rPr>
              <a:t>causallib</a:t>
            </a:r>
            <a:br>
              <a:rPr lang="en-US" sz="4800" dirty="0">
                <a:solidFill>
                  <a:schemeClr val="tx1"/>
                </a:solidFill>
              </a:rPr>
            </a:br>
            <a:br>
              <a:rPr lang="en-US" sz="4800" dirty="0">
                <a:solidFill>
                  <a:schemeClr val="tx1"/>
                </a:solidFill>
              </a:rPr>
            </a:br>
            <a:br>
              <a:rPr lang="en-US" dirty="0">
                <a:solidFill>
                  <a:schemeClr val="tx1"/>
                </a:solidFill>
              </a:rPr>
            </a:br>
            <a:r>
              <a:rPr lang="en-US" sz="2133" dirty="0">
                <a:solidFill>
                  <a:schemeClr val="tx1"/>
                </a:solidFill>
              </a:rPr>
              <a:t>March 27, 2024</a:t>
            </a:r>
            <a:br>
              <a:rPr lang="en-US" sz="2133" dirty="0">
                <a:solidFill>
                  <a:schemeClr val="tx1"/>
                </a:solidFill>
              </a:rPr>
            </a:br>
            <a:br>
              <a:rPr lang="en-US" sz="2133" dirty="0">
                <a:solidFill>
                  <a:schemeClr val="tx1"/>
                </a:solidFill>
              </a:rPr>
            </a:br>
            <a:br>
              <a:rPr lang="en-US" sz="2133" dirty="0">
                <a:solidFill>
                  <a:schemeClr val="tx1"/>
                </a:solidFill>
              </a:rPr>
            </a:br>
            <a:br>
              <a:rPr lang="en-US" sz="2133" dirty="0"/>
            </a:br>
            <a:r>
              <a:rPr lang="en-US" sz="2133" dirty="0">
                <a:solidFill>
                  <a:schemeClr val="tx1">
                    <a:lumMod val="65000"/>
                    <a:lumOff val="35000"/>
                  </a:schemeClr>
                </a:solidFill>
                <a:latin typeface="IBM Plex Sans Light"/>
              </a:rPr>
              <a:t>Ehud Karavani</a:t>
            </a:r>
            <a:br>
              <a:rPr lang="en-US" sz="2133" dirty="0">
                <a:solidFill>
                  <a:schemeClr val="tx1">
                    <a:lumMod val="65000"/>
                    <a:lumOff val="35000"/>
                  </a:schemeClr>
                </a:solidFill>
                <a:latin typeface="IBM Plex Sans Light"/>
              </a:rPr>
            </a:br>
            <a:r>
              <a:rPr lang="en-US" sz="2133" dirty="0">
                <a:solidFill>
                  <a:schemeClr val="tx1">
                    <a:lumMod val="65000"/>
                    <a:lumOff val="35000"/>
                  </a:schemeClr>
                </a:solidFill>
                <a:latin typeface="IBM Plex Sans Light"/>
              </a:rPr>
              <a:t>Research Staff Member</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E61693BC-7D9D-83F4-B17B-7F7C75F904F9}"/>
              </a:ext>
            </a:extLst>
          </p:cNvPr>
          <p:cNvPicPr>
            <a:picLocks noChangeAspect="1"/>
          </p:cNvPicPr>
          <p:nvPr/>
        </p:nvPicPr>
        <p:blipFill rotWithShape="1">
          <a:blip r:embed="rId3">
            <a:extLst>
              <a:ext uri="{28A0092B-C50C-407E-A947-70E740481C1C}">
                <a14:useLocalDpi xmlns:a14="http://schemas.microsoft.com/office/drawing/2010/main" val="0"/>
              </a:ext>
            </a:extLst>
          </a:blip>
          <a:srcRect l="-729" r="-250"/>
          <a:stretch/>
        </p:blipFill>
        <p:spPr>
          <a:xfrm>
            <a:off x="5262390" y="-4435"/>
            <a:ext cx="6929610" cy="6862435"/>
          </a:xfrm>
          <a:prstGeom prst="rect">
            <a:avLst/>
          </a:prstGeom>
          <a:noFill/>
        </p:spPr>
      </p:pic>
    </p:spTree>
    <p:extLst>
      <p:ext uri="{BB962C8B-B14F-4D97-AF65-F5344CB8AC3E}">
        <p14:creationId xmlns:p14="http://schemas.microsoft.com/office/powerpoint/2010/main" val="3765184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533-671A-4075-8BBA-2CB788861A75}"/>
              </a:ext>
            </a:extLst>
          </p:cNvPr>
          <p:cNvSpPr>
            <a:spLocks noGrp="1"/>
          </p:cNvSpPr>
          <p:nvPr>
            <p:ph type="title"/>
          </p:nvPr>
        </p:nvSpPr>
        <p:spPr/>
        <p:txBody>
          <a:bodyPr/>
          <a:lstStyle/>
          <a:p>
            <a:r>
              <a:rPr lang="en-US" dirty="0"/>
              <a:t>Causal Inference – The Task</a:t>
            </a:r>
          </a:p>
        </p:txBody>
      </p:sp>
      <p:sp>
        <p:nvSpPr>
          <p:cNvPr id="3" name="Content Placeholder 2">
            <a:extLst>
              <a:ext uri="{FF2B5EF4-FFF2-40B4-BE49-F238E27FC236}">
                <a16:creationId xmlns:a16="http://schemas.microsoft.com/office/drawing/2014/main" id="{1F5BA524-DAFB-4B45-9512-1B035768C3F6}"/>
              </a:ext>
            </a:extLst>
          </p:cNvPr>
          <p:cNvSpPr>
            <a:spLocks noGrp="1"/>
          </p:cNvSpPr>
          <p:nvPr>
            <p:ph idx="1"/>
          </p:nvPr>
        </p:nvSpPr>
        <p:spPr/>
        <p:txBody>
          <a:bodyPr anchor="ctr">
            <a:normAutofit/>
          </a:bodyPr>
          <a:lstStyle/>
          <a:p>
            <a:pPr marL="0" indent="0" algn="ctr">
              <a:buNone/>
            </a:pPr>
            <a:r>
              <a:rPr lang="en-US" sz="4800" i="1" dirty="0"/>
              <a:t>Quantifying</a:t>
            </a:r>
            <a:r>
              <a:rPr lang="en-US" sz="4800" dirty="0"/>
              <a:t> the causal effect of </a:t>
            </a:r>
            <a:r>
              <a:rPr lang="en-US" sz="4800" dirty="0">
                <a:solidFill>
                  <a:srgbClr val="F5C233"/>
                </a:solidFill>
              </a:rPr>
              <a:t>a prespecified intervention</a:t>
            </a:r>
            <a:r>
              <a:rPr lang="en-US" sz="4800" dirty="0">
                <a:solidFill>
                  <a:schemeClr val="accent5"/>
                </a:solidFill>
              </a:rPr>
              <a:t> </a:t>
            </a:r>
            <a:r>
              <a:rPr lang="en-US" sz="4800" dirty="0"/>
              <a:t>on </a:t>
            </a:r>
            <a:r>
              <a:rPr lang="en-US" sz="4800" dirty="0">
                <a:solidFill>
                  <a:srgbClr val="F26E6E"/>
                </a:solidFill>
              </a:rPr>
              <a:t>a prespecified outcome</a:t>
            </a:r>
            <a:r>
              <a:rPr lang="en-US" sz="4800" dirty="0"/>
              <a:t>.</a:t>
            </a:r>
          </a:p>
        </p:txBody>
      </p:sp>
      <p:sp>
        <p:nvSpPr>
          <p:cNvPr id="4" name="TextBox 3">
            <a:extLst>
              <a:ext uri="{FF2B5EF4-FFF2-40B4-BE49-F238E27FC236}">
                <a16:creationId xmlns:a16="http://schemas.microsoft.com/office/drawing/2014/main" id="{3AE4EBCA-7949-4F8E-8EE2-14BB2CA305B4}"/>
              </a:ext>
            </a:extLst>
          </p:cNvPr>
          <p:cNvSpPr txBox="1"/>
          <p:nvPr/>
        </p:nvSpPr>
        <p:spPr>
          <a:xfrm>
            <a:off x="838200" y="5776853"/>
            <a:ext cx="8860221" cy="523220"/>
          </a:xfrm>
          <a:prstGeom prst="rect">
            <a:avLst/>
          </a:prstGeom>
          <a:noFill/>
        </p:spPr>
        <p:txBody>
          <a:bodyPr wrap="square" rtlCol="0">
            <a:spAutoFit/>
          </a:bodyPr>
          <a:lstStyle/>
          <a:p>
            <a:r>
              <a:rPr lang="en-US" sz="2800" dirty="0">
                <a:solidFill>
                  <a:schemeClr val="bg1"/>
                </a:solidFill>
              </a:rPr>
              <a:t>Disentangle spurious correlations from causal contributions</a:t>
            </a:r>
          </a:p>
        </p:txBody>
      </p:sp>
      <p:sp>
        <p:nvSpPr>
          <p:cNvPr id="5" name="TextBox 4">
            <a:extLst>
              <a:ext uri="{FF2B5EF4-FFF2-40B4-BE49-F238E27FC236}">
                <a16:creationId xmlns:a16="http://schemas.microsoft.com/office/drawing/2014/main" id="{82A6A91E-CA89-4F7F-B377-C5BDB690A001}"/>
              </a:ext>
            </a:extLst>
          </p:cNvPr>
          <p:cNvSpPr txBox="1"/>
          <p:nvPr/>
        </p:nvSpPr>
        <p:spPr>
          <a:xfrm>
            <a:off x="7594125" y="5176688"/>
            <a:ext cx="3647849" cy="1200329"/>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400" b="1" dirty="0">
                <a:solidFill>
                  <a:schemeClr val="tx1">
                    <a:lumMod val="50000"/>
                    <a:lumOff val="50000"/>
                  </a:schemeClr>
                </a:solidFill>
                <a:latin typeface="Ink Free" panose="03080402000500000000" pitchFamily="66" charset="0"/>
              </a:rPr>
              <a:t>“What is the </a:t>
            </a:r>
            <a:r>
              <a:rPr lang="en-US" sz="2400" b="1" dirty="0">
                <a:solidFill>
                  <a:srgbClr val="F26E6E"/>
                </a:solidFill>
                <a:latin typeface="Ink Free" panose="03080402000500000000" pitchFamily="66" charset="0"/>
              </a:rPr>
              <a:t>risk for stroke </a:t>
            </a:r>
            <a:r>
              <a:rPr lang="en-US" sz="2400" b="1" dirty="0">
                <a:solidFill>
                  <a:schemeClr val="tx1">
                    <a:lumMod val="50000"/>
                    <a:lumOff val="50000"/>
                  </a:schemeClr>
                </a:solidFill>
                <a:latin typeface="Ink Free" panose="03080402000500000000" pitchFamily="66" charset="0"/>
              </a:rPr>
              <a:t>if they wouldn’t </a:t>
            </a:r>
            <a:r>
              <a:rPr lang="en-US" sz="2400" b="1" dirty="0">
                <a:solidFill>
                  <a:srgbClr val="F5C233"/>
                </a:solidFill>
                <a:latin typeface="Ink Free" panose="03080402000500000000" pitchFamily="66" charset="0"/>
              </a:rPr>
              <a:t>take statins</a:t>
            </a:r>
            <a:r>
              <a:rPr lang="en-US" sz="2400" b="1" dirty="0">
                <a:solidFill>
                  <a:schemeClr val="tx1">
                    <a:lumMod val="50000"/>
                    <a:lumOff val="50000"/>
                  </a:schemeClr>
                </a:solidFill>
                <a:latin typeface="Ink Free" panose="03080402000500000000" pitchFamily="66" charset="0"/>
              </a:rPr>
              <a:t>?”</a:t>
            </a:r>
          </a:p>
        </p:txBody>
      </p:sp>
    </p:spTree>
    <p:extLst>
      <p:ext uri="{BB962C8B-B14F-4D97-AF65-F5344CB8AC3E}">
        <p14:creationId xmlns:p14="http://schemas.microsoft.com/office/powerpoint/2010/main" val="265641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0FFD-939E-427A-B7F2-E3367A170265}"/>
              </a:ext>
            </a:extLst>
          </p:cNvPr>
          <p:cNvSpPr>
            <a:spLocks noGrp="1"/>
          </p:cNvSpPr>
          <p:nvPr>
            <p:ph type="title"/>
          </p:nvPr>
        </p:nvSpPr>
        <p:spPr/>
        <p:txBody>
          <a:bodyPr/>
          <a:lstStyle/>
          <a:p>
            <a:r>
              <a:rPr lang="en-US" dirty="0"/>
              <a:t>Causality – A Road Map</a:t>
            </a:r>
          </a:p>
        </p:txBody>
      </p:sp>
      <p:graphicFrame>
        <p:nvGraphicFramePr>
          <p:cNvPr id="5" name="Content Placeholder 4">
            <a:extLst>
              <a:ext uri="{FF2B5EF4-FFF2-40B4-BE49-F238E27FC236}">
                <a16:creationId xmlns:a16="http://schemas.microsoft.com/office/drawing/2014/main" id="{ECEDBAED-8612-4974-904A-0B725143427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CA60EDA5-B29E-412E-BC14-F40572CA8ED8}"/>
              </a:ext>
            </a:extLst>
          </p:cNvPr>
          <p:cNvSpPr/>
          <p:nvPr/>
        </p:nvSpPr>
        <p:spPr>
          <a:xfrm>
            <a:off x="838200" y="5954078"/>
            <a:ext cx="217714" cy="2177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3E5E17-FF5C-4C39-8639-855815DB7177}"/>
              </a:ext>
            </a:extLst>
          </p:cNvPr>
          <p:cNvSpPr/>
          <p:nvPr/>
        </p:nvSpPr>
        <p:spPr>
          <a:xfrm>
            <a:off x="1778726" y="5959249"/>
            <a:ext cx="217714" cy="217714"/>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2BCD87-C8E3-46E1-8AF3-AE34FC58F57D}"/>
              </a:ext>
            </a:extLst>
          </p:cNvPr>
          <p:cNvSpPr/>
          <p:nvPr/>
        </p:nvSpPr>
        <p:spPr>
          <a:xfrm>
            <a:off x="1561012" y="5428026"/>
            <a:ext cx="217714" cy="2177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34D528-B493-480C-9FD6-82B7523C78E0}"/>
              </a:ext>
            </a:extLst>
          </p:cNvPr>
          <p:cNvSpPr/>
          <p:nvPr/>
        </p:nvSpPr>
        <p:spPr>
          <a:xfrm>
            <a:off x="1055914" y="5428026"/>
            <a:ext cx="217714" cy="2177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5D2F80A-A8EC-498C-B4C6-358C749D7C00}"/>
              </a:ext>
            </a:extLst>
          </p:cNvPr>
          <p:cNvCxnSpPr>
            <a:cxnSpLocks/>
            <a:stCxn id="12" idx="4"/>
            <a:endCxn id="3" idx="7"/>
          </p:cNvCxnSpPr>
          <p:nvPr/>
        </p:nvCxnSpPr>
        <p:spPr>
          <a:xfrm flipH="1">
            <a:off x="1024031" y="5645740"/>
            <a:ext cx="140740" cy="340221"/>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94D3E-C301-4D50-9336-F3A22B6E0CEC}"/>
              </a:ext>
            </a:extLst>
          </p:cNvPr>
          <p:cNvCxnSpPr>
            <a:cxnSpLocks/>
            <a:stCxn id="12" idx="4"/>
            <a:endCxn id="6" idx="2"/>
          </p:cNvCxnSpPr>
          <p:nvPr/>
        </p:nvCxnSpPr>
        <p:spPr>
          <a:xfrm>
            <a:off x="1164771" y="5645740"/>
            <a:ext cx="613955" cy="422366"/>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C8CA1B4-6C4B-4012-814D-C618F8ACB43A}"/>
              </a:ext>
            </a:extLst>
          </p:cNvPr>
          <p:cNvCxnSpPr>
            <a:cxnSpLocks/>
            <a:stCxn id="9" idx="4"/>
            <a:endCxn id="6" idx="1"/>
          </p:cNvCxnSpPr>
          <p:nvPr/>
        </p:nvCxnSpPr>
        <p:spPr>
          <a:xfrm>
            <a:off x="1669869" y="5645740"/>
            <a:ext cx="140740" cy="345392"/>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48693F-D98E-4563-9A4A-0C3E0DCAA07D}"/>
              </a:ext>
            </a:extLst>
          </p:cNvPr>
          <p:cNvCxnSpPr>
            <a:cxnSpLocks/>
            <a:stCxn id="3" idx="6"/>
            <a:endCxn id="6" idx="2"/>
          </p:cNvCxnSpPr>
          <p:nvPr/>
        </p:nvCxnSpPr>
        <p:spPr>
          <a:xfrm>
            <a:off x="1055914" y="6062935"/>
            <a:ext cx="722812" cy="5171"/>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3B76CAD-A977-4C23-B744-27257A9C1DFD}"/>
              </a:ext>
            </a:extLst>
          </p:cNvPr>
          <p:cNvSpPr/>
          <p:nvPr/>
        </p:nvSpPr>
        <p:spPr>
          <a:xfrm>
            <a:off x="10263051" y="5954078"/>
            <a:ext cx="217714" cy="217714"/>
          </a:xfrm>
          <a:prstGeom prst="ellipse">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947F78B-4B81-4639-A36A-ABCD07B9597E}"/>
              </a:ext>
            </a:extLst>
          </p:cNvPr>
          <p:cNvSpPr/>
          <p:nvPr/>
        </p:nvSpPr>
        <p:spPr>
          <a:xfrm>
            <a:off x="11203577" y="5959249"/>
            <a:ext cx="217714" cy="217714"/>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EB63DAD-EE44-41DD-BE22-A1BFDCF852F6}"/>
              </a:ext>
            </a:extLst>
          </p:cNvPr>
          <p:cNvSpPr/>
          <p:nvPr/>
        </p:nvSpPr>
        <p:spPr>
          <a:xfrm>
            <a:off x="10985863" y="5428026"/>
            <a:ext cx="217714" cy="217714"/>
          </a:xfrm>
          <a:prstGeom prst="ellipse">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2989484-9327-40DD-990C-2DBCEFCDB506}"/>
              </a:ext>
            </a:extLst>
          </p:cNvPr>
          <p:cNvSpPr/>
          <p:nvPr/>
        </p:nvSpPr>
        <p:spPr>
          <a:xfrm>
            <a:off x="10480765" y="5428026"/>
            <a:ext cx="217714" cy="217714"/>
          </a:xfrm>
          <a:prstGeom prst="ellipse">
            <a:avLst/>
          </a:prstGeom>
          <a:solidFill>
            <a:schemeClr val="accent3">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90B2DA7-B10F-4D3E-8754-5F0B11436A46}"/>
              </a:ext>
            </a:extLst>
          </p:cNvPr>
          <p:cNvCxnSpPr>
            <a:cxnSpLocks/>
            <a:stCxn id="33" idx="4"/>
            <a:endCxn id="30" idx="7"/>
          </p:cNvCxnSpPr>
          <p:nvPr/>
        </p:nvCxnSpPr>
        <p:spPr>
          <a:xfrm flipH="1">
            <a:off x="10448882" y="5645740"/>
            <a:ext cx="140740" cy="3402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1EB24E-30C6-4CC6-B258-596DA4873A94}"/>
              </a:ext>
            </a:extLst>
          </p:cNvPr>
          <p:cNvCxnSpPr>
            <a:cxnSpLocks/>
            <a:stCxn id="33" idx="4"/>
            <a:endCxn id="31" idx="2"/>
          </p:cNvCxnSpPr>
          <p:nvPr/>
        </p:nvCxnSpPr>
        <p:spPr>
          <a:xfrm>
            <a:off x="10589622" y="5645740"/>
            <a:ext cx="613955" cy="422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79518E2-797E-4623-8B1E-E19EFA07B730}"/>
              </a:ext>
            </a:extLst>
          </p:cNvPr>
          <p:cNvCxnSpPr>
            <a:cxnSpLocks/>
            <a:stCxn id="32" idx="3"/>
            <a:endCxn id="30" idx="6"/>
          </p:cNvCxnSpPr>
          <p:nvPr/>
        </p:nvCxnSpPr>
        <p:spPr>
          <a:xfrm flipH="1">
            <a:off x="10480765" y="5613857"/>
            <a:ext cx="536981" cy="4490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E858869-C6EB-4C4C-8064-B0B095A4B2F1}"/>
              </a:ext>
            </a:extLst>
          </p:cNvPr>
          <p:cNvCxnSpPr>
            <a:cxnSpLocks/>
            <a:stCxn id="32" idx="3"/>
            <a:endCxn id="31" idx="1"/>
          </p:cNvCxnSpPr>
          <p:nvPr/>
        </p:nvCxnSpPr>
        <p:spPr>
          <a:xfrm>
            <a:off x="11017746" y="5613857"/>
            <a:ext cx="217714" cy="3772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ADD5F45-6AC3-4284-B396-C699F4C6A25F}"/>
              </a:ext>
            </a:extLst>
          </p:cNvPr>
          <p:cNvCxnSpPr>
            <a:cxnSpLocks/>
            <a:stCxn id="30" idx="6"/>
            <a:endCxn id="31" idx="2"/>
          </p:cNvCxnSpPr>
          <p:nvPr/>
        </p:nvCxnSpPr>
        <p:spPr>
          <a:xfrm>
            <a:off x="10480765" y="6062935"/>
            <a:ext cx="722812" cy="51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4CCD10-16F2-4615-B06B-E41D5329B80A}"/>
              </a:ext>
            </a:extLst>
          </p:cNvPr>
          <p:cNvSpPr txBox="1"/>
          <p:nvPr/>
        </p:nvSpPr>
        <p:spPr>
          <a:xfrm>
            <a:off x="1212962" y="5856923"/>
            <a:ext cx="222885" cy="276999"/>
          </a:xfrm>
          <a:prstGeom prst="rect">
            <a:avLst/>
          </a:prstGeom>
          <a:noFill/>
        </p:spPr>
        <p:txBody>
          <a:bodyPr wrap="square" rtlCol="0">
            <a:spAutoFit/>
          </a:bodyPr>
          <a:lstStyle/>
          <a:p>
            <a:r>
              <a:rPr lang="en-US" sz="1200" dirty="0">
                <a:solidFill>
                  <a:schemeClr val="bg2">
                    <a:lumMod val="50000"/>
                  </a:schemeClr>
                </a:solidFill>
              </a:rPr>
              <a:t>?</a:t>
            </a:r>
          </a:p>
        </p:txBody>
      </p:sp>
      <p:sp>
        <p:nvSpPr>
          <p:cNvPr id="42" name="TextBox 41">
            <a:extLst>
              <a:ext uri="{FF2B5EF4-FFF2-40B4-BE49-F238E27FC236}">
                <a16:creationId xmlns:a16="http://schemas.microsoft.com/office/drawing/2014/main" id="{B267ADD3-0488-4CA3-A610-4E152A6018D7}"/>
              </a:ext>
            </a:extLst>
          </p:cNvPr>
          <p:cNvSpPr txBox="1"/>
          <p:nvPr/>
        </p:nvSpPr>
        <p:spPr>
          <a:xfrm>
            <a:off x="1329972" y="5615417"/>
            <a:ext cx="222885" cy="276999"/>
          </a:xfrm>
          <a:prstGeom prst="rect">
            <a:avLst/>
          </a:prstGeom>
          <a:noFill/>
        </p:spPr>
        <p:txBody>
          <a:bodyPr wrap="square" rtlCol="0">
            <a:spAutoFit/>
          </a:bodyPr>
          <a:lstStyle/>
          <a:p>
            <a:r>
              <a:rPr lang="en-US" sz="1200" dirty="0">
                <a:solidFill>
                  <a:schemeClr val="bg2">
                    <a:lumMod val="50000"/>
                  </a:schemeClr>
                </a:solidFill>
              </a:rPr>
              <a:t>?</a:t>
            </a:r>
          </a:p>
        </p:txBody>
      </p:sp>
      <p:sp>
        <p:nvSpPr>
          <p:cNvPr id="43" name="TextBox 42">
            <a:extLst>
              <a:ext uri="{FF2B5EF4-FFF2-40B4-BE49-F238E27FC236}">
                <a16:creationId xmlns:a16="http://schemas.microsoft.com/office/drawing/2014/main" id="{AB64BE21-C49D-4008-95F5-351B8DCE7943}"/>
              </a:ext>
            </a:extLst>
          </p:cNvPr>
          <p:cNvSpPr txBox="1"/>
          <p:nvPr/>
        </p:nvSpPr>
        <p:spPr>
          <a:xfrm>
            <a:off x="1663882" y="5627477"/>
            <a:ext cx="222885" cy="276999"/>
          </a:xfrm>
          <a:prstGeom prst="rect">
            <a:avLst/>
          </a:prstGeom>
          <a:noFill/>
        </p:spPr>
        <p:txBody>
          <a:bodyPr wrap="square" rtlCol="0">
            <a:spAutoFit/>
          </a:bodyPr>
          <a:lstStyle/>
          <a:p>
            <a:r>
              <a:rPr lang="en-US" sz="1200" dirty="0">
                <a:solidFill>
                  <a:schemeClr val="bg2">
                    <a:lumMod val="50000"/>
                  </a:schemeClr>
                </a:solidFill>
              </a:rPr>
              <a:t>?</a:t>
            </a:r>
          </a:p>
        </p:txBody>
      </p:sp>
      <p:sp>
        <p:nvSpPr>
          <p:cNvPr id="44" name="TextBox 43">
            <a:extLst>
              <a:ext uri="{FF2B5EF4-FFF2-40B4-BE49-F238E27FC236}">
                <a16:creationId xmlns:a16="http://schemas.microsoft.com/office/drawing/2014/main" id="{234E8D8F-76D6-4099-BA9D-CBBA2760A0B1}"/>
              </a:ext>
            </a:extLst>
          </p:cNvPr>
          <p:cNvSpPr txBox="1"/>
          <p:nvPr/>
        </p:nvSpPr>
        <p:spPr>
          <a:xfrm>
            <a:off x="925944" y="5638592"/>
            <a:ext cx="222885" cy="276999"/>
          </a:xfrm>
          <a:prstGeom prst="rect">
            <a:avLst/>
          </a:prstGeom>
          <a:noFill/>
        </p:spPr>
        <p:txBody>
          <a:bodyPr wrap="square" rtlCol="0">
            <a:spAutoFit/>
          </a:bodyPr>
          <a:lstStyle/>
          <a:p>
            <a:r>
              <a:rPr lang="en-US" sz="1200" dirty="0">
                <a:solidFill>
                  <a:schemeClr val="bg2">
                    <a:lumMod val="50000"/>
                  </a:schemeClr>
                </a:solidFill>
              </a:rPr>
              <a:t>?</a:t>
            </a:r>
          </a:p>
        </p:txBody>
      </p:sp>
      <p:sp>
        <p:nvSpPr>
          <p:cNvPr id="45" name="TextBox 44">
            <a:extLst>
              <a:ext uri="{FF2B5EF4-FFF2-40B4-BE49-F238E27FC236}">
                <a16:creationId xmlns:a16="http://schemas.microsoft.com/office/drawing/2014/main" id="{6BC516B8-6281-49A7-BD0C-0473802D0593}"/>
              </a:ext>
            </a:extLst>
          </p:cNvPr>
          <p:cNvSpPr txBox="1"/>
          <p:nvPr/>
        </p:nvSpPr>
        <p:spPr>
          <a:xfrm>
            <a:off x="10673714" y="5826145"/>
            <a:ext cx="222885" cy="307777"/>
          </a:xfrm>
          <a:prstGeom prst="rect">
            <a:avLst/>
          </a:prstGeom>
          <a:noFill/>
        </p:spPr>
        <p:txBody>
          <a:bodyPr wrap="square" rtlCol="0">
            <a:spAutoFit/>
          </a:bodyPr>
          <a:lstStyle/>
          <a:p>
            <a:r>
              <a:rPr lang="en-US" sz="1400" b="1" dirty="0">
                <a:solidFill>
                  <a:schemeClr val="accent2">
                    <a:lumMod val="75000"/>
                  </a:schemeClr>
                </a:solidFill>
              </a:rPr>
              <a:t>?</a:t>
            </a:r>
          </a:p>
        </p:txBody>
      </p:sp>
    </p:spTree>
    <p:extLst>
      <p:ext uri="{BB962C8B-B14F-4D97-AF65-F5344CB8AC3E}">
        <p14:creationId xmlns:p14="http://schemas.microsoft.com/office/powerpoint/2010/main" val="4207521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9355-BA97-42BE-BDEA-8949782A8952}"/>
              </a:ext>
            </a:extLst>
          </p:cNvPr>
          <p:cNvSpPr>
            <a:spLocks noGrp="1"/>
          </p:cNvSpPr>
          <p:nvPr>
            <p:ph type="title"/>
          </p:nvPr>
        </p:nvSpPr>
        <p:spPr/>
        <p:txBody>
          <a:bodyPr/>
          <a:lstStyle/>
          <a:p>
            <a:r>
              <a:rPr lang="en-US" dirty="0"/>
              <a:t>Causal Inference – How </a:t>
            </a:r>
          </a:p>
        </p:txBody>
      </p:sp>
      <p:sp>
        <p:nvSpPr>
          <p:cNvPr id="3" name="Content Placeholder 2">
            <a:extLst>
              <a:ext uri="{FF2B5EF4-FFF2-40B4-BE49-F238E27FC236}">
                <a16:creationId xmlns:a16="http://schemas.microsoft.com/office/drawing/2014/main" id="{7EFCB917-E601-4AF8-8365-211E89116D3C}"/>
              </a:ext>
            </a:extLst>
          </p:cNvPr>
          <p:cNvSpPr>
            <a:spLocks noGrp="1"/>
          </p:cNvSpPr>
          <p:nvPr>
            <p:ph idx="1"/>
          </p:nvPr>
        </p:nvSpPr>
        <p:spPr/>
        <p:txBody>
          <a:bodyPr/>
          <a:lstStyle/>
          <a:p>
            <a:endParaRPr lang="en-US" dirty="0"/>
          </a:p>
          <a:p>
            <a:r>
              <a:rPr lang="en-US" dirty="0"/>
              <a:t>Conceptually, to quantify the </a:t>
            </a:r>
            <a:r>
              <a:rPr lang="en-US" i="1" dirty="0"/>
              <a:t>causal</a:t>
            </a:r>
            <a:r>
              <a:rPr lang="en-US" dirty="0"/>
              <a:t> effect:</a:t>
            </a:r>
          </a:p>
          <a:p>
            <a:pPr marL="0" indent="0" algn="ctr">
              <a:spcBef>
                <a:spcPts val="2400"/>
              </a:spcBef>
              <a:buNone/>
            </a:pPr>
            <a:r>
              <a:rPr lang="en-US" dirty="0"/>
              <a:t>Compare </a:t>
            </a:r>
          </a:p>
          <a:p>
            <a:pPr marL="0" indent="0" algn="ctr">
              <a:buNone/>
            </a:pPr>
            <a:r>
              <a:rPr lang="en-US" dirty="0"/>
              <a:t>what would have happened if </a:t>
            </a:r>
            <a:r>
              <a:rPr lang="en-US" dirty="0">
                <a:solidFill>
                  <a:schemeClr val="accent1"/>
                </a:solidFill>
              </a:rPr>
              <a:t>we did something</a:t>
            </a:r>
            <a:r>
              <a:rPr lang="en-US" dirty="0"/>
              <a:t> </a:t>
            </a:r>
          </a:p>
          <a:p>
            <a:pPr marL="0" indent="0" algn="ctr">
              <a:buNone/>
            </a:pPr>
            <a:r>
              <a:rPr lang="en-US" dirty="0"/>
              <a:t>to </a:t>
            </a:r>
          </a:p>
          <a:p>
            <a:pPr marL="0" indent="0" algn="ctr">
              <a:buNone/>
            </a:pPr>
            <a:r>
              <a:rPr lang="en-US" dirty="0"/>
              <a:t>what would have happened if </a:t>
            </a:r>
            <a:r>
              <a:rPr lang="en-US" dirty="0">
                <a:solidFill>
                  <a:schemeClr val="accent2"/>
                </a:solidFill>
              </a:rPr>
              <a:t>we did nothing</a:t>
            </a:r>
          </a:p>
          <a:p>
            <a:pPr marL="0" indent="0">
              <a:buNone/>
            </a:pPr>
            <a:endParaRPr lang="en-US" dirty="0"/>
          </a:p>
        </p:txBody>
      </p:sp>
    </p:spTree>
    <p:extLst>
      <p:ext uri="{BB962C8B-B14F-4D97-AF65-F5344CB8AC3E}">
        <p14:creationId xmlns:p14="http://schemas.microsoft.com/office/powerpoint/2010/main" val="285227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0D89-F421-4B23-B84E-2A2E01CD377C}"/>
              </a:ext>
            </a:extLst>
          </p:cNvPr>
          <p:cNvSpPr>
            <a:spLocks noGrp="1"/>
          </p:cNvSpPr>
          <p:nvPr>
            <p:ph type="title"/>
          </p:nvPr>
        </p:nvSpPr>
        <p:spPr/>
        <p:txBody>
          <a:bodyPr/>
          <a:lstStyle/>
          <a:p>
            <a:r>
              <a:rPr lang="en-US" dirty="0"/>
              <a:t>Causal Inference by counterfactual prediction</a:t>
            </a:r>
          </a:p>
        </p:txBody>
      </p:sp>
      <p:sp>
        <p:nvSpPr>
          <p:cNvPr id="3" name="Content Placeholder 2">
            <a:extLst>
              <a:ext uri="{FF2B5EF4-FFF2-40B4-BE49-F238E27FC236}">
                <a16:creationId xmlns:a16="http://schemas.microsoft.com/office/drawing/2014/main" id="{38E9110B-629C-4DDD-A6F0-7401DF1E5B1E}"/>
              </a:ext>
            </a:extLst>
          </p:cNvPr>
          <p:cNvSpPr>
            <a:spLocks noGrp="1"/>
          </p:cNvSpPr>
          <p:nvPr>
            <p:ph idx="1"/>
          </p:nvPr>
        </p:nvSpPr>
        <p:spPr/>
        <p:txBody>
          <a:bodyPr/>
          <a:lstStyle/>
          <a:p>
            <a:pPr marL="0" indent="0">
              <a:buNone/>
            </a:pPr>
            <a:r>
              <a:rPr lang="en-US" dirty="0"/>
              <a:t>Ideally,</a:t>
            </a:r>
          </a:p>
          <a:p>
            <a:r>
              <a:rPr lang="en-US" dirty="0"/>
              <a:t>The Multiverse!</a:t>
            </a:r>
          </a:p>
          <a:p>
            <a:pPr lvl="1"/>
            <a:r>
              <a:rPr lang="en-US" dirty="0"/>
              <a:t>Universe splits just before intervention is administrated</a:t>
            </a:r>
          </a:p>
        </p:txBody>
      </p:sp>
      <p:pic>
        <p:nvPicPr>
          <p:cNvPr id="6" name="Graphic 5" descr="Earth globe Africa and Europe">
            <a:extLst>
              <a:ext uri="{FF2B5EF4-FFF2-40B4-BE49-F238E27FC236}">
                <a16:creationId xmlns:a16="http://schemas.microsoft.com/office/drawing/2014/main" id="{02937F4D-C0E1-429C-A717-1C9B7CC06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6042" y="3429000"/>
            <a:ext cx="1619915" cy="1619915"/>
          </a:xfrm>
          <a:prstGeom prst="rect">
            <a:avLst/>
          </a:prstGeom>
        </p:spPr>
      </p:pic>
    </p:spTree>
    <p:extLst>
      <p:ext uri="{BB962C8B-B14F-4D97-AF65-F5344CB8AC3E}">
        <p14:creationId xmlns:p14="http://schemas.microsoft.com/office/powerpoint/2010/main" val="1539501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0D89-F421-4B23-B84E-2A2E01CD377C}"/>
              </a:ext>
            </a:extLst>
          </p:cNvPr>
          <p:cNvSpPr>
            <a:spLocks noGrp="1"/>
          </p:cNvSpPr>
          <p:nvPr>
            <p:ph type="title"/>
          </p:nvPr>
        </p:nvSpPr>
        <p:spPr/>
        <p:txBody>
          <a:bodyPr/>
          <a:lstStyle/>
          <a:p>
            <a:r>
              <a:rPr lang="en-US" dirty="0"/>
              <a:t>Causal Inference by counterfactual prediction</a:t>
            </a:r>
          </a:p>
        </p:txBody>
      </p:sp>
      <p:sp>
        <p:nvSpPr>
          <p:cNvPr id="3" name="Content Placeholder 2">
            <a:extLst>
              <a:ext uri="{FF2B5EF4-FFF2-40B4-BE49-F238E27FC236}">
                <a16:creationId xmlns:a16="http://schemas.microsoft.com/office/drawing/2014/main" id="{38E9110B-629C-4DDD-A6F0-7401DF1E5B1E}"/>
              </a:ext>
            </a:extLst>
          </p:cNvPr>
          <p:cNvSpPr>
            <a:spLocks noGrp="1"/>
          </p:cNvSpPr>
          <p:nvPr>
            <p:ph idx="1"/>
          </p:nvPr>
        </p:nvSpPr>
        <p:spPr>
          <a:xfrm>
            <a:off x="838200" y="1825625"/>
            <a:ext cx="10515600" cy="4667250"/>
          </a:xfrm>
        </p:spPr>
        <p:txBody>
          <a:bodyPr>
            <a:normAutofit/>
          </a:bodyPr>
          <a:lstStyle/>
          <a:p>
            <a:pPr marL="0" indent="0">
              <a:buNone/>
            </a:pPr>
            <a:r>
              <a:rPr lang="en-US" dirty="0"/>
              <a:t>Ideally,</a:t>
            </a:r>
          </a:p>
          <a:p>
            <a:r>
              <a:rPr lang="en-US" dirty="0"/>
              <a:t>The </a:t>
            </a:r>
            <a:r>
              <a:rPr lang="en-US" dirty="0">
                <a:solidFill>
                  <a:schemeClr val="accent1"/>
                </a:solidFill>
              </a:rPr>
              <a:t>M</a:t>
            </a:r>
            <a:r>
              <a:rPr lang="en-US" dirty="0">
                <a:solidFill>
                  <a:schemeClr val="accent2"/>
                </a:solidFill>
              </a:rPr>
              <a:t>u</a:t>
            </a:r>
            <a:r>
              <a:rPr lang="en-US" dirty="0">
                <a:solidFill>
                  <a:schemeClr val="accent1"/>
                </a:solidFill>
              </a:rPr>
              <a:t>l</a:t>
            </a:r>
            <a:r>
              <a:rPr lang="en-US" dirty="0">
                <a:solidFill>
                  <a:schemeClr val="accent2"/>
                </a:solidFill>
              </a:rPr>
              <a:t>t</a:t>
            </a:r>
            <a:r>
              <a:rPr lang="en-US" dirty="0">
                <a:solidFill>
                  <a:schemeClr val="accent1"/>
                </a:solidFill>
              </a:rPr>
              <a:t>i</a:t>
            </a:r>
            <a:r>
              <a:rPr lang="en-US" dirty="0">
                <a:solidFill>
                  <a:schemeClr val="accent2"/>
                </a:solidFill>
              </a:rPr>
              <a:t>v</a:t>
            </a:r>
            <a:r>
              <a:rPr lang="en-US" dirty="0">
                <a:solidFill>
                  <a:schemeClr val="accent1"/>
                </a:solidFill>
              </a:rPr>
              <a:t>e</a:t>
            </a:r>
            <a:r>
              <a:rPr lang="en-US" dirty="0">
                <a:solidFill>
                  <a:schemeClr val="accent2"/>
                </a:solidFill>
              </a:rPr>
              <a:t>r</a:t>
            </a:r>
            <a:r>
              <a:rPr lang="en-US" dirty="0">
                <a:solidFill>
                  <a:schemeClr val="accent1"/>
                </a:solidFill>
              </a:rPr>
              <a:t>s</a:t>
            </a:r>
            <a:r>
              <a:rPr lang="en-US" dirty="0">
                <a:solidFill>
                  <a:schemeClr val="accent2"/>
                </a:solidFill>
              </a:rPr>
              <a:t>e</a:t>
            </a:r>
            <a:r>
              <a:rPr lang="en-US" dirty="0"/>
              <a:t>!</a:t>
            </a:r>
          </a:p>
          <a:p>
            <a:pPr lvl="1"/>
            <a:r>
              <a:rPr lang="en-US" dirty="0"/>
              <a:t>Universe splits just before intervention is administrated</a:t>
            </a:r>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a:t>The rest is identical</a:t>
            </a:r>
          </a:p>
          <a:p>
            <a:pPr lvl="1"/>
            <a:endParaRPr lang="en-US" dirty="0"/>
          </a:p>
          <a:p>
            <a:pPr lvl="1"/>
            <a:r>
              <a:rPr lang="en-US" dirty="0"/>
              <a:t>“Effect” is then the contrast between two worlds:</a:t>
            </a:r>
          </a:p>
        </p:txBody>
      </p:sp>
      <p:pic>
        <p:nvPicPr>
          <p:cNvPr id="6" name="!!main_blue_planet" descr="Earth globe Africa and Europe">
            <a:extLst>
              <a:ext uri="{FF2B5EF4-FFF2-40B4-BE49-F238E27FC236}">
                <a16:creationId xmlns:a16="http://schemas.microsoft.com/office/drawing/2014/main" id="{02937F4D-C0E1-429C-A717-1C9B7CC06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085" y="3429001"/>
            <a:ext cx="1619915" cy="1619915"/>
          </a:xfrm>
          <a:prstGeom prst="rect">
            <a:avLst/>
          </a:prstGeom>
        </p:spPr>
      </p:pic>
      <p:pic>
        <p:nvPicPr>
          <p:cNvPr id="5" name="!!main_orange_planet" descr="Earth globe Africa and Europe">
            <a:extLst>
              <a:ext uri="{FF2B5EF4-FFF2-40B4-BE49-F238E27FC236}">
                <a16:creationId xmlns:a16="http://schemas.microsoft.com/office/drawing/2014/main" id="{B1F7574C-4A46-436F-9083-3D1E8F4F04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429000"/>
            <a:ext cx="1619915" cy="1619915"/>
          </a:xfrm>
          <a:prstGeom prst="rect">
            <a:avLst/>
          </a:prstGeom>
        </p:spPr>
      </p:pic>
      <p:pic>
        <p:nvPicPr>
          <p:cNvPr id="7" name="Graphic 6" descr="Earth globe Africa and Europe">
            <a:extLst>
              <a:ext uri="{FF2B5EF4-FFF2-40B4-BE49-F238E27FC236}">
                <a16:creationId xmlns:a16="http://schemas.microsoft.com/office/drawing/2014/main" id="{29E9392B-E51A-4835-86C6-6C7A55B005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6743" y="5657830"/>
            <a:ext cx="567771" cy="567771"/>
          </a:xfrm>
          <a:prstGeom prst="rect">
            <a:avLst/>
          </a:prstGeom>
        </p:spPr>
      </p:pic>
      <p:pic>
        <p:nvPicPr>
          <p:cNvPr id="8" name="Graphic 7" descr="Earth globe Africa and Europe">
            <a:extLst>
              <a:ext uri="{FF2B5EF4-FFF2-40B4-BE49-F238E27FC236}">
                <a16:creationId xmlns:a16="http://schemas.microsoft.com/office/drawing/2014/main" id="{98511068-2B05-48F1-B2E7-FAEE3FEEF2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9728" y="5657830"/>
            <a:ext cx="567771" cy="567771"/>
          </a:xfrm>
          <a:prstGeom prst="rect">
            <a:avLst/>
          </a:prstGeom>
        </p:spPr>
      </p:pic>
      <p:pic>
        <p:nvPicPr>
          <p:cNvPr id="9" name="Graphic 8" descr="Earth globe Africa and Europe">
            <a:extLst>
              <a:ext uri="{FF2B5EF4-FFF2-40B4-BE49-F238E27FC236}">
                <a16:creationId xmlns:a16="http://schemas.microsoft.com/office/drawing/2014/main" id="{035C05A5-356C-4063-AC8A-5F4FAE0629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6743" y="6177090"/>
            <a:ext cx="567771" cy="567771"/>
          </a:xfrm>
          <a:prstGeom prst="rect">
            <a:avLst/>
          </a:prstGeom>
        </p:spPr>
      </p:pic>
      <p:pic>
        <p:nvPicPr>
          <p:cNvPr id="10" name="Graphic 9" descr="Earth globe Africa and Europe">
            <a:extLst>
              <a:ext uri="{FF2B5EF4-FFF2-40B4-BE49-F238E27FC236}">
                <a16:creationId xmlns:a16="http://schemas.microsoft.com/office/drawing/2014/main" id="{6FA1E56D-9885-4700-A070-84A89DFB1D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9727" y="6315468"/>
            <a:ext cx="567771" cy="567771"/>
          </a:xfrm>
          <a:prstGeom prst="rect">
            <a:avLst/>
          </a:prstGeom>
        </p:spPr>
      </p:pic>
      <p:sp>
        <p:nvSpPr>
          <p:cNvPr id="4" name="TextBox 3">
            <a:extLst>
              <a:ext uri="{FF2B5EF4-FFF2-40B4-BE49-F238E27FC236}">
                <a16:creationId xmlns:a16="http://schemas.microsoft.com/office/drawing/2014/main" id="{67352A78-DD5E-4404-9553-E43502D3BE16}"/>
              </a:ext>
            </a:extLst>
          </p:cNvPr>
          <p:cNvSpPr txBox="1"/>
          <p:nvPr/>
        </p:nvSpPr>
        <p:spPr>
          <a:xfrm>
            <a:off x="8268236" y="5710882"/>
            <a:ext cx="567771" cy="461665"/>
          </a:xfrm>
          <a:prstGeom prst="rect">
            <a:avLst/>
          </a:prstGeom>
          <a:noFill/>
        </p:spPr>
        <p:txBody>
          <a:bodyPr wrap="square" rtlCol="0">
            <a:spAutoFit/>
          </a:bodyPr>
          <a:lstStyle/>
          <a:p>
            <a:pPr algn="ctr"/>
            <a:r>
              <a:rPr lang="en-US" sz="2400" b="1" dirty="0"/>
              <a:t>-</a:t>
            </a:r>
          </a:p>
        </p:txBody>
      </p:sp>
      <p:sp>
        <p:nvSpPr>
          <p:cNvPr id="11" name="TextBox 10">
            <a:extLst>
              <a:ext uri="{FF2B5EF4-FFF2-40B4-BE49-F238E27FC236}">
                <a16:creationId xmlns:a16="http://schemas.microsoft.com/office/drawing/2014/main" id="{C28CC236-5952-4C63-B88B-E91255A566B5}"/>
              </a:ext>
            </a:extLst>
          </p:cNvPr>
          <p:cNvSpPr txBox="1"/>
          <p:nvPr/>
        </p:nvSpPr>
        <p:spPr>
          <a:xfrm>
            <a:off x="8266225" y="6312930"/>
            <a:ext cx="567771" cy="461665"/>
          </a:xfrm>
          <a:prstGeom prst="rect">
            <a:avLst/>
          </a:prstGeom>
          <a:noFill/>
        </p:spPr>
        <p:txBody>
          <a:bodyPr wrap="square" rtlCol="0">
            <a:spAutoFit/>
          </a:bodyPr>
          <a:lstStyle/>
          <a:p>
            <a:pPr algn="ctr"/>
            <a:r>
              <a:rPr lang="en-US" sz="2400" b="1" dirty="0"/>
              <a:t>/</a:t>
            </a:r>
          </a:p>
        </p:txBody>
      </p:sp>
    </p:spTree>
    <p:extLst>
      <p:ext uri="{BB962C8B-B14F-4D97-AF65-F5344CB8AC3E}">
        <p14:creationId xmlns:p14="http://schemas.microsoft.com/office/powerpoint/2010/main" val="63969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D191-9564-F974-C956-B04FBF2E88D5}"/>
              </a:ext>
            </a:extLst>
          </p:cNvPr>
          <p:cNvSpPr>
            <a:spLocks noGrp="1"/>
          </p:cNvSpPr>
          <p:nvPr>
            <p:ph type="title"/>
          </p:nvPr>
        </p:nvSpPr>
        <p:spPr/>
        <p:txBody>
          <a:bodyPr/>
          <a:lstStyle/>
          <a:p>
            <a:r>
              <a:rPr lang="en-US" dirty="0"/>
              <a:t>Causal Inference by counterfactual prediction</a:t>
            </a:r>
          </a:p>
        </p:txBody>
      </p:sp>
      <p:sp>
        <p:nvSpPr>
          <p:cNvPr id="3" name="Content Placeholder 2">
            <a:extLst>
              <a:ext uri="{FF2B5EF4-FFF2-40B4-BE49-F238E27FC236}">
                <a16:creationId xmlns:a16="http://schemas.microsoft.com/office/drawing/2014/main" id="{033C1EAD-A651-16D6-79CE-92FB0828809C}"/>
              </a:ext>
            </a:extLst>
          </p:cNvPr>
          <p:cNvSpPr>
            <a:spLocks noGrp="1"/>
          </p:cNvSpPr>
          <p:nvPr>
            <p:ph idx="1"/>
          </p:nvPr>
        </p:nvSpPr>
        <p:spPr/>
        <p:txBody>
          <a:bodyPr/>
          <a:lstStyle/>
          <a:p>
            <a:r>
              <a:rPr lang="en-US" dirty="0"/>
              <a:t>We have no access to the multiverse </a:t>
            </a:r>
            <a:r>
              <a:rPr lang="en-US" dirty="0">
                <a:sym typeface="Wingdings" panose="05000000000000000000" pitchFamily="2" charset="2"/>
              </a:rPr>
              <a:t></a:t>
            </a:r>
            <a:endParaRPr lang="en-US" dirty="0"/>
          </a:p>
          <a:p>
            <a:r>
              <a:rPr lang="en-US" dirty="0"/>
              <a:t>In observational settings we can only have those who were actually treated and those who were not</a:t>
            </a:r>
          </a:p>
          <a:p>
            <a:r>
              <a:rPr lang="en-US" dirty="0"/>
              <a:t>But these may be a poor substitute to the hypothetical measurements of what would have happen if everyone would have been treated </a:t>
            </a:r>
            <a:r>
              <a:rPr lang="en-US" i="1" dirty="0"/>
              <a:t>and</a:t>
            </a:r>
            <a:r>
              <a:rPr lang="en-US" dirty="0"/>
              <a:t> not treated.</a:t>
            </a:r>
          </a:p>
          <a:p>
            <a:endParaRPr lang="en-US" dirty="0"/>
          </a:p>
        </p:txBody>
      </p:sp>
      <p:pic>
        <p:nvPicPr>
          <p:cNvPr id="4" name="!!main_blue_planet" descr="Earth globe Africa and Europe">
            <a:extLst>
              <a:ext uri="{FF2B5EF4-FFF2-40B4-BE49-F238E27FC236}">
                <a16:creationId xmlns:a16="http://schemas.microsoft.com/office/drawing/2014/main" id="{37487861-57E6-0681-1603-FD2B59C56F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4662" y="4679286"/>
            <a:ext cx="1619915" cy="1619915"/>
          </a:xfrm>
          <a:prstGeom prst="rect">
            <a:avLst/>
          </a:prstGeom>
        </p:spPr>
      </p:pic>
      <p:pic>
        <p:nvPicPr>
          <p:cNvPr id="5" name="!!main_orange_planet" descr="Earth globe Africa and Europe">
            <a:extLst>
              <a:ext uri="{FF2B5EF4-FFF2-40B4-BE49-F238E27FC236}">
                <a16:creationId xmlns:a16="http://schemas.microsoft.com/office/drawing/2014/main" id="{6625D1E0-42C1-1266-3402-CA5EDDFB6B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24577" y="4691985"/>
            <a:ext cx="1619915" cy="1619915"/>
          </a:xfrm>
          <a:prstGeom prst="rect">
            <a:avLst/>
          </a:prstGeom>
        </p:spPr>
      </p:pic>
      <p:pic>
        <p:nvPicPr>
          <p:cNvPr id="7" name="Graphic 6" descr="No sign outline">
            <a:extLst>
              <a:ext uri="{FF2B5EF4-FFF2-40B4-BE49-F238E27FC236}">
                <a16:creationId xmlns:a16="http://schemas.microsoft.com/office/drawing/2014/main" id="{56569262-AD44-B6FF-B9C1-46C300800F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143581" y="4610989"/>
            <a:ext cx="1781907" cy="1781907"/>
          </a:xfrm>
          <a:prstGeom prst="rect">
            <a:avLst/>
          </a:prstGeom>
        </p:spPr>
      </p:pic>
      <p:pic>
        <p:nvPicPr>
          <p:cNvPr id="8" name="Graphic 7" descr="No sign outline">
            <a:extLst>
              <a:ext uri="{FF2B5EF4-FFF2-40B4-BE49-F238E27FC236}">
                <a16:creationId xmlns:a16="http://schemas.microsoft.com/office/drawing/2014/main" id="{2CF06EB2-E3A1-6A4A-CD64-180263EA21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523665" y="4599413"/>
            <a:ext cx="1781907" cy="1781907"/>
          </a:xfrm>
          <a:prstGeom prst="rect">
            <a:avLst/>
          </a:prstGeom>
        </p:spPr>
      </p:pic>
      <p:pic>
        <p:nvPicPr>
          <p:cNvPr id="16" name="Picture 15">
            <a:extLst>
              <a:ext uri="{FF2B5EF4-FFF2-40B4-BE49-F238E27FC236}">
                <a16:creationId xmlns:a16="http://schemas.microsoft.com/office/drawing/2014/main" id="{B8200B13-E058-87B4-BAE9-56DE9D6FD030}"/>
              </a:ext>
            </a:extLst>
          </p:cNvPr>
          <p:cNvPicPr>
            <a:picLocks noChangeAspect="1"/>
          </p:cNvPicPr>
          <p:nvPr/>
        </p:nvPicPr>
        <p:blipFill>
          <a:blip r:embed="rId9"/>
          <a:stretch>
            <a:fillRect/>
          </a:stretch>
        </p:blipFill>
        <p:spPr>
          <a:xfrm>
            <a:off x="3529842" y="4822456"/>
            <a:ext cx="1358970" cy="1358970"/>
          </a:xfrm>
          <a:prstGeom prst="rect">
            <a:avLst/>
          </a:prstGeom>
        </p:spPr>
      </p:pic>
      <p:grpSp>
        <p:nvGrpSpPr>
          <p:cNvPr id="25" name="Group 24">
            <a:extLst>
              <a:ext uri="{FF2B5EF4-FFF2-40B4-BE49-F238E27FC236}">
                <a16:creationId xmlns:a16="http://schemas.microsoft.com/office/drawing/2014/main" id="{0F0B48B2-189B-9A7B-ACFE-E7BD7D60F1A4}"/>
              </a:ext>
            </a:extLst>
          </p:cNvPr>
          <p:cNvGrpSpPr/>
          <p:nvPr/>
        </p:nvGrpSpPr>
        <p:grpSpPr>
          <a:xfrm>
            <a:off x="5290990" y="5033350"/>
            <a:ext cx="938880" cy="762120"/>
            <a:chOff x="5290990" y="5033350"/>
            <a:chExt cx="938880" cy="7621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2" name="Ink 21">
                  <a:extLst>
                    <a:ext uri="{FF2B5EF4-FFF2-40B4-BE49-F238E27FC236}">
                      <a16:creationId xmlns:a16="http://schemas.microsoft.com/office/drawing/2014/main" id="{5CC6F626-5847-1C02-63B1-3A3894E854B1}"/>
                    </a:ext>
                  </a:extLst>
                </p14:cNvPr>
                <p14:cNvContentPartPr/>
                <p14:nvPr/>
              </p14:nvContentPartPr>
              <p14:xfrm>
                <a:off x="5290990" y="5245750"/>
                <a:ext cx="805680" cy="29880"/>
              </p14:xfrm>
            </p:contentPart>
          </mc:Choice>
          <mc:Fallback xmlns="">
            <p:pic>
              <p:nvPicPr>
                <p:cNvPr id="22" name="Ink 21">
                  <a:extLst>
                    <a:ext uri="{FF2B5EF4-FFF2-40B4-BE49-F238E27FC236}">
                      <a16:creationId xmlns:a16="http://schemas.microsoft.com/office/drawing/2014/main" id="{5CC6F626-5847-1C02-63B1-3A3894E854B1}"/>
                    </a:ext>
                  </a:extLst>
                </p:cNvPr>
                <p:cNvPicPr/>
                <p:nvPr/>
              </p:nvPicPr>
              <p:blipFill>
                <a:blip r:embed="rId11"/>
                <a:stretch>
                  <a:fillRect/>
                </a:stretch>
              </p:blipFill>
              <p:spPr>
                <a:xfrm>
                  <a:off x="5255350" y="5210110"/>
                  <a:ext cx="877320" cy="101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3" name="Ink 22">
                  <a:extLst>
                    <a:ext uri="{FF2B5EF4-FFF2-40B4-BE49-F238E27FC236}">
                      <a16:creationId xmlns:a16="http://schemas.microsoft.com/office/drawing/2014/main" id="{035F7C3A-D472-5A7E-956F-8F817EA4C8EF}"/>
                    </a:ext>
                  </a:extLst>
                </p14:cNvPr>
                <p14:cNvContentPartPr/>
                <p14:nvPr/>
              </p14:nvContentPartPr>
              <p14:xfrm>
                <a:off x="5290990" y="5628430"/>
                <a:ext cx="938880" cy="86400"/>
              </p14:xfrm>
            </p:contentPart>
          </mc:Choice>
          <mc:Fallback xmlns="">
            <p:pic>
              <p:nvPicPr>
                <p:cNvPr id="23" name="Ink 22">
                  <a:extLst>
                    <a:ext uri="{FF2B5EF4-FFF2-40B4-BE49-F238E27FC236}">
                      <a16:creationId xmlns:a16="http://schemas.microsoft.com/office/drawing/2014/main" id="{035F7C3A-D472-5A7E-956F-8F817EA4C8EF}"/>
                    </a:ext>
                  </a:extLst>
                </p:cNvPr>
                <p:cNvPicPr/>
                <p:nvPr/>
              </p:nvPicPr>
              <p:blipFill>
                <a:blip r:embed="rId13"/>
                <a:stretch>
                  <a:fillRect/>
                </a:stretch>
              </p:blipFill>
              <p:spPr>
                <a:xfrm>
                  <a:off x="5255350" y="5592430"/>
                  <a:ext cx="1010520" cy="15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4" name="Ink 23">
                  <a:extLst>
                    <a:ext uri="{FF2B5EF4-FFF2-40B4-BE49-F238E27FC236}">
                      <a16:creationId xmlns:a16="http://schemas.microsoft.com/office/drawing/2014/main" id="{6CE50EF4-9C9A-840B-61B1-A3C28005E2F6}"/>
                    </a:ext>
                  </a:extLst>
                </p14:cNvPr>
                <p14:cNvContentPartPr/>
                <p14:nvPr/>
              </p14:nvContentPartPr>
              <p14:xfrm>
                <a:off x="5620390" y="5033350"/>
                <a:ext cx="339840" cy="762120"/>
              </p14:xfrm>
            </p:contentPart>
          </mc:Choice>
          <mc:Fallback xmlns="">
            <p:pic>
              <p:nvPicPr>
                <p:cNvPr id="24" name="Ink 23">
                  <a:extLst>
                    <a:ext uri="{FF2B5EF4-FFF2-40B4-BE49-F238E27FC236}">
                      <a16:creationId xmlns:a16="http://schemas.microsoft.com/office/drawing/2014/main" id="{6CE50EF4-9C9A-840B-61B1-A3C28005E2F6}"/>
                    </a:ext>
                  </a:extLst>
                </p:cNvPr>
                <p:cNvPicPr/>
                <p:nvPr/>
              </p:nvPicPr>
              <p:blipFill>
                <a:blip r:embed="rId15"/>
                <a:stretch>
                  <a:fillRect/>
                </a:stretch>
              </p:blipFill>
              <p:spPr>
                <a:xfrm>
                  <a:off x="5584390" y="4997710"/>
                  <a:ext cx="411480" cy="833760"/>
                </a:xfrm>
                <a:prstGeom prst="rect">
                  <a:avLst/>
                </a:prstGeom>
              </p:spPr>
            </p:pic>
          </mc:Fallback>
        </mc:AlternateContent>
      </p:grpSp>
    </p:spTree>
    <p:extLst>
      <p:ext uri="{BB962C8B-B14F-4D97-AF65-F5344CB8AC3E}">
        <p14:creationId xmlns:p14="http://schemas.microsoft.com/office/powerpoint/2010/main" val="27837544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63"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750" fill="hold"/>
                                        <p:tgtEl>
                                          <p:spTgt spid="2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4BFF-4175-4296-B805-CC57B2CB9434}"/>
              </a:ext>
            </a:extLst>
          </p:cNvPr>
          <p:cNvSpPr>
            <a:spLocks noGrp="1"/>
          </p:cNvSpPr>
          <p:nvPr>
            <p:ph type="title"/>
          </p:nvPr>
        </p:nvSpPr>
        <p:spPr/>
        <p:txBody>
          <a:bodyPr/>
          <a:lstStyle/>
          <a:p>
            <a:r>
              <a:rPr lang="en-US" dirty="0"/>
              <a:t>Problem: confoundedness</a:t>
            </a:r>
          </a:p>
        </p:txBody>
      </p:sp>
      <p:sp>
        <p:nvSpPr>
          <p:cNvPr id="3" name="Content Placeholder 2">
            <a:extLst>
              <a:ext uri="{FF2B5EF4-FFF2-40B4-BE49-F238E27FC236}">
                <a16:creationId xmlns:a16="http://schemas.microsoft.com/office/drawing/2014/main" id="{B49E084B-1D10-4CD8-9EFE-02551B9D1CD9}"/>
              </a:ext>
            </a:extLst>
          </p:cNvPr>
          <p:cNvSpPr>
            <a:spLocks noGrp="1"/>
          </p:cNvSpPr>
          <p:nvPr>
            <p:ph idx="1"/>
          </p:nvPr>
        </p:nvSpPr>
        <p:spPr/>
        <p:txBody>
          <a:bodyPr/>
          <a:lstStyle/>
          <a:p>
            <a:r>
              <a:rPr lang="en-US" dirty="0"/>
              <a:t>We want to find whether proactive outreach from the bank to customers with overdue payments increases their likelihood to pay</a:t>
            </a:r>
          </a:p>
          <a:p>
            <a:pPr lvl="2"/>
            <a:endParaRPr lang="en-US" dirty="0"/>
          </a:p>
          <a:p>
            <a:r>
              <a:rPr lang="en-US" dirty="0"/>
              <a:t>Descriptive statistics task:</a:t>
            </a:r>
          </a:p>
          <a:p>
            <a:pPr marL="914400" lvl="1" indent="-457200">
              <a:buFont typeface="+mj-lt"/>
              <a:buAutoNum type="arabicPeriod"/>
            </a:pPr>
            <a:r>
              <a:rPr lang="en-US" dirty="0"/>
              <a:t>Query the DB for clients who got called from the bank</a:t>
            </a:r>
            <a:endParaRPr lang="en-US" i="1" dirty="0"/>
          </a:p>
          <a:p>
            <a:pPr marL="914400" lvl="1" indent="-457200">
              <a:buFont typeface="+mj-lt"/>
              <a:buAutoNum type="arabicPeriod"/>
            </a:pPr>
            <a:r>
              <a:rPr lang="en-US" dirty="0"/>
              <a:t>Query the DB for clients who did not get called from the bank</a:t>
            </a:r>
            <a:endParaRPr lang="en-US" i="1" dirty="0"/>
          </a:p>
          <a:p>
            <a:pPr marL="914400" lvl="1" indent="-457200">
              <a:buFont typeface="+mj-lt"/>
              <a:buAutoNum type="arabicPeriod"/>
            </a:pPr>
            <a:r>
              <a:rPr lang="en-US" dirty="0"/>
              <a:t>Compare the repayment probability of the two groups</a:t>
            </a:r>
          </a:p>
          <a:p>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879F1A-C9CA-4754-831C-01AE5DE3B72B}"/>
                  </a:ext>
                </a:extLst>
              </p14:cNvPr>
              <p14:cNvContentPartPr/>
              <p14:nvPr/>
            </p14:nvContentPartPr>
            <p14:xfrm>
              <a:off x="1309439" y="5046328"/>
              <a:ext cx="2845080" cy="1158480"/>
            </p14:xfrm>
          </p:contentPart>
        </mc:Choice>
        <mc:Fallback xmlns="">
          <p:pic>
            <p:nvPicPr>
              <p:cNvPr id="4" name="Ink 3">
                <a:extLst>
                  <a:ext uri="{FF2B5EF4-FFF2-40B4-BE49-F238E27FC236}">
                    <a16:creationId xmlns:a16="http://schemas.microsoft.com/office/drawing/2014/main" id="{93879F1A-C9CA-4754-831C-01AE5DE3B72B}"/>
                  </a:ext>
                </a:extLst>
              </p:cNvPr>
              <p:cNvPicPr/>
              <p:nvPr/>
            </p:nvPicPr>
            <p:blipFill>
              <a:blip r:embed="rId4"/>
              <a:stretch>
                <a:fillRect/>
              </a:stretch>
            </p:blipFill>
            <p:spPr>
              <a:xfrm>
                <a:off x="1273439" y="5010317"/>
                <a:ext cx="2916720" cy="123014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6F1B889-7147-4FCB-A514-160B4A0015B2}"/>
                  </a:ext>
                </a:extLst>
              </p14:cNvPr>
              <p14:cNvContentPartPr/>
              <p14:nvPr/>
            </p14:nvContentPartPr>
            <p14:xfrm>
              <a:off x="2523719" y="5045608"/>
              <a:ext cx="2940120" cy="1134000"/>
            </p14:xfrm>
          </p:contentPart>
        </mc:Choice>
        <mc:Fallback xmlns="">
          <p:pic>
            <p:nvPicPr>
              <p:cNvPr id="5" name="Ink 4">
                <a:extLst>
                  <a:ext uri="{FF2B5EF4-FFF2-40B4-BE49-F238E27FC236}">
                    <a16:creationId xmlns:a16="http://schemas.microsoft.com/office/drawing/2014/main" id="{A6F1B889-7147-4FCB-A514-160B4A0015B2}"/>
                  </a:ext>
                </a:extLst>
              </p:cNvPr>
              <p:cNvPicPr/>
              <p:nvPr/>
            </p:nvPicPr>
            <p:blipFill>
              <a:blip r:embed="rId6"/>
              <a:stretch>
                <a:fillRect/>
              </a:stretch>
            </p:blipFill>
            <p:spPr>
              <a:xfrm>
                <a:off x="2487715" y="5009608"/>
                <a:ext cx="3011769" cy="1205640"/>
              </a:xfrm>
              <a:prstGeom prst="rect">
                <a:avLst/>
              </a:prstGeom>
            </p:spPr>
          </p:pic>
        </mc:Fallback>
      </mc:AlternateContent>
      <p:cxnSp>
        <p:nvCxnSpPr>
          <p:cNvPr id="6" name="Straight Arrow Connector 5">
            <a:extLst>
              <a:ext uri="{FF2B5EF4-FFF2-40B4-BE49-F238E27FC236}">
                <a16:creationId xmlns:a16="http://schemas.microsoft.com/office/drawing/2014/main" id="{06B8F17C-FFBC-4C2F-8D19-77B45EBAFE39}"/>
              </a:ext>
            </a:extLst>
          </p:cNvPr>
          <p:cNvCxnSpPr>
            <a:cxnSpLocks/>
          </p:cNvCxnSpPr>
          <p:nvPr/>
        </p:nvCxnSpPr>
        <p:spPr>
          <a:xfrm flipV="1">
            <a:off x="1073320" y="4764505"/>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F1EC152-D6AF-4B4F-9757-9DBCEFDC9B5E}"/>
              </a:ext>
            </a:extLst>
          </p:cNvPr>
          <p:cNvCxnSpPr>
            <a:cxnSpLocks/>
          </p:cNvCxnSpPr>
          <p:nvPr/>
        </p:nvCxnSpPr>
        <p:spPr>
          <a:xfrm>
            <a:off x="1073320" y="6376731"/>
            <a:ext cx="4784555"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18E3A4FC-BF1A-49D7-9975-E028942AA675}"/>
              </a:ext>
            </a:extLst>
          </p:cNvPr>
          <p:cNvSpPr txBox="1"/>
          <p:nvPr/>
        </p:nvSpPr>
        <p:spPr>
          <a:xfrm>
            <a:off x="1073320" y="6488668"/>
            <a:ext cx="4784555" cy="369332"/>
          </a:xfrm>
          <a:prstGeom prst="rect">
            <a:avLst/>
          </a:prstGeom>
          <a:noFill/>
        </p:spPr>
        <p:txBody>
          <a:bodyPr wrap="square" rtlCol="0">
            <a:spAutoFit/>
          </a:bodyPr>
          <a:lstStyle/>
          <a:p>
            <a:pPr algn="ctr"/>
            <a:r>
              <a:rPr lang="en-US" dirty="0">
                <a:latin typeface="Gill Sans Nova Cond XBd" panose="020B0A06020104020203" pitchFamily="34" charset="0"/>
              </a:rPr>
              <a:t>Days late</a:t>
            </a:r>
          </a:p>
        </p:txBody>
      </p:sp>
      <p:sp>
        <p:nvSpPr>
          <p:cNvPr id="9" name="TextBox 8">
            <a:extLst>
              <a:ext uri="{FF2B5EF4-FFF2-40B4-BE49-F238E27FC236}">
                <a16:creationId xmlns:a16="http://schemas.microsoft.com/office/drawing/2014/main" id="{21EB94CB-DC00-4311-AAC4-F66984D9D82C}"/>
              </a:ext>
            </a:extLst>
          </p:cNvPr>
          <p:cNvSpPr txBox="1"/>
          <p:nvPr/>
        </p:nvSpPr>
        <p:spPr>
          <a:xfrm>
            <a:off x="1714714" y="4804974"/>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10" name="TextBox 9">
            <a:extLst>
              <a:ext uri="{FF2B5EF4-FFF2-40B4-BE49-F238E27FC236}">
                <a16:creationId xmlns:a16="http://schemas.microsoft.com/office/drawing/2014/main" id="{A8A16399-2CFD-484C-BCCF-6A510A9CAF14}"/>
              </a:ext>
            </a:extLst>
          </p:cNvPr>
          <p:cNvSpPr txBox="1"/>
          <p:nvPr/>
        </p:nvSpPr>
        <p:spPr>
          <a:xfrm>
            <a:off x="4582941" y="4804974"/>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sp>
        <p:nvSpPr>
          <p:cNvPr id="11" name="Arrow: Right 10">
            <a:extLst>
              <a:ext uri="{FF2B5EF4-FFF2-40B4-BE49-F238E27FC236}">
                <a16:creationId xmlns:a16="http://schemas.microsoft.com/office/drawing/2014/main" id="{2196C7E3-A15F-46DC-AD4D-43748F1C5E1C}"/>
              </a:ext>
            </a:extLst>
          </p:cNvPr>
          <p:cNvSpPr/>
          <p:nvPr/>
        </p:nvSpPr>
        <p:spPr>
          <a:xfrm flipH="1">
            <a:off x="6222527" y="5492504"/>
            <a:ext cx="768930" cy="411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F6B6A88-403A-4414-BF0D-02642897353F}"/>
              </a:ext>
            </a:extLst>
          </p:cNvPr>
          <p:cNvCxnSpPr>
            <a:cxnSpLocks/>
          </p:cNvCxnSpPr>
          <p:nvPr/>
        </p:nvCxnSpPr>
        <p:spPr>
          <a:xfrm flipV="1">
            <a:off x="7763877" y="4719323"/>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BAEE81A-07C8-4A64-A9F9-805E0E08521A}"/>
              </a:ext>
            </a:extLst>
          </p:cNvPr>
          <p:cNvCxnSpPr>
            <a:cxnSpLocks/>
          </p:cNvCxnSpPr>
          <p:nvPr/>
        </p:nvCxnSpPr>
        <p:spPr>
          <a:xfrm>
            <a:off x="7763877" y="6331549"/>
            <a:ext cx="2442408"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FC95929-A154-4688-B4B3-E868D64C8F48}"/>
              </a:ext>
            </a:extLst>
          </p:cNvPr>
          <p:cNvSpPr txBox="1"/>
          <p:nvPr/>
        </p:nvSpPr>
        <p:spPr>
          <a:xfrm>
            <a:off x="7763878" y="6443486"/>
            <a:ext cx="2442408" cy="369332"/>
          </a:xfrm>
          <a:prstGeom prst="rect">
            <a:avLst/>
          </a:prstGeom>
          <a:noFill/>
        </p:spPr>
        <p:txBody>
          <a:bodyPr wrap="square" rtlCol="0">
            <a:spAutoFit/>
          </a:bodyPr>
          <a:lstStyle/>
          <a:p>
            <a:pPr algn="ctr"/>
            <a:r>
              <a:rPr lang="en-US" dirty="0">
                <a:latin typeface="Gill Sans Nova Cond XBd" panose="020B0A06020104020203" pitchFamily="34" charset="0"/>
              </a:rPr>
              <a:t>Days late</a:t>
            </a:r>
          </a:p>
        </p:txBody>
      </p:sp>
      <p:sp>
        <p:nvSpPr>
          <p:cNvPr id="15" name="TextBox 14">
            <a:extLst>
              <a:ext uri="{FF2B5EF4-FFF2-40B4-BE49-F238E27FC236}">
                <a16:creationId xmlns:a16="http://schemas.microsoft.com/office/drawing/2014/main" id="{3B158AFC-2BEF-4C97-982B-B7A92DEE1DF1}"/>
              </a:ext>
            </a:extLst>
          </p:cNvPr>
          <p:cNvSpPr txBox="1"/>
          <p:nvPr/>
        </p:nvSpPr>
        <p:spPr>
          <a:xfrm rot="16200000">
            <a:off x="6670606" y="5361004"/>
            <a:ext cx="1571757" cy="369332"/>
          </a:xfrm>
          <a:prstGeom prst="rect">
            <a:avLst/>
          </a:prstGeom>
          <a:noFill/>
        </p:spPr>
        <p:txBody>
          <a:bodyPr wrap="square" rtlCol="0">
            <a:spAutoFit/>
          </a:bodyPr>
          <a:lstStyle/>
          <a:p>
            <a:pPr algn="ctr"/>
            <a:r>
              <a:rPr lang="en-US" dirty="0">
                <a:latin typeface="Gill Sans Nova Cond XBd" panose="020B0A06020104020203" pitchFamily="34" charset="0"/>
              </a:rPr>
              <a:t>Debt payment </a:t>
            </a:r>
          </a:p>
        </p:txBody>
      </p:sp>
      <p:grpSp>
        <p:nvGrpSpPr>
          <p:cNvPr id="51" name="Group 50">
            <a:extLst>
              <a:ext uri="{FF2B5EF4-FFF2-40B4-BE49-F238E27FC236}">
                <a16:creationId xmlns:a16="http://schemas.microsoft.com/office/drawing/2014/main" id="{5C515F6E-A3E7-DB8C-7BF7-5042CDDA6ABA}"/>
              </a:ext>
            </a:extLst>
          </p:cNvPr>
          <p:cNvGrpSpPr/>
          <p:nvPr/>
        </p:nvGrpSpPr>
        <p:grpSpPr>
          <a:xfrm flipV="1">
            <a:off x="7961137" y="5033732"/>
            <a:ext cx="1660680" cy="1037991"/>
            <a:chOff x="7961137" y="5033732"/>
            <a:chExt cx="1660680" cy="1037991"/>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ED483447-39C1-417E-A82A-A379A5FC3DA5}"/>
                    </a:ext>
                  </a:extLst>
                </p14:cNvPr>
                <p14:cNvContentPartPr/>
                <p14:nvPr/>
              </p14:nvContentPartPr>
              <p14:xfrm>
                <a:off x="8033137" y="6071363"/>
                <a:ext cx="360" cy="360"/>
              </p14:xfrm>
            </p:contentPart>
          </mc:Choice>
          <mc:Fallback xmlns="">
            <p:pic>
              <p:nvPicPr>
                <p:cNvPr id="16" name="Ink 15">
                  <a:extLst>
                    <a:ext uri="{FF2B5EF4-FFF2-40B4-BE49-F238E27FC236}">
                      <a16:creationId xmlns:a16="http://schemas.microsoft.com/office/drawing/2014/main" id="{ED483447-39C1-417E-A82A-A379A5FC3DA5}"/>
                    </a:ext>
                  </a:extLst>
                </p:cNvPr>
                <p:cNvPicPr/>
                <p:nvPr/>
              </p:nvPicPr>
              <p:blipFill>
                <a:blip r:embed="rId8"/>
                <a:stretch>
                  <a:fillRect/>
                </a:stretch>
              </p:blipFill>
              <p:spPr>
                <a:xfrm>
                  <a:off x="7997137" y="60353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94101034-98A4-4157-81B7-196A821BDD00}"/>
                    </a:ext>
                  </a:extLst>
                </p14:cNvPr>
                <p14:cNvContentPartPr/>
                <p14:nvPr/>
              </p14:nvContentPartPr>
              <p14:xfrm>
                <a:off x="7961137" y="5468957"/>
                <a:ext cx="891000" cy="397080"/>
              </p14:xfrm>
            </p:contentPart>
          </mc:Choice>
          <mc:Fallback xmlns="">
            <p:pic>
              <p:nvPicPr>
                <p:cNvPr id="17" name="Ink 16">
                  <a:extLst>
                    <a:ext uri="{FF2B5EF4-FFF2-40B4-BE49-F238E27FC236}">
                      <a16:creationId xmlns:a16="http://schemas.microsoft.com/office/drawing/2014/main" id="{94101034-98A4-4157-81B7-196A821BDD00}"/>
                    </a:ext>
                  </a:extLst>
                </p:cNvPr>
                <p:cNvPicPr/>
                <p:nvPr/>
              </p:nvPicPr>
              <p:blipFill>
                <a:blip r:embed="rId10"/>
                <a:stretch>
                  <a:fillRect/>
                </a:stretch>
              </p:blipFill>
              <p:spPr>
                <a:xfrm>
                  <a:off x="7925137" y="5432957"/>
                  <a:ext cx="962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71EB3AA2-8D6A-4D79-8C4D-B44C6D1DEEA6}"/>
                    </a:ext>
                  </a:extLst>
                </p14:cNvPr>
                <p14:cNvContentPartPr/>
                <p14:nvPr/>
              </p14:nvContentPartPr>
              <p14:xfrm>
                <a:off x="8381977" y="5228963"/>
                <a:ext cx="12240" cy="360"/>
              </p14:xfrm>
            </p:contentPart>
          </mc:Choice>
          <mc:Fallback xmlns="">
            <p:pic>
              <p:nvPicPr>
                <p:cNvPr id="18" name="Ink 17">
                  <a:extLst>
                    <a:ext uri="{FF2B5EF4-FFF2-40B4-BE49-F238E27FC236}">
                      <a16:creationId xmlns:a16="http://schemas.microsoft.com/office/drawing/2014/main" id="{71EB3AA2-8D6A-4D79-8C4D-B44C6D1DEEA6}"/>
                    </a:ext>
                  </a:extLst>
                </p:cNvPr>
                <p:cNvPicPr/>
                <p:nvPr/>
              </p:nvPicPr>
              <p:blipFill>
                <a:blip r:embed="rId12"/>
                <a:stretch>
                  <a:fillRect/>
                </a:stretch>
              </p:blipFill>
              <p:spPr>
                <a:xfrm>
                  <a:off x="8345977" y="5192963"/>
                  <a:ext cx="83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AC277CE-48D0-480E-9A47-E4A8A6221BFE}"/>
                    </a:ext>
                  </a:extLst>
                </p14:cNvPr>
                <p14:cNvContentPartPr/>
                <p14:nvPr/>
              </p14:nvContentPartPr>
              <p14:xfrm>
                <a:off x="8551177" y="5099998"/>
                <a:ext cx="1070640" cy="433440"/>
              </p14:xfrm>
            </p:contentPart>
          </mc:Choice>
          <mc:Fallback xmlns="">
            <p:pic>
              <p:nvPicPr>
                <p:cNvPr id="19" name="Ink 18">
                  <a:extLst>
                    <a:ext uri="{FF2B5EF4-FFF2-40B4-BE49-F238E27FC236}">
                      <a16:creationId xmlns:a16="http://schemas.microsoft.com/office/drawing/2014/main" id="{2AC277CE-48D0-480E-9A47-E4A8A6221BFE}"/>
                    </a:ext>
                  </a:extLst>
                </p:cNvPr>
                <p:cNvPicPr/>
                <p:nvPr/>
              </p:nvPicPr>
              <p:blipFill>
                <a:blip r:embed="rId14"/>
                <a:stretch>
                  <a:fillRect/>
                </a:stretch>
              </p:blipFill>
              <p:spPr>
                <a:xfrm>
                  <a:off x="8515177" y="5063998"/>
                  <a:ext cx="114228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30DBD5C8-6A77-4E12-8F96-8E12524670C5}"/>
                    </a:ext>
                  </a:extLst>
                </p14:cNvPr>
                <p14:cNvContentPartPr/>
                <p14:nvPr/>
              </p14:nvContentPartPr>
              <p14:xfrm>
                <a:off x="8502577" y="5578163"/>
                <a:ext cx="360" cy="360"/>
              </p14:xfrm>
            </p:contentPart>
          </mc:Choice>
          <mc:Fallback xmlns="">
            <p:pic>
              <p:nvPicPr>
                <p:cNvPr id="20" name="Ink 19">
                  <a:extLst>
                    <a:ext uri="{FF2B5EF4-FFF2-40B4-BE49-F238E27FC236}">
                      <a16:creationId xmlns:a16="http://schemas.microsoft.com/office/drawing/2014/main" id="{30DBD5C8-6A77-4E12-8F96-8E12524670C5}"/>
                    </a:ext>
                  </a:extLst>
                </p:cNvPr>
                <p:cNvPicPr/>
                <p:nvPr/>
              </p:nvPicPr>
              <p:blipFill>
                <a:blip r:embed="rId8"/>
                <a:stretch>
                  <a:fillRect/>
                </a:stretch>
              </p:blipFill>
              <p:spPr>
                <a:xfrm>
                  <a:off x="8466577" y="55421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FCF9FB51-FDAA-4B08-B452-E5CF458D0DC6}"/>
                    </a:ext>
                  </a:extLst>
                </p14:cNvPr>
                <p14:cNvContentPartPr/>
                <p14:nvPr/>
              </p14:nvContentPartPr>
              <p14:xfrm>
                <a:off x="9200617" y="5265323"/>
                <a:ext cx="360" cy="360"/>
              </p14:xfrm>
            </p:contentPart>
          </mc:Choice>
          <mc:Fallback xmlns="">
            <p:pic>
              <p:nvPicPr>
                <p:cNvPr id="21" name="Ink 20">
                  <a:extLst>
                    <a:ext uri="{FF2B5EF4-FFF2-40B4-BE49-F238E27FC236}">
                      <a16:creationId xmlns:a16="http://schemas.microsoft.com/office/drawing/2014/main" id="{FCF9FB51-FDAA-4B08-B452-E5CF458D0DC6}"/>
                    </a:ext>
                  </a:extLst>
                </p:cNvPr>
                <p:cNvPicPr/>
                <p:nvPr/>
              </p:nvPicPr>
              <p:blipFill>
                <a:blip r:embed="rId8"/>
                <a:stretch>
                  <a:fillRect/>
                </a:stretch>
              </p:blipFill>
              <p:spPr>
                <a:xfrm>
                  <a:off x="9164617" y="522932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D099EEEF-7229-4BB0-9EA1-9DF7C66F5A6F}"/>
                    </a:ext>
                  </a:extLst>
                </p14:cNvPr>
                <p14:cNvContentPartPr/>
                <p14:nvPr/>
              </p14:nvContentPartPr>
              <p14:xfrm>
                <a:off x="8996137" y="5542163"/>
                <a:ext cx="360" cy="360"/>
              </p14:xfrm>
            </p:contentPart>
          </mc:Choice>
          <mc:Fallback xmlns="">
            <p:pic>
              <p:nvPicPr>
                <p:cNvPr id="22" name="Ink 21">
                  <a:extLst>
                    <a:ext uri="{FF2B5EF4-FFF2-40B4-BE49-F238E27FC236}">
                      <a16:creationId xmlns:a16="http://schemas.microsoft.com/office/drawing/2014/main" id="{D099EEEF-7229-4BB0-9EA1-9DF7C66F5A6F}"/>
                    </a:ext>
                  </a:extLst>
                </p:cNvPr>
                <p:cNvPicPr/>
                <p:nvPr/>
              </p:nvPicPr>
              <p:blipFill>
                <a:blip r:embed="rId8"/>
                <a:stretch>
                  <a:fillRect/>
                </a:stretch>
              </p:blipFill>
              <p:spPr>
                <a:xfrm>
                  <a:off x="8960137" y="55061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1CABF48C-C4EC-4667-9BBE-33E37C8F7A38}"/>
                    </a:ext>
                  </a:extLst>
                </p14:cNvPr>
                <p14:cNvContentPartPr/>
                <p14:nvPr/>
              </p14:nvContentPartPr>
              <p14:xfrm>
                <a:off x="8646937" y="5397803"/>
                <a:ext cx="360" cy="360"/>
              </p14:xfrm>
            </p:contentPart>
          </mc:Choice>
          <mc:Fallback xmlns="">
            <p:pic>
              <p:nvPicPr>
                <p:cNvPr id="23" name="Ink 22">
                  <a:extLst>
                    <a:ext uri="{FF2B5EF4-FFF2-40B4-BE49-F238E27FC236}">
                      <a16:creationId xmlns:a16="http://schemas.microsoft.com/office/drawing/2014/main" id="{1CABF48C-C4EC-4667-9BBE-33E37C8F7A38}"/>
                    </a:ext>
                  </a:extLst>
                </p:cNvPr>
                <p:cNvPicPr/>
                <p:nvPr/>
              </p:nvPicPr>
              <p:blipFill>
                <a:blip r:embed="rId8"/>
                <a:stretch>
                  <a:fillRect/>
                </a:stretch>
              </p:blipFill>
              <p:spPr>
                <a:xfrm>
                  <a:off x="8610937" y="536180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773FEDFC-D321-4B0B-BDC1-8BB0601E20FA}"/>
                    </a:ext>
                  </a:extLst>
                </p14:cNvPr>
                <p14:cNvContentPartPr/>
                <p14:nvPr/>
              </p14:nvContentPartPr>
              <p14:xfrm>
                <a:off x="8309977" y="5710643"/>
                <a:ext cx="360" cy="360"/>
              </p14:xfrm>
            </p:contentPart>
          </mc:Choice>
          <mc:Fallback xmlns="">
            <p:pic>
              <p:nvPicPr>
                <p:cNvPr id="24" name="Ink 23">
                  <a:extLst>
                    <a:ext uri="{FF2B5EF4-FFF2-40B4-BE49-F238E27FC236}">
                      <a16:creationId xmlns:a16="http://schemas.microsoft.com/office/drawing/2014/main" id="{773FEDFC-D321-4B0B-BDC1-8BB0601E20FA}"/>
                    </a:ext>
                  </a:extLst>
                </p:cNvPr>
                <p:cNvPicPr/>
                <p:nvPr/>
              </p:nvPicPr>
              <p:blipFill>
                <a:blip r:embed="rId8"/>
                <a:stretch>
                  <a:fillRect/>
                </a:stretch>
              </p:blipFill>
              <p:spPr>
                <a:xfrm>
                  <a:off x="8273977" y="567464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2BA22892-B328-44FD-89D7-5F7FC1399205}"/>
                    </a:ext>
                  </a:extLst>
                </p14:cNvPr>
                <p14:cNvContentPartPr/>
                <p14:nvPr/>
              </p14:nvContentPartPr>
              <p14:xfrm>
                <a:off x="8346337" y="5313203"/>
                <a:ext cx="221400" cy="277200"/>
              </p14:xfrm>
            </p:contentPart>
          </mc:Choice>
          <mc:Fallback xmlns="">
            <p:pic>
              <p:nvPicPr>
                <p:cNvPr id="25" name="Ink 24">
                  <a:extLst>
                    <a:ext uri="{FF2B5EF4-FFF2-40B4-BE49-F238E27FC236}">
                      <a16:creationId xmlns:a16="http://schemas.microsoft.com/office/drawing/2014/main" id="{2BA22892-B328-44FD-89D7-5F7FC1399205}"/>
                    </a:ext>
                  </a:extLst>
                </p:cNvPr>
                <p:cNvPicPr/>
                <p:nvPr/>
              </p:nvPicPr>
              <p:blipFill>
                <a:blip r:embed="rId21"/>
                <a:stretch>
                  <a:fillRect/>
                </a:stretch>
              </p:blipFill>
              <p:spPr>
                <a:xfrm>
                  <a:off x="8310337" y="5277203"/>
                  <a:ext cx="29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0DCE129E-F6E6-4061-B8F8-892BEFB32F10}"/>
                    </a:ext>
                  </a:extLst>
                </p14:cNvPr>
                <p14:cNvContentPartPr/>
                <p14:nvPr/>
              </p14:nvContentPartPr>
              <p14:xfrm>
                <a:off x="9167711" y="5420012"/>
                <a:ext cx="360" cy="360"/>
              </p14:xfrm>
            </p:contentPart>
          </mc:Choice>
          <mc:Fallback xmlns="">
            <p:pic>
              <p:nvPicPr>
                <p:cNvPr id="26" name="Ink 25">
                  <a:extLst>
                    <a:ext uri="{FF2B5EF4-FFF2-40B4-BE49-F238E27FC236}">
                      <a16:creationId xmlns:a16="http://schemas.microsoft.com/office/drawing/2014/main" id="{0DCE129E-F6E6-4061-B8F8-892BEFB32F10}"/>
                    </a:ext>
                  </a:extLst>
                </p:cNvPr>
                <p:cNvPicPr/>
                <p:nvPr/>
              </p:nvPicPr>
              <p:blipFill>
                <a:blip r:embed="rId8"/>
                <a:stretch>
                  <a:fillRect/>
                </a:stretch>
              </p:blipFill>
              <p:spPr>
                <a:xfrm>
                  <a:off x="9131711" y="53840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179C9B92-EF34-4962-A3D2-6CA224F7E1A8}"/>
                    </a:ext>
                  </a:extLst>
                </p14:cNvPr>
                <p14:cNvContentPartPr/>
                <p14:nvPr/>
              </p14:nvContentPartPr>
              <p14:xfrm>
                <a:off x="9318191" y="5363492"/>
                <a:ext cx="360" cy="360"/>
              </p14:xfrm>
            </p:contentPart>
          </mc:Choice>
          <mc:Fallback xmlns="">
            <p:pic>
              <p:nvPicPr>
                <p:cNvPr id="27" name="Ink 26">
                  <a:extLst>
                    <a:ext uri="{FF2B5EF4-FFF2-40B4-BE49-F238E27FC236}">
                      <a16:creationId xmlns:a16="http://schemas.microsoft.com/office/drawing/2014/main" id="{179C9B92-EF34-4962-A3D2-6CA224F7E1A8}"/>
                    </a:ext>
                  </a:extLst>
                </p:cNvPr>
                <p:cNvPicPr/>
                <p:nvPr/>
              </p:nvPicPr>
              <p:blipFill>
                <a:blip r:embed="rId8"/>
                <a:stretch>
                  <a:fillRect/>
                </a:stretch>
              </p:blipFill>
              <p:spPr>
                <a:xfrm>
                  <a:off x="9282191" y="53274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79C8A9A7-44C6-4374-86C5-7B9955D3D708}"/>
                    </a:ext>
                  </a:extLst>
                </p14:cNvPr>
                <p14:cNvContentPartPr/>
                <p14:nvPr/>
              </p14:nvContentPartPr>
              <p14:xfrm>
                <a:off x="9375071" y="5222012"/>
                <a:ext cx="360" cy="360"/>
              </p14:xfrm>
            </p:contentPart>
          </mc:Choice>
          <mc:Fallback xmlns="">
            <p:pic>
              <p:nvPicPr>
                <p:cNvPr id="28" name="Ink 27">
                  <a:extLst>
                    <a:ext uri="{FF2B5EF4-FFF2-40B4-BE49-F238E27FC236}">
                      <a16:creationId xmlns:a16="http://schemas.microsoft.com/office/drawing/2014/main" id="{79C8A9A7-44C6-4374-86C5-7B9955D3D708}"/>
                    </a:ext>
                  </a:extLst>
                </p:cNvPr>
                <p:cNvPicPr/>
                <p:nvPr/>
              </p:nvPicPr>
              <p:blipFill>
                <a:blip r:embed="rId8"/>
                <a:stretch>
                  <a:fillRect/>
                </a:stretch>
              </p:blipFill>
              <p:spPr>
                <a:xfrm>
                  <a:off x="9339071" y="51860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Ink 28">
                  <a:extLst>
                    <a:ext uri="{FF2B5EF4-FFF2-40B4-BE49-F238E27FC236}">
                      <a16:creationId xmlns:a16="http://schemas.microsoft.com/office/drawing/2014/main" id="{3150F649-6052-4892-80FE-36081360D5D3}"/>
                    </a:ext>
                  </a:extLst>
                </p14:cNvPr>
                <p14:cNvContentPartPr/>
                <p14:nvPr/>
              </p14:nvContentPartPr>
              <p14:xfrm>
                <a:off x="8931551" y="5250452"/>
                <a:ext cx="360" cy="360"/>
              </p14:xfrm>
            </p:contentPart>
          </mc:Choice>
          <mc:Fallback xmlns="">
            <p:pic>
              <p:nvPicPr>
                <p:cNvPr id="29" name="Ink 28">
                  <a:extLst>
                    <a:ext uri="{FF2B5EF4-FFF2-40B4-BE49-F238E27FC236}">
                      <a16:creationId xmlns:a16="http://schemas.microsoft.com/office/drawing/2014/main" id="{3150F649-6052-4892-80FE-36081360D5D3}"/>
                    </a:ext>
                  </a:extLst>
                </p:cNvPr>
                <p:cNvPicPr/>
                <p:nvPr/>
              </p:nvPicPr>
              <p:blipFill>
                <a:blip r:embed="rId8"/>
                <a:stretch>
                  <a:fillRect/>
                </a:stretch>
              </p:blipFill>
              <p:spPr>
                <a:xfrm>
                  <a:off x="8895551" y="521445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AC70DF1A-6111-439D-9C7A-35DE1120178A}"/>
                    </a:ext>
                  </a:extLst>
                </p14:cNvPr>
                <p14:cNvContentPartPr/>
                <p14:nvPr/>
              </p14:nvContentPartPr>
              <p14:xfrm>
                <a:off x="8781071" y="5128052"/>
                <a:ext cx="360" cy="360"/>
              </p14:xfrm>
            </p:contentPart>
          </mc:Choice>
          <mc:Fallback xmlns="">
            <p:pic>
              <p:nvPicPr>
                <p:cNvPr id="30" name="Ink 29">
                  <a:extLst>
                    <a:ext uri="{FF2B5EF4-FFF2-40B4-BE49-F238E27FC236}">
                      <a16:creationId xmlns:a16="http://schemas.microsoft.com/office/drawing/2014/main" id="{AC70DF1A-6111-439D-9C7A-35DE1120178A}"/>
                    </a:ext>
                  </a:extLst>
                </p:cNvPr>
                <p:cNvPicPr/>
                <p:nvPr/>
              </p:nvPicPr>
              <p:blipFill>
                <a:blip r:embed="rId8"/>
                <a:stretch>
                  <a:fillRect/>
                </a:stretch>
              </p:blipFill>
              <p:spPr>
                <a:xfrm>
                  <a:off x="8745071" y="509205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1E99957A-EE9E-4D78-8B26-8739963DC12F}"/>
                    </a:ext>
                  </a:extLst>
                </p14:cNvPr>
                <p14:cNvContentPartPr/>
                <p14:nvPr/>
              </p14:nvContentPartPr>
              <p14:xfrm>
                <a:off x="9007151" y="5108972"/>
                <a:ext cx="360" cy="360"/>
              </p14:xfrm>
            </p:contentPart>
          </mc:Choice>
          <mc:Fallback xmlns="">
            <p:pic>
              <p:nvPicPr>
                <p:cNvPr id="31" name="Ink 30">
                  <a:extLst>
                    <a:ext uri="{FF2B5EF4-FFF2-40B4-BE49-F238E27FC236}">
                      <a16:creationId xmlns:a16="http://schemas.microsoft.com/office/drawing/2014/main" id="{1E99957A-EE9E-4D78-8B26-8739963DC12F}"/>
                    </a:ext>
                  </a:extLst>
                </p:cNvPr>
                <p:cNvPicPr/>
                <p:nvPr/>
              </p:nvPicPr>
              <p:blipFill>
                <a:blip r:embed="rId8"/>
                <a:stretch>
                  <a:fillRect/>
                </a:stretch>
              </p:blipFill>
              <p:spPr>
                <a:xfrm>
                  <a:off x="8971151" y="507297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0E3E790B-499A-4C35-9C8B-338341E6D67B}"/>
                    </a:ext>
                  </a:extLst>
                </p14:cNvPr>
                <p14:cNvContentPartPr/>
                <p14:nvPr/>
              </p14:nvContentPartPr>
              <p14:xfrm>
                <a:off x="8978711" y="5382212"/>
                <a:ext cx="360" cy="360"/>
              </p14:xfrm>
            </p:contentPart>
          </mc:Choice>
          <mc:Fallback xmlns="">
            <p:pic>
              <p:nvPicPr>
                <p:cNvPr id="32" name="Ink 31">
                  <a:extLst>
                    <a:ext uri="{FF2B5EF4-FFF2-40B4-BE49-F238E27FC236}">
                      <a16:creationId xmlns:a16="http://schemas.microsoft.com/office/drawing/2014/main" id="{0E3E790B-499A-4C35-9C8B-338341E6D67B}"/>
                    </a:ext>
                  </a:extLst>
                </p:cNvPr>
                <p:cNvPicPr/>
                <p:nvPr/>
              </p:nvPicPr>
              <p:blipFill>
                <a:blip r:embed="rId8"/>
                <a:stretch>
                  <a:fillRect/>
                </a:stretch>
              </p:blipFill>
              <p:spPr>
                <a:xfrm>
                  <a:off x="8942711" y="53462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EB1064E3-324A-44A6-9F2D-0F3661609291}"/>
                    </a:ext>
                  </a:extLst>
                </p14:cNvPr>
                <p14:cNvContentPartPr/>
                <p14:nvPr/>
              </p14:nvContentPartPr>
              <p14:xfrm>
                <a:off x="9223871" y="5033732"/>
                <a:ext cx="360" cy="360"/>
              </p14:xfrm>
            </p:contentPart>
          </mc:Choice>
          <mc:Fallback xmlns="">
            <p:pic>
              <p:nvPicPr>
                <p:cNvPr id="33" name="Ink 32">
                  <a:extLst>
                    <a:ext uri="{FF2B5EF4-FFF2-40B4-BE49-F238E27FC236}">
                      <a16:creationId xmlns:a16="http://schemas.microsoft.com/office/drawing/2014/main" id="{EB1064E3-324A-44A6-9F2D-0F3661609291}"/>
                    </a:ext>
                  </a:extLst>
                </p:cNvPr>
                <p:cNvPicPr/>
                <p:nvPr/>
              </p:nvPicPr>
              <p:blipFill>
                <a:blip r:embed="rId8"/>
                <a:stretch>
                  <a:fillRect/>
                </a:stretch>
              </p:blipFill>
              <p:spPr>
                <a:xfrm>
                  <a:off x="9187871" y="49977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933BDBC9-99B7-471D-A25D-EED2C4CFB51C}"/>
                    </a:ext>
                  </a:extLst>
                </p14:cNvPr>
                <p14:cNvContentPartPr/>
                <p14:nvPr/>
              </p14:nvContentPartPr>
              <p14:xfrm>
                <a:off x="9393791" y="5033732"/>
                <a:ext cx="360" cy="360"/>
              </p14:xfrm>
            </p:contentPart>
          </mc:Choice>
          <mc:Fallback xmlns="">
            <p:pic>
              <p:nvPicPr>
                <p:cNvPr id="34" name="Ink 33">
                  <a:extLst>
                    <a:ext uri="{FF2B5EF4-FFF2-40B4-BE49-F238E27FC236}">
                      <a16:creationId xmlns:a16="http://schemas.microsoft.com/office/drawing/2014/main" id="{933BDBC9-99B7-471D-A25D-EED2C4CFB51C}"/>
                    </a:ext>
                  </a:extLst>
                </p:cNvPr>
                <p:cNvPicPr/>
                <p:nvPr/>
              </p:nvPicPr>
              <p:blipFill>
                <a:blip r:embed="rId8"/>
                <a:stretch>
                  <a:fillRect/>
                </a:stretch>
              </p:blipFill>
              <p:spPr>
                <a:xfrm>
                  <a:off x="9357791" y="49977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0D98B748-0794-4489-904A-020B94A77867}"/>
                    </a:ext>
                  </a:extLst>
                </p14:cNvPr>
                <p14:cNvContentPartPr/>
                <p14:nvPr/>
              </p14:nvContentPartPr>
              <p14:xfrm>
                <a:off x="9403151" y="5354132"/>
                <a:ext cx="360" cy="360"/>
              </p14:xfrm>
            </p:contentPart>
          </mc:Choice>
          <mc:Fallback xmlns="">
            <p:pic>
              <p:nvPicPr>
                <p:cNvPr id="35" name="Ink 34">
                  <a:extLst>
                    <a:ext uri="{FF2B5EF4-FFF2-40B4-BE49-F238E27FC236}">
                      <a16:creationId xmlns:a16="http://schemas.microsoft.com/office/drawing/2014/main" id="{0D98B748-0794-4489-904A-020B94A77867}"/>
                    </a:ext>
                  </a:extLst>
                </p:cNvPr>
                <p:cNvPicPr/>
                <p:nvPr/>
              </p:nvPicPr>
              <p:blipFill>
                <a:blip r:embed="rId8"/>
                <a:stretch>
                  <a:fillRect/>
                </a:stretch>
              </p:blipFill>
              <p:spPr>
                <a:xfrm>
                  <a:off x="9367151" y="53181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203214F7-D3F3-4564-963F-912F07C445B1}"/>
                    </a:ext>
                  </a:extLst>
                </p14:cNvPr>
                <p14:cNvContentPartPr/>
                <p14:nvPr/>
              </p14:nvContentPartPr>
              <p14:xfrm>
                <a:off x="9327551" y="5118332"/>
                <a:ext cx="360" cy="360"/>
              </p14:xfrm>
            </p:contentPart>
          </mc:Choice>
          <mc:Fallback xmlns="">
            <p:pic>
              <p:nvPicPr>
                <p:cNvPr id="36" name="Ink 35">
                  <a:extLst>
                    <a:ext uri="{FF2B5EF4-FFF2-40B4-BE49-F238E27FC236}">
                      <a16:creationId xmlns:a16="http://schemas.microsoft.com/office/drawing/2014/main" id="{203214F7-D3F3-4564-963F-912F07C445B1}"/>
                    </a:ext>
                  </a:extLst>
                </p:cNvPr>
                <p:cNvPicPr/>
                <p:nvPr/>
              </p:nvPicPr>
              <p:blipFill>
                <a:blip r:embed="rId8"/>
                <a:stretch>
                  <a:fillRect/>
                </a:stretch>
              </p:blipFill>
              <p:spPr>
                <a:xfrm>
                  <a:off x="9291551" y="5082332"/>
                  <a:ext cx="72000" cy="72000"/>
                </a:xfrm>
                <a:prstGeom prst="rect">
                  <a:avLst/>
                </a:prstGeom>
              </p:spPr>
            </p:pic>
          </mc:Fallback>
        </mc:AlternateContent>
        <p:grpSp>
          <p:nvGrpSpPr>
            <p:cNvPr id="37" name="Group 36">
              <a:extLst>
                <a:ext uri="{FF2B5EF4-FFF2-40B4-BE49-F238E27FC236}">
                  <a16:creationId xmlns:a16="http://schemas.microsoft.com/office/drawing/2014/main" id="{1305A9FF-2A7A-42B8-BB3B-5916AF7C68EF}"/>
                </a:ext>
              </a:extLst>
            </p:cNvPr>
            <p:cNvGrpSpPr/>
            <p:nvPr/>
          </p:nvGrpSpPr>
          <p:grpSpPr>
            <a:xfrm>
              <a:off x="8102111" y="5910332"/>
              <a:ext cx="141840" cy="9720"/>
              <a:chOff x="8540261" y="5910332"/>
              <a:chExt cx="141840" cy="9720"/>
            </a:xfrm>
          </p:grpSpPr>
          <mc:AlternateContent xmlns:mc="http://schemas.openxmlformats.org/markup-compatibility/2006" xmlns:p14="http://schemas.microsoft.com/office/powerpoint/2010/main">
            <mc:Choice Requires="p14">
              <p:contentPart p14:bwMode="auto" r:id="rId33">
                <p14:nvContentPartPr>
                  <p14:cNvPr id="38" name="Ink 37">
                    <a:extLst>
                      <a:ext uri="{FF2B5EF4-FFF2-40B4-BE49-F238E27FC236}">
                        <a16:creationId xmlns:a16="http://schemas.microsoft.com/office/drawing/2014/main" id="{572E9111-398E-4E30-B5F2-1D5D000827E1}"/>
                      </a:ext>
                    </a:extLst>
                  </p14:cNvPr>
                  <p14:cNvContentPartPr/>
                  <p14:nvPr/>
                </p14:nvContentPartPr>
                <p14:xfrm>
                  <a:off x="8681741" y="5910332"/>
                  <a:ext cx="360" cy="360"/>
                </p14:xfrm>
              </p:contentPart>
            </mc:Choice>
            <mc:Fallback xmlns="">
              <p:pic>
                <p:nvPicPr>
                  <p:cNvPr id="59" name="Ink 58">
                    <a:extLst>
                      <a:ext uri="{FF2B5EF4-FFF2-40B4-BE49-F238E27FC236}">
                        <a16:creationId xmlns:a16="http://schemas.microsoft.com/office/drawing/2014/main" id="{13F40F80-65FE-463B-B65E-1A71E1A41AA3}"/>
                      </a:ext>
                    </a:extLst>
                  </p:cNvPr>
                  <p:cNvPicPr/>
                  <p:nvPr/>
                </p:nvPicPr>
                <p:blipFill>
                  <a:blip r:embed="rId35"/>
                  <a:stretch>
                    <a:fillRect/>
                  </a:stretch>
                </p:blipFill>
                <p:spPr>
                  <a:xfrm>
                    <a:off x="8646101" y="58746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A2419FFC-6BC3-4D54-B60D-078FE70E9312}"/>
                      </a:ext>
                    </a:extLst>
                  </p14:cNvPr>
                  <p14:cNvContentPartPr/>
                  <p14:nvPr/>
                </p14:nvContentPartPr>
                <p14:xfrm>
                  <a:off x="8540261" y="5919692"/>
                  <a:ext cx="360" cy="360"/>
                </p14:xfrm>
              </p:contentPart>
            </mc:Choice>
            <mc:Fallback xmlns="">
              <p:pic>
                <p:nvPicPr>
                  <p:cNvPr id="60" name="Ink 59">
                    <a:extLst>
                      <a:ext uri="{FF2B5EF4-FFF2-40B4-BE49-F238E27FC236}">
                        <a16:creationId xmlns:a16="http://schemas.microsoft.com/office/drawing/2014/main" id="{78979D80-2047-42CD-B9AE-A64DA009E464}"/>
                      </a:ext>
                    </a:extLst>
                  </p:cNvPr>
                  <p:cNvPicPr/>
                  <p:nvPr/>
                </p:nvPicPr>
                <p:blipFill>
                  <a:blip r:embed="rId35"/>
                  <a:stretch>
                    <a:fillRect/>
                  </a:stretch>
                </p:blipFill>
                <p:spPr>
                  <a:xfrm>
                    <a:off x="8504621" y="5883692"/>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C8230D7E-5DD4-4B38-8A3A-050CA6FD251F}"/>
                    </a:ext>
                  </a:extLst>
                </p14:cNvPr>
                <p14:cNvContentPartPr/>
                <p14:nvPr/>
              </p14:nvContentPartPr>
              <p14:xfrm>
                <a:off x="8196431" y="5655812"/>
                <a:ext cx="360" cy="360"/>
              </p14:xfrm>
            </p:contentPart>
          </mc:Choice>
          <mc:Fallback xmlns="">
            <p:pic>
              <p:nvPicPr>
                <p:cNvPr id="40" name="Ink 39">
                  <a:extLst>
                    <a:ext uri="{FF2B5EF4-FFF2-40B4-BE49-F238E27FC236}">
                      <a16:creationId xmlns:a16="http://schemas.microsoft.com/office/drawing/2014/main" id="{C8230D7E-5DD4-4B38-8A3A-050CA6FD251F}"/>
                    </a:ext>
                  </a:extLst>
                </p:cNvPr>
                <p:cNvPicPr/>
                <p:nvPr/>
              </p:nvPicPr>
              <p:blipFill>
                <a:blip r:embed="rId8"/>
                <a:stretch>
                  <a:fillRect/>
                </a:stretch>
              </p:blipFill>
              <p:spPr>
                <a:xfrm>
                  <a:off x="8160431" y="56198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C1E2E6A4-0CAF-490D-B203-9B71E05E21B5}"/>
                    </a:ext>
                  </a:extLst>
                </p14:cNvPr>
                <p14:cNvContentPartPr/>
                <p14:nvPr/>
              </p14:nvContentPartPr>
              <p14:xfrm>
                <a:off x="8432231" y="5457812"/>
                <a:ext cx="360" cy="360"/>
              </p14:xfrm>
            </p:contentPart>
          </mc:Choice>
          <mc:Fallback xmlns="">
            <p:pic>
              <p:nvPicPr>
                <p:cNvPr id="41" name="Ink 40">
                  <a:extLst>
                    <a:ext uri="{FF2B5EF4-FFF2-40B4-BE49-F238E27FC236}">
                      <a16:creationId xmlns:a16="http://schemas.microsoft.com/office/drawing/2014/main" id="{C1E2E6A4-0CAF-490D-B203-9B71E05E21B5}"/>
                    </a:ext>
                  </a:extLst>
                </p:cNvPr>
                <p:cNvPicPr/>
                <p:nvPr/>
              </p:nvPicPr>
              <p:blipFill>
                <a:blip r:embed="rId8"/>
                <a:stretch>
                  <a:fillRect/>
                </a:stretch>
              </p:blipFill>
              <p:spPr>
                <a:xfrm>
                  <a:off x="8396231" y="54218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2E11AA12-79FD-4340-8A0F-8F99F89674B2}"/>
                    </a:ext>
                  </a:extLst>
                </p14:cNvPr>
                <p14:cNvContentPartPr/>
                <p14:nvPr/>
              </p14:nvContentPartPr>
              <p14:xfrm>
                <a:off x="8743271" y="5391572"/>
                <a:ext cx="360" cy="360"/>
              </p14:xfrm>
            </p:contentPart>
          </mc:Choice>
          <mc:Fallback xmlns="">
            <p:pic>
              <p:nvPicPr>
                <p:cNvPr id="42" name="Ink 41">
                  <a:extLst>
                    <a:ext uri="{FF2B5EF4-FFF2-40B4-BE49-F238E27FC236}">
                      <a16:creationId xmlns:a16="http://schemas.microsoft.com/office/drawing/2014/main" id="{2E11AA12-79FD-4340-8A0F-8F99F89674B2}"/>
                    </a:ext>
                  </a:extLst>
                </p:cNvPr>
                <p:cNvPicPr/>
                <p:nvPr/>
              </p:nvPicPr>
              <p:blipFill>
                <a:blip r:embed="rId8"/>
                <a:stretch>
                  <a:fillRect/>
                </a:stretch>
              </p:blipFill>
              <p:spPr>
                <a:xfrm>
                  <a:off x="8707271" y="535557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8A65C981-6DBF-40C6-AF05-2E471954F1DC}"/>
                    </a:ext>
                  </a:extLst>
                </p14:cNvPr>
                <p14:cNvContentPartPr/>
                <p14:nvPr/>
              </p14:nvContentPartPr>
              <p14:xfrm>
                <a:off x="8620511" y="5316332"/>
                <a:ext cx="360" cy="360"/>
              </p14:xfrm>
            </p:contentPart>
          </mc:Choice>
          <mc:Fallback xmlns="">
            <p:pic>
              <p:nvPicPr>
                <p:cNvPr id="43" name="Ink 42">
                  <a:extLst>
                    <a:ext uri="{FF2B5EF4-FFF2-40B4-BE49-F238E27FC236}">
                      <a16:creationId xmlns:a16="http://schemas.microsoft.com/office/drawing/2014/main" id="{8A65C981-6DBF-40C6-AF05-2E471954F1DC}"/>
                    </a:ext>
                  </a:extLst>
                </p:cNvPr>
                <p:cNvPicPr/>
                <p:nvPr/>
              </p:nvPicPr>
              <p:blipFill>
                <a:blip r:embed="rId8"/>
                <a:stretch>
                  <a:fillRect/>
                </a:stretch>
              </p:blipFill>
              <p:spPr>
                <a:xfrm>
                  <a:off x="8584511" y="5280332"/>
                  <a:ext cx="72000" cy="72000"/>
                </a:xfrm>
                <a:prstGeom prst="rect">
                  <a:avLst/>
                </a:prstGeom>
              </p:spPr>
            </p:pic>
          </mc:Fallback>
        </mc:AlternateContent>
      </p:grpSp>
      <p:grpSp>
        <p:nvGrpSpPr>
          <p:cNvPr id="52" name="Group 51">
            <a:extLst>
              <a:ext uri="{FF2B5EF4-FFF2-40B4-BE49-F238E27FC236}">
                <a16:creationId xmlns:a16="http://schemas.microsoft.com/office/drawing/2014/main" id="{DA45256C-2430-442D-AC86-0C4E69507AE6}"/>
              </a:ext>
            </a:extLst>
          </p:cNvPr>
          <p:cNvGrpSpPr/>
          <p:nvPr/>
        </p:nvGrpSpPr>
        <p:grpSpPr>
          <a:xfrm flipV="1">
            <a:off x="10102167" y="5216363"/>
            <a:ext cx="322200" cy="639360"/>
            <a:chOff x="10102167" y="5216363"/>
            <a:chExt cx="322200" cy="639360"/>
          </a:xfrm>
        </p:grpSpPr>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CF26D86E-6BE7-4054-837B-FBCEFD47D747}"/>
                    </a:ext>
                  </a:extLst>
                </p14:cNvPr>
                <p14:cNvContentPartPr/>
                <p14:nvPr/>
              </p14:nvContentPartPr>
              <p14:xfrm flipV="1">
                <a:off x="10152567" y="5780483"/>
                <a:ext cx="266040" cy="75240"/>
              </p14:xfrm>
            </p:contentPart>
          </mc:Choice>
          <mc:Fallback xmlns="">
            <p:pic>
              <p:nvPicPr>
                <p:cNvPr id="44" name="Ink 43">
                  <a:extLst>
                    <a:ext uri="{FF2B5EF4-FFF2-40B4-BE49-F238E27FC236}">
                      <a16:creationId xmlns:a16="http://schemas.microsoft.com/office/drawing/2014/main" id="{CF26D86E-6BE7-4054-837B-FBCEFD47D747}"/>
                    </a:ext>
                  </a:extLst>
                </p:cNvPr>
                <p:cNvPicPr/>
                <p:nvPr/>
              </p:nvPicPr>
              <p:blipFill>
                <a:blip r:embed="rId42"/>
                <a:stretch>
                  <a:fillRect/>
                </a:stretch>
              </p:blipFill>
              <p:spPr>
                <a:xfrm flipV="1">
                  <a:off x="10116567" y="5744483"/>
                  <a:ext cx="337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9EDB49C-B078-45F3-BE7B-0D07E09BBB69}"/>
                    </a:ext>
                  </a:extLst>
                </p14:cNvPr>
                <p14:cNvContentPartPr/>
                <p14:nvPr/>
              </p14:nvContentPartPr>
              <p14:xfrm flipV="1">
                <a:off x="10102167" y="5216363"/>
                <a:ext cx="322200" cy="49320"/>
              </p14:xfrm>
            </p:contentPart>
          </mc:Choice>
          <mc:Fallback xmlns="">
            <p:pic>
              <p:nvPicPr>
                <p:cNvPr id="45" name="Ink 44">
                  <a:extLst>
                    <a:ext uri="{FF2B5EF4-FFF2-40B4-BE49-F238E27FC236}">
                      <a16:creationId xmlns:a16="http://schemas.microsoft.com/office/drawing/2014/main" id="{69EDB49C-B078-45F3-BE7B-0D07E09BBB69}"/>
                    </a:ext>
                  </a:extLst>
                </p:cNvPr>
                <p:cNvPicPr/>
                <p:nvPr/>
              </p:nvPicPr>
              <p:blipFill>
                <a:blip r:embed="rId44"/>
                <a:stretch>
                  <a:fillRect/>
                </a:stretch>
              </p:blipFill>
              <p:spPr>
                <a:xfrm flipV="1">
                  <a:off x="10066167" y="5180624"/>
                  <a:ext cx="393840" cy="120441"/>
                </a:xfrm>
                <a:prstGeom prst="rect">
                  <a:avLst/>
                </a:prstGeom>
              </p:spPr>
            </p:pic>
          </mc:Fallback>
        </mc:AlternateContent>
      </p:grpSp>
      <p:sp>
        <p:nvSpPr>
          <p:cNvPr id="46" name="Left Brace 45">
            <a:extLst>
              <a:ext uri="{FF2B5EF4-FFF2-40B4-BE49-F238E27FC236}">
                <a16:creationId xmlns:a16="http://schemas.microsoft.com/office/drawing/2014/main" id="{F9B2204E-A7DB-428C-AC4E-292C3A43EBE3}"/>
              </a:ext>
            </a:extLst>
          </p:cNvPr>
          <p:cNvSpPr/>
          <p:nvPr/>
        </p:nvSpPr>
        <p:spPr>
          <a:xfrm rot="10800000">
            <a:off x="10570697" y="5216363"/>
            <a:ext cx="222224" cy="639360"/>
          </a:xfrm>
          <a:prstGeom prst="leftBrace">
            <a:avLst>
              <a:gd name="adj1" fmla="val 54053"/>
              <a:gd name="adj2" fmla="val 50000"/>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34B54CD1-5F79-4BFC-B193-0CED098257EF}"/>
              </a:ext>
            </a:extLst>
          </p:cNvPr>
          <p:cNvSpPr txBox="1"/>
          <p:nvPr/>
        </p:nvSpPr>
        <p:spPr>
          <a:xfrm>
            <a:off x="11020743" y="5254997"/>
            <a:ext cx="1049896" cy="646331"/>
          </a:xfrm>
          <a:prstGeom prst="rect">
            <a:avLst/>
          </a:prstGeom>
          <a:noFill/>
        </p:spPr>
        <p:txBody>
          <a:bodyPr wrap="square" rtlCol="0">
            <a:spAutoFit/>
          </a:bodyPr>
          <a:lstStyle/>
          <a:p>
            <a:r>
              <a:rPr lang="en-US" dirty="0">
                <a:latin typeface="Ink Free" panose="03080402000500000000" pitchFamily="66" charset="0"/>
              </a:rPr>
              <a:t>Average “effect”</a:t>
            </a:r>
          </a:p>
        </p:txBody>
      </p:sp>
      <p:sp>
        <p:nvSpPr>
          <p:cNvPr id="48" name="TextBox 47">
            <a:extLst>
              <a:ext uri="{FF2B5EF4-FFF2-40B4-BE49-F238E27FC236}">
                <a16:creationId xmlns:a16="http://schemas.microsoft.com/office/drawing/2014/main" id="{EB5930CC-CC19-6AD8-DAA3-211E9C2D7855}"/>
              </a:ext>
            </a:extLst>
          </p:cNvPr>
          <p:cNvSpPr txBox="1"/>
          <p:nvPr/>
        </p:nvSpPr>
        <p:spPr>
          <a:xfrm>
            <a:off x="10285587" y="4927537"/>
            <a:ext cx="1017265" cy="307777"/>
          </a:xfrm>
          <a:prstGeom prst="rect">
            <a:avLst/>
          </a:prstGeom>
          <a:noFill/>
        </p:spPr>
        <p:txBody>
          <a:bodyPr wrap="square" rtlCol="0">
            <a:spAutoFit/>
          </a:bodyPr>
          <a:lstStyle/>
          <a:p>
            <a:r>
              <a:rPr lang="en-US" sz="1400" dirty="0">
                <a:solidFill>
                  <a:srgbClr val="00A0D7"/>
                </a:solidFill>
                <a:latin typeface="Gill Sans Nova Cond XBd" panose="020B0604020202020204" pitchFamily="34" charset="0"/>
              </a:rPr>
              <a:t>Treated</a:t>
            </a:r>
          </a:p>
        </p:txBody>
      </p:sp>
      <p:sp>
        <p:nvSpPr>
          <p:cNvPr id="49" name="TextBox 48">
            <a:extLst>
              <a:ext uri="{FF2B5EF4-FFF2-40B4-BE49-F238E27FC236}">
                <a16:creationId xmlns:a16="http://schemas.microsoft.com/office/drawing/2014/main" id="{2F8CF548-5CC6-C79D-1038-7C790CB3C4CE}"/>
              </a:ext>
            </a:extLst>
          </p:cNvPr>
          <p:cNvSpPr txBox="1"/>
          <p:nvPr/>
        </p:nvSpPr>
        <p:spPr>
          <a:xfrm>
            <a:off x="10279016" y="5875917"/>
            <a:ext cx="1355145" cy="307777"/>
          </a:xfrm>
          <a:prstGeom prst="rect">
            <a:avLst/>
          </a:prstGeom>
          <a:noFill/>
        </p:spPr>
        <p:txBody>
          <a:bodyPr wrap="square" rtlCol="0">
            <a:spAutoFit/>
          </a:bodyPr>
          <a:lstStyle/>
          <a:p>
            <a:r>
              <a:rPr lang="en-US" sz="1400" dirty="0">
                <a:solidFill>
                  <a:srgbClr val="F6630D"/>
                </a:solidFill>
                <a:latin typeface="Gill Sans Nova Cond XBd" panose="020B0604020202020204" pitchFamily="34" charset="0"/>
              </a:rPr>
              <a:t>Untreated</a:t>
            </a:r>
          </a:p>
        </p:txBody>
      </p:sp>
    </p:spTree>
    <p:extLst>
      <p:ext uri="{BB962C8B-B14F-4D97-AF65-F5344CB8AC3E}">
        <p14:creationId xmlns:p14="http://schemas.microsoft.com/office/powerpoint/2010/main" val="62243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4" grpId="0"/>
      <p:bldP spid="15" grpId="0"/>
      <p:bldP spid="46" grpId="0" animBg="1"/>
      <p:bldP spid="47" grpId="0"/>
      <p:bldP spid="48"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4DC3-74E9-4A0A-AD27-3537B14ED92C}"/>
              </a:ext>
            </a:extLst>
          </p:cNvPr>
          <p:cNvSpPr>
            <a:spLocks noGrp="1"/>
          </p:cNvSpPr>
          <p:nvPr>
            <p:ph type="title"/>
          </p:nvPr>
        </p:nvSpPr>
        <p:spPr/>
        <p:txBody>
          <a:bodyPr/>
          <a:lstStyle/>
          <a:p>
            <a:r>
              <a:rPr lang="en-US" dirty="0"/>
              <a:t>Problem: confoundedness</a:t>
            </a:r>
          </a:p>
        </p:txBody>
      </p:sp>
      <p:sp>
        <p:nvSpPr>
          <p:cNvPr id="3" name="Content Placeholder 2">
            <a:extLst>
              <a:ext uri="{FF2B5EF4-FFF2-40B4-BE49-F238E27FC236}">
                <a16:creationId xmlns:a16="http://schemas.microsoft.com/office/drawing/2014/main" id="{FC3C7637-AD43-441E-BC89-BDFAD73889F1}"/>
              </a:ext>
            </a:extLst>
          </p:cNvPr>
          <p:cNvSpPr>
            <a:spLocks noGrp="1"/>
          </p:cNvSpPr>
          <p:nvPr>
            <p:ph idx="1"/>
          </p:nvPr>
        </p:nvSpPr>
        <p:spPr/>
        <p:txBody>
          <a:bodyPr/>
          <a:lstStyle/>
          <a:p>
            <a:endParaRPr lang="en-US" dirty="0"/>
          </a:p>
        </p:txBody>
      </p:sp>
      <p:sp>
        <p:nvSpPr>
          <p:cNvPr id="4" name="Oval 3">
            <a:extLst>
              <a:ext uri="{FF2B5EF4-FFF2-40B4-BE49-F238E27FC236}">
                <a16:creationId xmlns:a16="http://schemas.microsoft.com/office/drawing/2014/main" id="{37AB7E08-3275-4C7F-ACC8-010B01D9A2B8}"/>
              </a:ext>
            </a:extLst>
          </p:cNvPr>
          <p:cNvSpPr/>
          <p:nvPr/>
        </p:nvSpPr>
        <p:spPr>
          <a:xfrm>
            <a:off x="3771014" y="4917558"/>
            <a:ext cx="1456661" cy="9037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solidFill>
              </a:rPr>
              <a:t>Reminder call</a:t>
            </a:r>
          </a:p>
        </p:txBody>
      </p:sp>
      <p:sp>
        <p:nvSpPr>
          <p:cNvPr id="5" name="Oval 4">
            <a:extLst>
              <a:ext uri="{FF2B5EF4-FFF2-40B4-BE49-F238E27FC236}">
                <a16:creationId xmlns:a16="http://schemas.microsoft.com/office/drawing/2014/main" id="{6EFBD04B-36D6-412C-A187-3AB5071F17E7}"/>
              </a:ext>
            </a:extLst>
          </p:cNvPr>
          <p:cNvSpPr/>
          <p:nvPr/>
        </p:nvSpPr>
        <p:spPr>
          <a:xfrm>
            <a:off x="6964326" y="4917558"/>
            <a:ext cx="1456661" cy="9037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200" dirty="0">
                <a:solidFill>
                  <a:schemeClr val="tx1"/>
                </a:solidFill>
              </a:rPr>
              <a:t>Payment</a:t>
            </a:r>
          </a:p>
        </p:txBody>
      </p:sp>
      <p:cxnSp>
        <p:nvCxnSpPr>
          <p:cNvPr id="8" name="Straight Arrow Connector 7">
            <a:extLst>
              <a:ext uri="{FF2B5EF4-FFF2-40B4-BE49-F238E27FC236}">
                <a16:creationId xmlns:a16="http://schemas.microsoft.com/office/drawing/2014/main" id="{472C95B2-7722-44DB-A4F0-4DE80DE014C1}"/>
              </a:ext>
            </a:extLst>
          </p:cNvPr>
          <p:cNvCxnSpPr>
            <a:cxnSpLocks/>
            <a:stCxn id="4" idx="6"/>
          </p:cNvCxnSpPr>
          <p:nvPr/>
        </p:nvCxnSpPr>
        <p:spPr>
          <a:xfrm>
            <a:off x="5227675" y="5369442"/>
            <a:ext cx="1736651"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E88B71-2B9E-482B-B919-BB3AA0BD0F28}"/>
              </a:ext>
            </a:extLst>
          </p:cNvPr>
          <p:cNvSpPr txBox="1"/>
          <p:nvPr/>
        </p:nvSpPr>
        <p:spPr>
          <a:xfrm>
            <a:off x="4940259" y="5479575"/>
            <a:ext cx="2311483" cy="1200329"/>
          </a:xfrm>
          <a:prstGeom prst="rect">
            <a:avLst/>
          </a:prstGeom>
          <a:noFill/>
        </p:spPr>
        <p:txBody>
          <a:bodyPr wrap="square" rtlCol="0">
            <a:spAutoFit/>
          </a:bodyPr>
          <a:lstStyle/>
          <a:p>
            <a:pPr algn="ctr"/>
            <a:r>
              <a:rPr lang="en-US" dirty="0">
                <a:solidFill>
                  <a:schemeClr val="tx1">
                    <a:lumMod val="85000"/>
                    <a:lumOff val="15000"/>
                  </a:schemeClr>
                </a:solidFill>
              </a:rPr>
              <a:t>We thought we saw that proactive outreach increased repayment</a:t>
            </a:r>
          </a:p>
        </p:txBody>
      </p:sp>
    </p:spTree>
    <p:extLst>
      <p:ext uri="{BB962C8B-B14F-4D97-AF65-F5344CB8AC3E}">
        <p14:creationId xmlns:p14="http://schemas.microsoft.com/office/powerpoint/2010/main" val="190498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4DC3-74E9-4A0A-AD27-3537B14ED92C}"/>
              </a:ext>
            </a:extLst>
          </p:cNvPr>
          <p:cNvSpPr>
            <a:spLocks noGrp="1"/>
          </p:cNvSpPr>
          <p:nvPr>
            <p:ph type="title"/>
          </p:nvPr>
        </p:nvSpPr>
        <p:spPr/>
        <p:txBody>
          <a:bodyPr/>
          <a:lstStyle/>
          <a:p>
            <a:r>
              <a:rPr lang="en-US" dirty="0"/>
              <a:t>Problem: confoundedness</a:t>
            </a:r>
          </a:p>
        </p:txBody>
      </p:sp>
      <p:sp>
        <p:nvSpPr>
          <p:cNvPr id="3" name="Content Placeholder 2">
            <a:extLst>
              <a:ext uri="{FF2B5EF4-FFF2-40B4-BE49-F238E27FC236}">
                <a16:creationId xmlns:a16="http://schemas.microsoft.com/office/drawing/2014/main" id="{FC3C7637-AD43-441E-BC89-BDFAD73889F1}"/>
              </a:ext>
            </a:extLst>
          </p:cNvPr>
          <p:cNvSpPr>
            <a:spLocks noGrp="1"/>
          </p:cNvSpPr>
          <p:nvPr>
            <p:ph idx="1"/>
          </p:nvPr>
        </p:nvSpPr>
        <p:spPr/>
        <p:txBody>
          <a:bodyPr/>
          <a:lstStyle/>
          <a:p>
            <a:endParaRPr lang="en-US" dirty="0"/>
          </a:p>
        </p:txBody>
      </p:sp>
      <p:sp>
        <p:nvSpPr>
          <p:cNvPr id="4" name="Oval 3">
            <a:extLst>
              <a:ext uri="{FF2B5EF4-FFF2-40B4-BE49-F238E27FC236}">
                <a16:creationId xmlns:a16="http://schemas.microsoft.com/office/drawing/2014/main" id="{37AB7E08-3275-4C7F-ACC8-010B01D9A2B8}"/>
              </a:ext>
            </a:extLst>
          </p:cNvPr>
          <p:cNvSpPr/>
          <p:nvPr/>
        </p:nvSpPr>
        <p:spPr>
          <a:xfrm>
            <a:off x="3771014" y="4917558"/>
            <a:ext cx="1456661" cy="9037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solidFill>
              </a:rPr>
              <a:t>Reminder call</a:t>
            </a:r>
          </a:p>
        </p:txBody>
      </p:sp>
      <p:sp>
        <p:nvSpPr>
          <p:cNvPr id="5" name="Oval 4">
            <a:extLst>
              <a:ext uri="{FF2B5EF4-FFF2-40B4-BE49-F238E27FC236}">
                <a16:creationId xmlns:a16="http://schemas.microsoft.com/office/drawing/2014/main" id="{6EFBD04B-36D6-412C-A187-3AB5071F17E7}"/>
              </a:ext>
            </a:extLst>
          </p:cNvPr>
          <p:cNvSpPr/>
          <p:nvPr/>
        </p:nvSpPr>
        <p:spPr>
          <a:xfrm>
            <a:off x="6964326" y="4917558"/>
            <a:ext cx="1456661" cy="9037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200" dirty="0">
                <a:solidFill>
                  <a:schemeClr val="tx1"/>
                </a:solidFill>
              </a:rPr>
              <a:t>Payment</a:t>
            </a:r>
          </a:p>
        </p:txBody>
      </p:sp>
      <p:sp>
        <p:nvSpPr>
          <p:cNvPr id="6" name="Oval 5">
            <a:extLst>
              <a:ext uri="{FF2B5EF4-FFF2-40B4-BE49-F238E27FC236}">
                <a16:creationId xmlns:a16="http://schemas.microsoft.com/office/drawing/2014/main" id="{9F075F58-9B6D-48B7-9DC2-BA4FD1BE4DF2}"/>
              </a:ext>
            </a:extLst>
          </p:cNvPr>
          <p:cNvSpPr/>
          <p:nvPr/>
        </p:nvSpPr>
        <p:spPr>
          <a:xfrm>
            <a:off x="5367669" y="3097526"/>
            <a:ext cx="1456661" cy="903768"/>
          </a:xfrm>
          <a:prstGeom prst="ellipse">
            <a:avLst/>
          </a:prstGeom>
          <a:solidFill>
            <a:srgbClr val="B0E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Days late</a:t>
            </a:r>
          </a:p>
        </p:txBody>
      </p:sp>
      <p:cxnSp>
        <p:nvCxnSpPr>
          <p:cNvPr id="8" name="Straight Arrow Connector 7">
            <a:extLst>
              <a:ext uri="{FF2B5EF4-FFF2-40B4-BE49-F238E27FC236}">
                <a16:creationId xmlns:a16="http://schemas.microsoft.com/office/drawing/2014/main" id="{472C95B2-7722-44DB-A4F0-4DE80DE014C1}"/>
              </a:ext>
            </a:extLst>
          </p:cNvPr>
          <p:cNvCxnSpPr>
            <a:cxnSpLocks/>
            <a:stCxn id="6" idx="4"/>
            <a:endCxn id="4" idx="7"/>
          </p:cNvCxnSpPr>
          <p:nvPr/>
        </p:nvCxnSpPr>
        <p:spPr>
          <a:xfrm flipH="1">
            <a:off x="5014352" y="4001294"/>
            <a:ext cx="1081648" cy="104861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332258-AD0E-421C-83FA-4979F27FEC50}"/>
              </a:ext>
            </a:extLst>
          </p:cNvPr>
          <p:cNvCxnSpPr>
            <a:cxnSpLocks/>
            <a:stCxn id="6" idx="4"/>
            <a:endCxn id="5" idx="1"/>
          </p:cNvCxnSpPr>
          <p:nvPr/>
        </p:nvCxnSpPr>
        <p:spPr>
          <a:xfrm>
            <a:off x="6096000" y="4001294"/>
            <a:ext cx="1081649" cy="104861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61080B-CC7E-483D-B15B-B861CF913053}"/>
              </a:ext>
            </a:extLst>
          </p:cNvPr>
          <p:cNvCxnSpPr>
            <a:cxnSpLocks/>
            <a:stCxn id="5" idx="2"/>
            <a:endCxn id="4" idx="6"/>
          </p:cNvCxnSpPr>
          <p:nvPr/>
        </p:nvCxnSpPr>
        <p:spPr>
          <a:xfrm flipH="1">
            <a:off x="5227675" y="5369442"/>
            <a:ext cx="1736651" cy="0"/>
          </a:xfrm>
          <a:prstGeom prst="straightConnector1">
            <a:avLst/>
          </a:prstGeom>
          <a:ln w="571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35BCE3-661D-4DF2-B6D4-B82CD0FC441C}"/>
              </a:ext>
            </a:extLst>
          </p:cNvPr>
          <p:cNvSpPr txBox="1"/>
          <p:nvPr/>
        </p:nvSpPr>
        <p:spPr>
          <a:xfrm>
            <a:off x="3379379" y="3892506"/>
            <a:ext cx="2465671" cy="923330"/>
          </a:xfrm>
          <a:prstGeom prst="rect">
            <a:avLst/>
          </a:prstGeom>
          <a:noFill/>
        </p:spPr>
        <p:txBody>
          <a:bodyPr wrap="square" rtlCol="0">
            <a:spAutoFit/>
          </a:bodyPr>
          <a:lstStyle/>
          <a:p>
            <a:r>
              <a:rPr lang="en-US" dirty="0"/>
              <a:t>Tellers call as the computer notifies payment is overdue</a:t>
            </a:r>
          </a:p>
        </p:txBody>
      </p:sp>
      <p:sp>
        <p:nvSpPr>
          <p:cNvPr id="23" name="TextBox 22">
            <a:extLst>
              <a:ext uri="{FF2B5EF4-FFF2-40B4-BE49-F238E27FC236}">
                <a16:creationId xmlns:a16="http://schemas.microsoft.com/office/drawing/2014/main" id="{B0D50224-D97A-4A62-9E29-84A00B98F584}"/>
              </a:ext>
            </a:extLst>
          </p:cNvPr>
          <p:cNvSpPr txBox="1"/>
          <p:nvPr/>
        </p:nvSpPr>
        <p:spPr>
          <a:xfrm>
            <a:off x="6457506" y="3893357"/>
            <a:ext cx="2179674" cy="923330"/>
          </a:xfrm>
          <a:prstGeom prst="rect">
            <a:avLst/>
          </a:prstGeom>
          <a:noFill/>
        </p:spPr>
        <p:txBody>
          <a:bodyPr wrap="square" rtlCol="0">
            <a:spAutoFit/>
          </a:bodyPr>
          <a:lstStyle/>
          <a:p>
            <a:pPr algn="r"/>
            <a:r>
              <a:rPr lang="en-US" dirty="0"/>
              <a:t>People only a few days late probably just forgot to pay</a:t>
            </a:r>
          </a:p>
        </p:txBody>
      </p:sp>
      <p:sp>
        <p:nvSpPr>
          <p:cNvPr id="24" name="TextBox 23">
            <a:extLst>
              <a:ext uri="{FF2B5EF4-FFF2-40B4-BE49-F238E27FC236}">
                <a16:creationId xmlns:a16="http://schemas.microsoft.com/office/drawing/2014/main" id="{76B64053-9540-4D14-9609-DAB769AD75ED}"/>
              </a:ext>
            </a:extLst>
          </p:cNvPr>
          <p:cNvSpPr txBox="1"/>
          <p:nvPr/>
        </p:nvSpPr>
        <p:spPr>
          <a:xfrm>
            <a:off x="4906188" y="5479575"/>
            <a:ext cx="2379626" cy="1200329"/>
          </a:xfrm>
          <a:prstGeom prst="rect">
            <a:avLst/>
          </a:prstGeom>
          <a:noFill/>
        </p:spPr>
        <p:txBody>
          <a:bodyPr wrap="square" rtlCol="0">
            <a:spAutoFit/>
          </a:bodyPr>
          <a:lstStyle/>
          <a:p>
            <a:pPr algn="ctr"/>
            <a:r>
              <a:rPr lang="en-US" dirty="0"/>
              <a:t>Appears to improve repayment when not accounting for how late the late-payers are</a:t>
            </a:r>
          </a:p>
        </p:txBody>
      </p:sp>
      <p:sp>
        <p:nvSpPr>
          <p:cNvPr id="9" name="TextBox 8">
            <a:extLst>
              <a:ext uri="{FF2B5EF4-FFF2-40B4-BE49-F238E27FC236}">
                <a16:creationId xmlns:a16="http://schemas.microsoft.com/office/drawing/2014/main" id="{19A70B65-FC5D-B4D2-04DA-6B66D3C8BD44}"/>
              </a:ext>
            </a:extLst>
          </p:cNvPr>
          <p:cNvSpPr txBox="1"/>
          <p:nvPr/>
        </p:nvSpPr>
        <p:spPr>
          <a:xfrm>
            <a:off x="1022013" y="4031005"/>
            <a:ext cx="1539879" cy="646331"/>
          </a:xfrm>
          <a:prstGeom prst="rect">
            <a:avLst/>
          </a:prstGeom>
          <a:noFill/>
        </p:spPr>
        <p:txBody>
          <a:bodyPr wrap="square" rtlCol="0">
            <a:spAutoFit/>
          </a:bodyPr>
          <a:lstStyle/>
          <a:p>
            <a:pPr algn="ctr"/>
            <a:r>
              <a:rPr lang="en-US" b="1" dirty="0">
                <a:solidFill>
                  <a:srgbClr val="002060"/>
                </a:solidFill>
              </a:rPr>
              <a:t>Tellers tend to call early</a:t>
            </a:r>
          </a:p>
        </p:txBody>
      </p:sp>
      <p:cxnSp>
        <p:nvCxnSpPr>
          <p:cNvPr id="11" name="Straight Arrow Connector 10">
            <a:extLst>
              <a:ext uri="{FF2B5EF4-FFF2-40B4-BE49-F238E27FC236}">
                <a16:creationId xmlns:a16="http://schemas.microsoft.com/office/drawing/2014/main" id="{1D27DD9E-C272-15C1-8D8C-4684C3F991F9}"/>
              </a:ext>
            </a:extLst>
          </p:cNvPr>
          <p:cNvCxnSpPr>
            <a:cxnSpLocks/>
            <a:stCxn id="22" idx="1"/>
            <a:endCxn id="9" idx="3"/>
          </p:cNvCxnSpPr>
          <p:nvPr/>
        </p:nvCxnSpPr>
        <p:spPr>
          <a:xfrm flipH="1">
            <a:off x="2561892" y="4354171"/>
            <a:ext cx="81748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AC36DAA-932E-C52D-9C46-7A5FDCF6BEA4}"/>
              </a:ext>
            </a:extLst>
          </p:cNvPr>
          <p:cNvSpPr txBox="1"/>
          <p:nvPr/>
        </p:nvSpPr>
        <p:spPr>
          <a:xfrm>
            <a:off x="9426384" y="3892507"/>
            <a:ext cx="1927416" cy="923330"/>
          </a:xfrm>
          <a:prstGeom prst="rect">
            <a:avLst/>
          </a:prstGeom>
          <a:noFill/>
        </p:spPr>
        <p:txBody>
          <a:bodyPr wrap="square" rtlCol="0">
            <a:spAutoFit/>
          </a:bodyPr>
          <a:lstStyle/>
          <a:p>
            <a:pPr algn="ctr"/>
            <a:r>
              <a:rPr lang="en-US" b="1" dirty="0">
                <a:solidFill>
                  <a:srgbClr val="002060"/>
                </a:solidFill>
              </a:rPr>
              <a:t>Early delinquent payments tend to be paid more</a:t>
            </a:r>
          </a:p>
        </p:txBody>
      </p:sp>
      <p:cxnSp>
        <p:nvCxnSpPr>
          <p:cNvPr id="15" name="Straight Arrow Connector 14">
            <a:extLst>
              <a:ext uri="{FF2B5EF4-FFF2-40B4-BE49-F238E27FC236}">
                <a16:creationId xmlns:a16="http://schemas.microsoft.com/office/drawing/2014/main" id="{91DF3D6D-A25A-60FD-4A91-1AC466779793}"/>
              </a:ext>
            </a:extLst>
          </p:cNvPr>
          <p:cNvCxnSpPr>
            <a:cxnSpLocks/>
            <a:stCxn id="23" idx="3"/>
            <a:endCxn id="14" idx="1"/>
          </p:cNvCxnSpPr>
          <p:nvPr/>
        </p:nvCxnSpPr>
        <p:spPr>
          <a:xfrm flipV="1">
            <a:off x="8637180" y="4354172"/>
            <a:ext cx="789204" cy="85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9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4DC3-74E9-4A0A-AD27-3537B14ED92C}"/>
              </a:ext>
            </a:extLst>
          </p:cNvPr>
          <p:cNvSpPr>
            <a:spLocks noGrp="1"/>
          </p:cNvSpPr>
          <p:nvPr>
            <p:ph type="title"/>
          </p:nvPr>
        </p:nvSpPr>
        <p:spPr/>
        <p:txBody>
          <a:bodyPr/>
          <a:lstStyle/>
          <a:p>
            <a:r>
              <a:rPr lang="en-US" dirty="0"/>
              <a:t>Problem: confoundedness</a:t>
            </a:r>
          </a:p>
        </p:txBody>
      </p:sp>
      <p:sp>
        <p:nvSpPr>
          <p:cNvPr id="3" name="Content Placeholder 2">
            <a:extLst>
              <a:ext uri="{FF2B5EF4-FFF2-40B4-BE49-F238E27FC236}">
                <a16:creationId xmlns:a16="http://schemas.microsoft.com/office/drawing/2014/main" id="{FC3C7637-AD43-441E-BC89-BDFAD73889F1}"/>
              </a:ext>
            </a:extLst>
          </p:cNvPr>
          <p:cNvSpPr>
            <a:spLocks noGrp="1"/>
          </p:cNvSpPr>
          <p:nvPr>
            <p:ph idx="1"/>
          </p:nvPr>
        </p:nvSpPr>
        <p:spPr/>
        <p:txBody>
          <a:bodyPr/>
          <a:lstStyle/>
          <a:p>
            <a:r>
              <a:rPr lang="en-US" dirty="0"/>
              <a:t>Confounders are variables that affect both the assignment and the outcome</a:t>
            </a:r>
          </a:p>
          <a:p>
            <a:pPr lvl="1"/>
            <a:r>
              <a:rPr lang="en-US" dirty="0"/>
              <a:t>Creating systematic differences between groups</a:t>
            </a:r>
          </a:p>
          <a:p>
            <a:endParaRPr lang="en-US" dirty="0"/>
          </a:p>
        </p:txBody>
      </p:sp>
      <p:sp>
        <p:nvSpPr>
          <p:cNvPr id="4" name="Oval 3">
            <a:extLst>
              <a:ext uri="{FF2B5EF4-FFF2-40B4-BE49-F238E27FC236}">
                <a16:creationId xmlns:a16="http://schemas.microsoft.com/office/drawing/2014/main" id="{37AB7E08-3275-4C7F-ACC8-010B01D9A2B8}"/>
              </a:ext>
            </a:extLst>
          </p:cNvPr>
          <p:cNvSpPr/>
          <p:nvPr/>
        </p:nvSpPr>
        <p:spPr>
          <a:xfrm>
            <a:off x="3771014" y="4917558"/>
            <a:ext cx="1456661" cy="9037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solidFill>
              </a:rPr>
              <a:t>Reminder call</a:t>
            </a:r>
          </a:p>
        </p:txBody>
      </p:sp>
      <p:sp>
        <p:nvSpPr>
          <p:cNvPr id="5" name="Oval 4">
            <a:extLst>
              <a:ext uri="{FF2B5EF4-FFF2-40B4-BE49-F238E27FC236}">
                <a16:creationId xmlns:a16="http://schemas.microsoft.com/office/drawing/2014/main" id="{6EFBD04B-36D6-412C-A187-3AB5071F17E7}"/>
              </a:ext>
            </a:extLst>
          </p:cNvPr>
          <p:cNvSpPr/>
          <p:nvPr/>
        </p:nvSpPr>
        <p:spPr>
          <a:xfrm>
            <a:off x="6964326" y="4917558"/>
            <a:ext cx="1456661" cy="9037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200" dirty="0">
                <a:solidFill>
                  <a:schemeClr val="tx1"/>
                </a:solidFill>
              </a:rPr>
              <a:t>Payment</a:t>
            </a:r>
          </a:p>
        </p:txBody>
      </p:sp>
      <p:sp>
        <p:nvSpPr>
          <p:cNvPr id="6" name="Oval 5">
            <a:extLst>
              <a:ext uri="{FF2B5EF4-FFF2-40B4-BE49-F238E27FC236}">
                <a16:creationId xmlns:a16="http://schemas.microsoft.com/office/drawing/2014/main" id="{9F075F58-9B6D-48B7-9DC2-BA4FD1BE4DF2}"/>
              </a:ext>
            </a:extLst>
          </p:cNvPr>
          <p:cNvSpPr/>
          <p:nvPr/>
        </p:nvSpPr>
        <p:spPr>
          <a:xfrm>
            <a:off x="5367669" y="3097526"/>
            <a:ext cx="1456661" cy="903768"/>
          </a:xfrm>
          <a:prstGeom prst="ellipse">
            <a:avLst/>
          </a:prstGeom>
          <a:solidFill>
            <a:srgbClr val="B0E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Days late</a:t>
            </a:r>
          </a:p>
        </p:txBody>
      </p:sp>
      <p:cxnSp>
        <p:nvCxnSpPr>
          <p:cNvPr id="8" name="Straight Arrow Connector 7">
            <a:extLst>
              <a:ext uri="{FF2B5EF4-FFF2-40B4-BE49-F238E27FC236}">
                <a16:creationId xmlns:a16="http://schemas.microsoft.com/office/drawing/2014/main" id="{472C95B2-7722-44DB-A4F0-4DE80DE014C1}"/>
              </a:ext>
            </a:extLst>
          </p:cNvPr>
          <p:cNvCxnSpPr>
            <a:cxnSpLocks/>
            <a:stCxn id="6" idx="4"/>
            <a:endCxn id="4" idx="7"/>
          </p:cNvCxnSpPr>
          <p:nvPr/>
        </p:nvCxnSpPr>
        <p:spPr>
          <a:xfrm flipH="1">
            <a:off x="5014352" y="4001294"/>
            <a:ext cx="1081648" cy="104861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332258-AD0E-421C-83FA-4979F27FEC50}"/>
              </a:ext>
            </a:extLst>
          </p:cNvPr>
          <p:cNvCxnSpPr>
            <a:cxnSpLocks/>
            <a:stCxn id="6" idx="4"/>
            <a:endCxn id="5" idx="1"/>
          </p:cNvCxnSpPr>
          <p:nvPr/>
        </p:nvCxnSpPr>
        <p:spPr>
          <a:xfrm>
            <a:off x="6096000" y="4001294"/>
            <a:ext cx="1081649" cy="1048618"/>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61080B-CC7E-483D-B15B-B861CF913053}"/>
              </a:ext>
            </a:extLst>
          </p:cNvPr>
          <p:cNvCxnSpPr>
            <a:cxnSpLocks/>
            <a:stCxn id="5" idx="2"/>
            <a:endCxn id="4" idx="6"/>
          </p:cNvCxnSpPr>
          <p:nvPr/>
        </p:nvCxnSpPr>
        <p:spPr>
          <a:xfrm flipH="1">
            <a:off x="5227675" y="5369442"/>
            <a:ext cx="1736651" cy="0"/>
          </a:xfrm>
          <a:prstGeom prst="straightConnector1">
            <a:avLst/>
          </a:prstGeom>
          <a:ln w="571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735BCE3-661D-4DF2-B6D4-B82CD0FC441C}"/>
              </a:ext>
            </a:extLst>
          </p:cNvPr>
          <p:cNvSpPr txBox="1"/>
          <p:nvPr/>
        </p:nvSpPr>
        <p:spPr>
          <a:xfrm>
            <a:off x="3379379" y="3892506"/>
            <a:ext cx="2465671" cy="923330"/>
          </a:xfrm>
          <a:prstGeom prst="rect">
            <a:avLst/>
          </a:prstGeom>
          <a:noFill/>
        </p:spPr>
        <p:txBody>
          <a:bodyPr wrap="square" rtlCol="0">
            <a:spAutoFit/>
          </a:bodyPr>
          <a:lstStyle/>
          <a:p>
            <a:r>
              <a:rPr lang="en-US" dirty="0"/>
              <a:t>Tellers call as the computer notifies payment is overdue</a:t>
            </a:r>
          </a:p>
        </p:txBody>
      </p:sp>
      <p:sp>
        <p:nvSpPr>
          <p:cNvPr id="23" name="TextBox 22">
            <a:extLst>
              <a:ext uri="{FF2B5EF4-FFF2-40B4-BE49-F238E27FC236}">
                <a16:creationId xmlns:a16="http://schemas.microsoft.com/office/drawing/2014/main" id="{B0D50224-D97A-4A62-9E29-84A00B98F584}"/>
              </a:ext>
            </a:extLst>
          </p:cNvPr>
          <p:cNvSpPr txBox="1"/>
          <p:nvPr/>
        </p:nvSpPr>
        <p:spPr>
          <a:xfrm>
            <a:off x="6457506" y="3893357"/>
            <a:ext cx="2179674" cy="923330"/>
          </a:xfrm>
          <a:prstGeom prst="rect">
            <a:avLst/>
          </a:prstGeom>
          <a:noFill/>
        </p:spPr>
        <p:txBody>
          <a:bodyPr wrap="square" rtlCol="0">
            <a:spAutoFit/>
          </a:bodyPr>
          <a:lstStyle/>
          <a:p>
            <a:pPr algn="r"/>
            <a:r>
              <a:rPr lang="en-US" dirty="0"/>
              <a:t>People only a few days late probably just forgot to pay</a:t>
            </a:r>
          </a:p>
        </p:txBody>
      </p:sp>
      <p:sp>
        <p:nvSpPr>
          <p:cNvPr id="24" name="TextBox 23">
            <a:extLst>
              <a:ext uri="{FF2B5EF4-FFF2-40B4-BE49-F238E27FC236}">
                <a16:creationId xmlns:a16="http://schemas.microsoft.com/office/drawing/2014/main" id="{76B64053-9540-4D14-9609-DAB769AD75ED}"/>
              </a:ext>
            </a:extLst>
          </p:cNvPr>
          <p:cNvSpPr txBox="1"/>
          <p:nvPr/>
        </p:nvSpPr>
        <p:spPr>
          <a:xfrm>
            <a:off x="4906188" y="5479575"/>
            <a:ext cx="2379626" cy="1200329"/>
          </a:xfrm>
          <a:prstGeom prst="rect">
            <a:avLst/>
          </a:prstGeom>
          <a:noFill/>
        </p:spPr>
        <p:txBody>
          <a:bodyPr wrap="square" rtlCol="0">
            <a:spAutoFit/>
          </a:bodyPr>
          <a:lstStyle/>
          <a:p>
            <a:pPr algn="ctr"/>
            <a:r>
              <a:rPr lang="en-US" dirty="0"/>
              <a:t>Appears to improve repayment when not accounting for how late the late-payers are</a:t>
            </a:r>
          </a:p>
        </p:txBody>
      </p:sp>
      <p:sp>
        <p:nvSpPr>
          <p:cNvPr id="7" name="TextBox 6">
            <a:extLst>
              <a:ext uri="{FF2B5EF4-FFF2-40B4-BE49-F238E27FC236}">
                <a16:creationId xmlns:a16="http://schemas.microsoft.com/office/drawing/2014/main" id="{E7539C1F-0ABD-F093-EC91-1F6A243DC262}"/>
              </a:ext>
            </a:extLst>
          </p:cNvPr>
          <p:cNvSpPr txBox="1"/>
          <p:nvPr/>
        </p:nvSpPr>
        <p:spPr>
          <a:xfrm>
            <a:off x="1022013" y="4031005"/>
            <a:ext cx="1539879" cy="646331"/>
          </a:xfrm>
          <a:prstGeom prst="rect">
            <a:avLst/>
          </a:prstGeom>
          <a:noFill/>
        </p:spPr>
        <p:txBody>
          <a:bodyPr wrap="square" rtlCol="0">
            <a:spAutoFit/>
          </a:bodyPr>
          <a:lstStyle/>
          <a:p>
            <a:pPr algn="ctr"/>
            <a:r>
              <a:rPr lang="en-US" b="1" dirty="0">
                <a:solidFill>
                  <a:srgbClr val="002060"/>
                </a:solidFill>
              </a:rPr>
              <a:t>Tellers tend to call early</a:t>
            </a:r>
          </a:p>
        </p:txBody>
      </p:sp>
      <p:cxnSp>
        <p:nvCxnSpPr>
          <p:cNvPr id="9" name="Straight Arrow Connector 8">
            <a:extLst>
              <a:ext uri="{FF2B5EF4-FFF2-40B4-BE49-F238E27FC236}">
                <a16:creationId xmlns:a16="http://schemas.microsoft.com/office/drawing/2014/main" id="{B5C73A4D-7875-8757-A624-2A672341B6E3}"/>
              </a:ext>
            </a:extLst>
          </p:cNvPr>
          <p:cNvCxnSpPr>
            <a:cxnSpLocks/>
            <a:stCxn id="22" idx="1"/>
            <a:endCxn id="7" idx="3"/>
          </p:cNvCxnSpPr>
          <p:nvPr/>
        </p:nvCxnSpPr>
        <p:spPr>
          <a:xfrm flipH="1">
            <a:off x="2561892" y="4354171"/>
            <a:ext cx="81748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61FE2A0-7EC3-B8FD-2D01-7157E967EFAA}"/>
              </a:ext>
            </a:extLst>
          </p:cNvPr>
          <p:cNvSpPr txBox="1"/>
          <p:nvPr/>
        </p:nvSpPr>
        <p:spPr>
          <a:xfrm>
            <a:off x="9426384" y="3892507"/>
            <a:ext cx="1927416" cy="923330"/>
          </a:xfrm>
          <a:prstGeom prst="rect">
            <a:avLst/>
          </a:prstGeom>
          <a:noFill/>
        </p:spPr>
        <p:txBody>
          <a:bodyPr wrap="square" rtlCol="0">
            <a:spAutoFit/>
          </a:bodyPr>
          <a:lstStyle/>
          <a:p>
            <a:pPr algn="ctr"/>
            <a:r>
              <a:rPr lang="en-US" b="1" dirty="0">
                <a:solidFill>
                  <a:srgbClr val="002060"/>
                </a:solidFill>
              </a:rPr>
              <a:t>Early delinquent payments tend to be paid more</a:t>
            </a:r>
          </a:p>
        </p:txBody>
      </p:sp>
      <p:cxnSp>
        <p:nvCxnSpPr>
          <p:cNvPr id="11" name="Straight Arrow Connector 10">
            <a:extLst>
              <a:ext uri="{FF2B5EF4-FFF2-40B4-BE49-F238E27FC236}">
                <a16:creationId xmlns:a16="http://schemas.microsoft.com/office/drawing/2014/main" id="{9819B8FD-06D4-496D-0DC0-99A3E50891A0}"/>
              </a:ext>
            </a:extLst>
          </p:cNvPr>
          <p:cNvCxnSpPr>
            <a:cxnSpLocks/>
            <a:stCxn id="23" idx="3"/>
            <a:endCxn id="10" idx="1"/>
          </p:cNvCxnSpPr>
          <p:nvPr/>
        </p:nvCxnSpPr>
        <p:spPr>
          <a:xfrm flipV="1">
            <a:off x="8637180" y="4354172"/>
            <a:ext cx="789204" cy="85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71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5901-70B3-2EA5-575A-AAA5984A569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963A3B-717C-AE3F-9D6C-901B3252966F}"/>
              </a:ext>
            </a:extLst>
          </p:cNvPr>
          <p:cNvSpPr>
            <a:spLocks noGrp="1"/>
          </p:cNvSpPr>
          <p:nvPr>
            <p:ph idx="1"/>
          </p:nvPr>
        </p:nvSpPr>
        <p:spPr/>
        <p:txBody>
          <a:bodyPr>
            <a:normAutofit/>
          </a:bodyPr>
          <a:lstStyle/>
          <a:p>
            <a:r>
              <a:rPr lang="en-US" dirty="0"/>
              <a:t>Motivation		</a:t>
            </a:r>
            <a:r>
              <a:rPr lang="en-US" sz="2000" dirty="0">
                <a:solidFill>
                  <a:schemeClr val="tx1">
                    <a:lumMod val="50000"/>
                    <a:lumOff val="50000"/>
                  </a:schemeClr>
                </a:solidFill>
              </a:rPr>
              <a:t>- why causation?</a:t>
            </a:r>
            <a:endParaRPr lang="en-US" dirty="0">
              <a:solidFill>
                <a:schemeClr val="tx1">
                  <a:lumMod val="50000"/>
                  <a:lumOff val="50000"/>
                </a:schemeClr>
              </a:solidFill>
            </a:endParaRPr>
          </a:p>
          <a:p>
            <a:r>
              <a:rPr lang="en-US" dirty="0"/>
              <a:t>Introduction	</a:t>
            </a:r>
            <a:r>
              <a:rPr lang="en-US" sz="2000" dirty="0">
                <a:solidFill>
                  <a:schemeClr val="tx1">
                    <a:lumMod val="50000"/>
                    <a:lumOff val="50000"/>
                  </a:schemeClr>
                </a:solidFill>
              </a:rPr>
              <a:t>- what is causation</a:t>
            </a:r>
          </a:p>
          <a:p>
            <a:r>
              <a:rPr lang="en-US" dirty="0"/>
              <a:t>Identification	</a:t>
            </a:r>
            <a:r>
              <a:rPr lang="en-US" sz="2000" dirty="0">
                <a:solidFill>
                  <a:schemeClr val="tx1">
                    <a:lumMod val="50000"/>
                    <a:lumOff val="50000"/>
                  </a:schemeClr>
                </a:solidFill>
              </a:rPr>
              <a:t>- when correlation implies causation</a:t>
            </a:r>
            <a:endParaRPr lang="en-US" dirty="0">
              <a:solidFill>
                <a:schemeClr val="tx1">
                  <a:lumMod val="50000"/>
                  <a:lumOff val="50000"/>
                </a:schemeClr>
              </a:solidFill>
            </a:endParaRPr>
          </a:p>
          <a:p>
            <a:r>
              <a:rPr lang="en-US" dirty="0"/>
              <a:t>Estimation		</a:t>
            </a:r>
            <a:r>
              <a:rPr lang="en-US" sz="2000" dirty="0">
                <a:solidFill>
                  <a:schemeClr val="tx1">
                    <a:lumMod val="50000"/>
                    <a:lumOff val="50000"/>
                  </a:schemeClr>
                </a:solidFill>
              </a:rPr>
              <a:t>- obtaining these correlations</a:t>
            </a:r>
            <a:endParaRPr lang="en-US" dirty="0">
              <a:solidFill>
                <a:schemeClr val="tx1">
                  <a:lumMod val="50000"/>
                  <a:lumOff val="50000"/>
                </a:schemeClr>
              </a:solidFill>
            </a:endParaRPr>
          </a:p>
          <a:p>
            <a:r>
              <a:rPr lang="en-US" dirty="0"/>
              <a:t>Evaluation		</a:t>
            </a:r>
            <a:r>
              <a:rPr lang="en-US" sz="2000" dirty="0">
                <a:solidFill>
                  <a:schemeClr val="tx1">
                    <a:lumMod val="50000"/>
                    <a:lumOff val="50000"/>
                  </a:schemeClr>
                </a:solidFill>
              </a:rPr>
              <a:t>- how accurate are these correlations</a:t>
            </a:r>
          </a:p>
          <a:p>
            <a:r>
              <a:rPr lang="en-US" dirty="0"/>
              <a:t>Causallib		</a:t>
            </a:r>
            <a:r>
              <a:rPr lang="en-US" sz="2000" dirty="0">
                <a:solidFill>
                  <a:schemeClr val="tx1">
                    <a:lumMod val="50000"/>
                    <a:lumOff val="50000"/>
                  </a:schemeClr>
                </a:solidFill>
              </a:rPr>
              <a:t>- how to estimate and evaluate these in Python</a:t>
            </a:r>
          </a:p>
          <a:p>
            <a:r>
              <a:rPr lang="en-US" dirty="0"/>
              <a:t>Hands-on demo	</a:t>
            </a:r>
            <a:r>
              <a:rPr lang="en-US" sz="2000" dirty="0">
                <a:solidFill>
                  <a:schemeClr val="tx1">
                    <a:lumMod val="50000"/>
                    <a:lumOff val="50000"/>
                  </a:schemeClr>
                </a:solidFill>
              </a:rPr>
              <a:t>- estimate and evaluate these in practice in Python</a:t>
            </a:r>
            <a:endParaRPr lang="en-US" dirty="0"/>
          </a:p>
          <a:p>
            <a:r>
              <a:rPr lang="en-US" dirty="0"/>
              <a:t>Questions and discussion</a:t>
            </a:r>
          </a:p>
        </p:txBody>
      </p:sp>
    </p:spTree>
    <p:extLst>
      <p:ext uri="{BB962C8B-B14F-4D97-AF65-F5344CB8AC3E}">
        <p14:creationId xmlns:p14="http://schemas.microsoft.com/office/powerpoint/2010/main" val="1046153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4DC3-74E9-4A0A-AD27-3537B14ED92C}"/>
              </a:ext>
            </a:extLst>
          </p:cNvPr>
          <p:cNvSpPr>
            <a:spLocks noGrp="1"/>
          </p:cNvSpPr>
          <p:nvPr>
            <p:ph type="title"/>
          </p:nvPr>
        </p:nvSpPr>
        <p:spPr/>
        <p:txBody>
          <a:bodyPr/>
          <a:lstStyle/>
          <a:p>
            <a:r>
              <a:rPr lang="en-US" dirty="0"/>
              <a:t>Solving confoundedness</a:t>
            </a:r>
          </a:p>
        </p:txBody>
      </p:sp>
      <p:sp>
        <p:nvSpPr>
          <p:cNvPr id="3" name="Content Placeholder 2">
            <a:extLst>
              <a:ext uri="{FF2B5EF4-FFF2-40B4-BE49-F238E27FC236}">
                <a16:creationId xmlns:a16="http://schemas.microsoft.com/office/drawing/2014/main" id="{FC3C7637-AD43-441E-BC89-BDFAD73889F1}"/>
              </a:ext>
            </a:extLst>
          </p:cNvPr>
          <p:cNvSpPr>
            <a:spLocks noGrp="1"/>
          </p:cNvSpPr>
          <p:nvPr>
            <p:ph idx="1"/>
          </p:nvPr>
        </p:nvSpPr>
        <p:spPr/>
        <p:txBody>
          <a:bodyPr/>
          <a:lstStyle/>
          <a:p>
            <a:r>
              <a:rPr lang="en-US" dirty="0"/>
              <a:t>Confounders are variables that affect both the assignment and the outcome</a:t>
            </a:r>
          </a:p>
          <a:p>
            <a:pPr lvl="1"/>
            <a:r>
              <a:rPr lang="en-US" dirty="0"/>
              <a:t>Creating systematic differences between groups</a:t>
            </a:r>
          </a:p>
          <a:p>
            <a:pPr lvl="1"/>
            <a:endParaRPr lang="en-US" dirty="0"/>
          </a:p>
          <a:p>
            <a:r>
              <a:rPr lang="en-US" dirty="0">
                <a:solidFill>
                  <a:schemeClr val="accent6"/>
                </a:solidFill>
              </a:rPr>
              <a:t>Adjust for all confounding factors to remove all confounding bias</a:t>
            </a:r>
          </a:p>
          <a:p>
            <a:pPr lvl="1"/>
            <a:r>
              <a:rPr lang="en-US" dirty="0">
                <a:solidFill>
                  <a:schemeClr val="accent6"/>
                </a:solidFill>
              </a:rPr>
              <a:t>Eliminate the impact of confounders</a:t>
            </a:r>
          </a:p>
          <a:p>
            <a:pPr lvl="1"/>
            <a:r>
              <a:rPr lang="en-US" dirty="0">
                <a:solidFill>
                  <a:schemeClr val="accent6"/>
                </a:solidFill>
              </a:rPr>
              <a:t>Isolate the impact of the intervention</a:t>
            </a:r>
          </a:p>
        </p:txBody>
      </p:sp>
      <p:cxnSp>
        <p:nvCxnSpPr>
          <p:cNvPr id="6" name="Straight Arrow Connector 5">
            <a:extLst>
              <a:ext uri="{FF2B5EF4-FFF2-40B4-BE49-F238E27FC236}">
                <a16:creationId xmlns:a16="http://schemas.microsoft.com/office/drawing/2014/main" id="{31C2D552-64EF-99F8-8AFF-F6D1E72A5468}"/>
              </a:ext>
            </a:extLst>
          </p:cNvPr>
          <p:cNvCxnSpPr>
            <a:cxnSpLocks/>
          </p:cNvCxnSpPr>
          <p:nvPr/>
        </p:nvCxnSpPr>
        <p:spPr>
          <a:xfrm flipV="1">
            <a:off x="7763877" y="4719323"/>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D702BDD-016D-8D0A-860B-A49F475602D5}"/>
              </a:ext>
            </a:extLst>
          </p:cNvPr>
          <p:cNvCxnSpPr>
            <a:cxnSpLocks/>
          </p:cNvCxnSpPr>
          <p:nvPr/>
        </p:nvCxnSpPr>
        <p:spPr>
          <a:xfrm>
            <a:off x="7763877" y="6331549"/>
            <a:ext cx="2442408"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CEA4BBB-6105-ECF7-3C7C-C7AA28204229}"/>
              </a:ext>
            </a:extLst>
          </p:cNvPr>
          <p:cNvSpPr txBox="1"/>
          <p:nvPr/>
        </p:nvSpPr>
        <p:spPr>
          <a:xfrm>
            <a:off x="7763878" y="6443486"/>
            <a:ext cx="2442408" cy="369332"/>
          </a:xfrm>
          <a:prstGeom prst="rect">
            <a:avLst/>
          </a:prstGeom>
          <a:noFill/>
        </p:spPr>
        <p:txBody>
          <a:bodyPr wrap="square" rtlCol="0">
            <a:spAutoFit/>
          </a:bodyPr>
          <a:lstStyle/>
          <a:p>
            <a:pPr algn="ctr"/>
            <a:r>
              <a:rPr lang="en-US" dirty="0">
                <a:latin typeface="Gill Sans Nova Cond XBd" panose="020B0A06020104020203" pitchFamily="34" charset="0"/>
              </a:rPr>
              <a:t>Days late</a:t>
            </a:r>
          </a:p>
        </p:txBody>
      </p:sp>
      <p:sp>
        <p:nvSpPr>
          <p:cNvPr id="10" name="TextBox 9">
            <a:extLst>
              <a:ext uri="{FF2B5EF4-FFF2-40B4-BE49-F238E27FC236}">
                <a16:creationId xmlns:a16="http://schemas.microsoft.com/office/drawing/2014/main" id="{49C16B40-C992-C633-B918-54D5FC0D3F8F}"/>
              </a:ext>
            </a:extLst>
          </p:cNvPr>
          <p:cNvSpPr txBox="1"/>
          <p:nvPr/>
        </p:nvSpPr>
        <p:spPr>
          <a:xfrm rot="16200000">
            <a:off x="6670606" y="5361004"/>
            <a:ext cx="1571757" cy="369332"/>
          </a:xfrm>
          <a:prstGeom prst="rect">
            <a:avLst/>
          </a:prstGeom>
          <a:noFill/>
        </p:spPr>
        <p:txBody>
          <a:bodyPr wrap="square" rtlCol="0">
            <a:spAutoFit/>
          </a:bodyPr>
          <a:lstStyle/>
          <a:p>
            <a:pPr algn="ctr"/>
            <a:r>
              <a:rPr lang="en-US" dirty="0">
                <a:latin typeface="Gill Sans Nova Cond XBd" panose="020B0A06020104020203" pitchFamily="34" charset="0"/>
              </a:rPr>
              <a:t>Debt payment </a:t>
            </a:r>
          </a:p>
        </p:txBody>
      </p:sp>
      <p:sp>
        <p:nvSpPr>
          <p:cNvPr id="43" name="TextBox 42">
            <a:extLst>
              <a:ext uri="{FF2B5EF4-FFF2-40B4-BE49-F238E27FC236}">
                <a16:creationId xmlns:a16="http://schemas.microsoft.com/office/drawing/2014/main" id="{B5CF835D-8111-D28A-6B0D-C5DBB541DF0A}"/>
              </a:ext>
            </a:extLst>
          </p:cNvPr>
          <p:cNvSpPr txBox="1"/>
          <p:nvPr/>
        </p:nvSpPr>
        <p:spPr>
          <a:xfrm>
            <a:off x="11020743" y="5254997"/>
            <a:ext cx="1049896" cy="646331"/>
          </a:xfrm>
          <a:prstGeom prst="rect">
            <a:avLst/>
          </a:prstGeom>
          <a:noFill/>
        </p:spPr>
        <p:txBody>
          <a:bodyPr wrap="square" rtlCol="0">
            <a:spAutoFit/>
          </a:bodyPr>
          <a:lstStyle/>
          <a:p>
            <a:r>
              <a:rPr lang="en-US" dirty="0">
                <a:latin typeface="Ink Free" panose="03080402000500000000" pitchFamily="66" charset="0"/>
              </a:rPr>
              <a:t>Average “effect”</a:t>
            </a:r>
          </a:p>
        </p:txBody>
      </p:sp>
      <p:cxnSp>
        <p:nvCxnSpPr>
          <p:cNvPr id="44" name="Straight Arrow Connector 43">
            <a:extLst>
              <a:ext uri="{FF2B5EF4-FFF2-40B4-BE49-F238E27FC236}">
                <a16:creationId xmlns:a16="http://schemas.microsoft.com/office/drawing/2014/main" id="{A9F3EEF5-2943-868F-06E7-FD6C3060315B}"/>
              </a:ext>
            </a:extLst>
          </p:cNvPr>
          <p:cNvCxnSpPr>
            <a:cxnSpLocks/>
          </p:cNvCxnSpPr>
          <p:nvPr/>
        </p:nvCxnSpPr>
        <p:spPr>
          <a:xfrm flipV="1">
            <a:off x="1372244" y="4717486"/>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155ECC3-735F-D46B-E5BE-6E066386B315}"/>
              </a:ext>
            </a:extLst>
          </p:cNvPr>
          <p:cNvCxnSpPr>
            <a:cxnSpLocks/>
          </p:cNvCxnSpPr>
          <p:nvPr/>
        </p:nvCxnSpPr>
        <p:spPr>
          <a:xfrm>
            <a:off x="1372244" y="6329712"/>
            <a:ext cx="2442408"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FFD4F26C-644E-EBD5-37F4-C3C9E27426EA}"/>
              </a:ext>
            </a:extLst>
          </p:cNvPr>
          <p:cNvSpPr txBox="1"/>
          <p:nvPr/>
        </p:nvSpPr>
        <p:spPr>
          <a:xfrm>
            <a:off x="1372245" y="6441649"/>
            <a:ext cx="2442408" cy="369332"/>
          </a:xfrm>
          <a:prstGeom prst="rect">
            <a:avLst/>
          </a:prstGeom>
          <a:noFill/>
        </p:spPr>
        <p:txBody>
          <a:bodyPr wrap="square" rtlCol="0">
            <a:spAutoFit/>
          </a:bodyPr>
          <a:lstStyle/>
          <a:p>
            <a:pPr algn="ctr"/>
            <a:r>
              <a:rPr lang="en-US" dirty="0">
                <a:latin typeface="Gill Sans Nova Cond XBd" panose="020B0A06020104020203" pitchFamily="34" charset="0"/>
              </a:rPr>
              <a:t>Days late</a:t>
            </a:r>
          </a:p>
        </p:txBody>
      </p:sp>
      <p:sp>
        <p:nvSpPr>
          <p:cNvPr id="47" name="TextBox 46">
            <a:extLst>
              <a:ext uri="{FF2B5EF4-FFF2-40B4-BE49-F238E27FC236}">
                <a16:creationId xmlns:a16="http://schemas.microsoft.com/office/drawing/2014/main" id="{F2D5BCCD-CC49-1D51-E313-82A73D4C5B8C}"/>
              </a:ext>
            </a:extLst>
          </p:cNvPr>
          <p:cNvSpPr txBox="1"/>
          <p:nvPr/>
        </p:nvSpPr>
        <p:spPr>
          <a:xfrm rot="16200000">
            <a:off x="278973" y="5359167"/>
            <a:ext cx="1571757" cy="369332"/>
          </a:xfrm>
          <a:prstGeom prst="rect">
            <a:avLst/>
          </a:prstGeom>
          <a:noFill/>
        </p:spPr>
        <p:txBody>
          <a:bodyPr wrap="square" rtlCol="0">
            <a:spAutoFit/>
          </a:bodyPr>
          <a:lstStyle/>
          <a:p>
            <a:pPr algn="ctr"/>
            <a:r>
              <a:rPr lang="en-US" dirty="0">
                <a:latin typeface="Gill Sans Nova Cond XBd" panose="020B0A06020104020203" pitchFamily="34" charset="0"/>
              </a:rPr>
              <a:t>Debt payment </a:t>
            </a:r>
          </a:p>
        </p:txBody>
      </p:sp>
      <p:grpSp>
        <p:nvGrpSpPr>
          <p:cNvPr id="147" name="Group 146">
            <a:extLst>
              <a:ext uri="{FF2B5EF4-FFF2-40B4-BE49-F238E27FC236}">
                <a16:creationId xmlns:a16="http://schemas.microsoft.com/office/drawing/2014/main" id="{E92678F9-BD28-0223-9631-3AB867C172C9}"/>
              </a:ext>
            </a:extLst>
          </p:cNvPr>
          <p:cNvGrpSpPr/>
          <p:nvPr/>
        </p:nvGrpSpPr>
        <p:grpSpPr>
          <a:xfrm flipV="1">
            <a:off x="1569504" y="5111459"/>
            <a:ext cx="1660680" cy="574383"/>
            <a:chOff x="1569504" y="5065456"/>
            <a:chExt cx="1660680" cy="574383"/>
          </a:xfrm>
        </p:grpSpPr>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7086CB8E-5408-850F-4090-6727FDBCF241}"/>
                    </a:ext>
                  </a:extLst>
                </p14:cNvPr>
                <p14:cNvContentPartPr/>
                <p14:nvPr/>
              </p14:nvContentPartPr>
              <p14:xfrm>
                <a:off x="1641504" y="5581030"/>
                <a:ext cx="360" cy="360"/>
              </p14:xfrm>
            </p:contentPart>
          </mc:Choice>
          <mc:Fallback xmlns="">
            <p:pic>
              <p:nvPicPr>
                <p:cNvPr id="48" name="Ink 47">
                  <a:extLst>
                    <a:ext uri="{FF2B5EF4-FFF2-40B4-BE49-F238E27FC236}">
                      <a16:creationId xmlns:a16="http://schemas.microsoft.com/office/drawing/2014/main" id="{7086CB8E-5408-850F-4090-6727FDBCF241}"/>
                    </a:ext>
                  </a:extLst>
                </p:cNvPr>
                <p:cNvPicPr/>
                <p:nvPr/>
              </p:nvPicPr>
              <p:blipFill>
                <a:blip r:embed="rId4"/>
                <a:stretch>
                  <a:fillRect/>
                </a:stretch>
              </p:blipFill>
              <p:spPr>
                <a:xfrm>
                  <a:off x="1605504" y="554503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9" name="Ink 48">
                  <a:extLst>
                    <a:ext uri="{FF2B5EF4-FFF2-40B4-BE49-F238E27FC236}">
                      <a16:creationId xmlns:a16="http://schemas.microsoft.com/office/drawing/2014/main" id="{68F117A6-6EED-AD75-7233-E758CAF948B6}"/>
                    </a:ext>
                  </a:extLst>
                </p14:cNvPr>
                <p14:cNvContentPartPr/>
                <p14:nvPr/>
              </p14:nvContentPartPr>
              <p14:xfrm>
                <a:off x="1569504" y="5248230"/>
                <a:ext cx="891000" cy="372960"/>
              </p14:xfrm>
            </p:contentPart>
          </mc:Choice>
          <mc:Fallback xmlns="">
            <p:pic>
              <p:nvPicPr>
                <p:cNvPr id="49" name="Ink 48">
                  <a:extLst>
                    <a:ext uri="{FF2B5EF4-FFF2-40B4-BE49-F238E27FC236}">
                      <a16:creationId xmlns:a16="http://schemas.microsoft.com/office/drawing/2014/main" id="{68F117A6-6EED-AD75-7233-E758CAF948B6}"/>
                    </a:ext>
                  </a:extLst>
                </p:cNvPr>
                <p:cNvPicPr/>
                <p:nvPr/>
              </p:nvPicPr>
              <p:blipFill>
                <a:blip r:embed="rId6"/>
                <a:stretch>
                  <a:fillRect/>
                </a:stretch>
              </p:blipFill>
              <p:spPr>
                <a:xfrm>
                  <a:off x="1533504" y="5212230"/>
                  <a:ext cx="9626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586A27FC-688B-D51A-E42B-B440A5E2FDCA}"/>
                    </a:ext>
                  </a:extLst>
                </p14:cNvPr>
                <p14:cNvContentPartPr/>
                <p14:nvPr/>
              </p14:nvContentPartPr>
              <p14:xfrm>
                <a:off x="1990344" y="5227126"/>
                <a:ext cx="12240" cy="360"/>
              </p14:xfrm>
            </p:contentPart>
          </mc:Choice>
          <mc:Fallback xmlns="">
            <p:pic>
              <p:nvPicPr>
                <p:cNvPr id="50" name="Ink 49">
                  <a:extLst>
                    <a:ext uri="{FF2B5EF4-FFF2-40B4-BE49-F238E27FC236}">
                      <a16:creationId xmlns:a16="http://schemas.microsoft.com/office/drawing/2014/main" id="{586A27FC-688B-D51A-E42B-B440A5E2FDCA}"/>
                    </a:ext>
                  </a:extLst>
                </p:cNvPr>
                <p:cNvPicPr/>
                <p:nvPr/>
              </p:nvPicPr>
              <p:blipFill>
                <a:blip r:embed="rId8"/>
                <a:stretch>
                  <a:fillRect/>
                </a:stretch>
              </p:blipFill>
              <p:spPr>
                <a:xfrm>
                  <a:off x="1954344" y="5191126"/>
                  <a:ext cx="83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85556F0B-5CF0-770F-72BE-8563FFD51993}"/>
                    </a:ext>
                  </a:extLst>
                </p14:cNvPr>
                <p14:cNvContentPartPr>
                  <a14:cpLocks xmlns:a14="http://schemas.microsoft.com/office/drawing/2010/main"/>
                </p14:cNvContentPartPr>
                <p14:nvPr/>
              </p14:nvContentPartPr>
              <p14:xfrm>
                <a:off x="2159544" y="5187252"/>
                <a:ext cx="1070640" cy="385200"/>
              </p14:xfrm>
            </p:contentPart>
          </mc:Choice>
          <mc:Fallback xmlns="">
            <p:pic>
              <p:nvPicPr>
                <p:cNvPr id="51" name="Ink 50">
                  <a:extLst>
                    <a:ext uri="{FF2B5EF4-FFF2-40B4-BE49-F238E27FC236}">
                      <a16:creationId xmlns:a16="http://schemas.microsoft.com/office/drawing/2014/main" id="{85556F0B-5CF0-770F-72BE-8563FFD51993}"/>
                    </a:ext>
                  </a:extLst>
                </p:cNvPr>
                <p:cNvPicPr>
                  <a:picLocks/>
                </p:cNvPicPr>
                <p:nvPr/>
              </p:nvPicPr>
              <p:blipFill>
                <a:blip r:embed="rId10"/>
                <a:stretch>
                  <a:fillRect/>
                </a:stretch>
              </p:blipFill>
              <p:spPr>
                <a:xfrm>
                  <a:off x="2123544" y="5151252"/>
                  <a:ext cx="114228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2" name="Ink 51">
                  <a:extLst>
                    <a:ext uri="{FF2B5EF4-FFF2-40B4-BE49-F238E27FC236}">
                      <a16:creationId xmlns:a16="http://schemas.microsoft.com/office/drawing/2014/main" id="{F3CD37E4-8711-262D-B3D9-BBDE6EF44D6B}"/>
                    </a:ext>
                  </a:extLst>
                </p14:cNvPr>
                <p14:cNvContentPartPr/>
                <p14:nvPr/>
              </p14:nvContentPartPr>
              <p14:xfrm>
                <a:off x="2110944" y="5245816"/>
                <a:ext cx="360" cy="360"/>
              </p14:xfrm>
            </p:contentPart>
          </mc:Choice>
          <mc:Fallback xmlns="">
            <p:pic>
              <p:nvPicPr>
                <p:cNvPr id="52" name="Ink 51">
                  <a:extLst>
                    <a:ext uri="{FF2B5EF4-FFF2-40B4-BE49-F238E27FC236}">
                      <a16:creationId xmlns:a16="http://schemas.microsoft.com/office/drawing/2014/main" id="{F3CD37E4-8711-262D-B3D9-BBDE6EF44D6B}"/>
                    </a:ext>
                  </a:extLst>
                </p:cNvPr>
                <p:cNvPicPr/>
                <p:nvPr/>
              </p:nvPicPr>
              <p:blipFill>
                <a:blip r:embed="rId4"/>
                <a:stretch>
                  <a:fillRect/>
                </a:stretch>
              </p:blipFill>
              <p:spPr>
                <a:xfrm>
                  <a:off x="2074944" y="520981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3" name="Ink 52">
                  <a:extLst>
                    <a:ext uri="{FF2B5EF4-FFF2-40B4-BE49-F238E27FC236}">
                      <a16:creationId xmlns:a16="http://schemas.microsoft.com/office/drawing/2014/main" id="{F8030DBB-336B-C3F7-11F2-50978B16DFF3}"/>
                    </a:ext>
                  </a:extLst>
                </p14:cNvPr>
                <p14:cNvContentPartPr/>
                <p14:nvPr/>
              </p14:nvContentPartPr>
              <p14:xfrm>
                <a:off x="2808984" y="5362639"/>
                <a:ext cx="360" cy="360"/>
              </p14:xfrm>
            </p:contentPart>
          </mc:Choice>
          <mc:Fallback xmlns="">
            <p:pic>
              <p:nvPicPr>
                <p:cNvPr id="53" name="Ink 52">
                  <a:extLst>
                    <a:ext uri="{FF2B5EF4-FFF2-40B4-BE49-F238E27FC236}">
                      <a16:creationId xmlns:a16="http://schemas.microsoft.com/office/drawing/2014/main" id="{F8030DBB-336B-C3F7-11F2-50978B16DFF3}"/>
                    </a:ext>
                  </a:extLst>
                </p:cNvPr>
                <p:cNvPicPr/>
                <p:nvPr/>
              </p:nvPicPr>
              <p:blipFill>
                <a:blip r:embed="rId4"/>
                <a:stretch>
                  <a:fillRect/>
                </a:stretch>
              </p:blipFill>
              <p:spPr>
                <a:xfrm>
                  <a:off x="2772984" y="532663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4" name="Ink 53">
                  <a:extLst>
                    <a:ext uri="{FF2B5EF4-FFF2-40B4-BE49-F238E27FC236}">
                      <a16:creationId xmlns:a16="http://schemas.microsoft.com/office/drawing/2014/main" id="{5179D433-4454-D143-A850-C29E2AD1666D}"/>
                    </a:ext>
                  </a:extLst>
                </p14:cNvPr>
                <p14:cNvContentPartPr/>
                <p14:nvPr/>
              </p14:nvContentPartPr>
              <p14:xfrm>
                <a:off x="2604504" y="5639479"/>
                <a:ext cx="360" cy="360"/>
              </p14:xfrm>
            </p:contentPart>
          </mc:Choice>
          <mc:Fallback xmlns="">
            <p:pic>
              <p:nvPicPr>
                <p:cNvPr id="54" name="Ink 53">
                  <a:extLst>
                    <a:ext uri="{FF2B5EF4-FFF2-40B4-BE49-F238E27FC236}">
                      <a16:creationId xmlns:a16="http://schemas.microsoft.com/office/drawing/2014/main" id="{5179D433-4454-D143-A850-C29E2AD1666D}"/>
                    </a:ext>
                  </a:extLst>
                </p:cNvPr>
                <p:cNvPicPr/>
                <p:nvPr/>
              </p:nvPicPr>
              <p:blipFill>
                <a:blip r:embed="rId4"/>
                <a:stretch>
                  <a:fillRect/>
                </a:stretch>
              </p:blipFill>
              <p:spPr>
                <a:xfrm>
                  <a:off x="2568504" y="560347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 name="Ink 54">
                  <a:extLst>
                    <a:ext uri="{FF2B5EF4-FFF2-40B4-BE49-F238E27FC236}">
                      <a16:creationId xmlns:a16="http://schemas.microsoft.com/office/drawing/2014/main" id="{BA287DF0-7394-6327-8200-06E39CA57091}"/>
                    </a:ext>
                  </a:extLst>
                </p14:cNvPr>
                <p14:cNvContentPartPr/>
                <p14:nvPr/>
              </p14:nvContentPartPr>
              <p14:xfrm>
                <a:off x="2255304" y="5065456"/>
                <a:ext cx="360" cy="360"/>
              </p14:xfrm>
            </p:contentPart>
          </mc:Choice>
          <mc:Fallback xmlns="">
            <p:pic>
              <p:nvPicPr>
                <p:cNvPr id="55" name="Ink 54">
                  <a:extLst>
                    <a:ext uri="{FF2B5EF4-FFF2-40B4-BE49-F238E27FC236}">
                      <a16:creationId xmlns:a16="http://schemas.microsoft.com/office/drawing/2014/main" id="{BA287DF0-7394-6327-8200-06E39CA57091}"/>
                    </a:ext>
                  </a:extLst>
                </p:cNvPr>
                <p:cNvPicPr/>
                <p:nvPr/>
              </p:nvPicPr>
              <p:blipFill>
                <a:blip r:embed="rId4"/>
                <a:stretch>
                  <a:fillRect/>
                </a:stretch>
              </p:blipFill>
              <p:spPr>
                <a:xfrm>
                  <a:off x="2219304" y="502945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6" name="Ink 55">
                  <a:extLst>
                    <a:ext uri="{FF2B5EF4-FFF2-40B4-BE49-F238E27FC236}">
                      <a16:creationId xmlns:a16="http://schemas.microsoft.com/office/drawing/2014/main" id="{A2C7CA96-7841-791F-4211-608885A1124E}"/>
                    </a:ext>
                  </a:extLst>
                </p14:cNvPr>
                <p14:cNvContentPartPr/>
                <p14:nvPr/>
              </p14:nvContentPartPr>
              <p14:xfrm>
                <a:off x="1918344" y="5378296"/>
                <a:ext cx="360" cy="360"/>
              </p14:xfrm>
            </p:contentPart>
          </mc:Choice>
          <mc:Fallback xmlns="">
            <p:pic>
              <p:nvPicPr>
                <p:cNvPr id="56" name="Ink 55">
                  <a:extLst>
                    <a:ext uri="{FF2B5EF4-FFF2-40B4-BE49-F238E27FC236}">
                      <a16:creationId xmlns:a16="http://schemas.microsoft.com/office/drawing/2014/main" id="{A2C7CA96-7841-791F-4211-608885A1124E}"/>
                    </a:ext>
                  </a:extLst>
                </p:cNvPr>
                <p:cNvPicPr/>
                <p:nvPr/>
              </p:nvPicPr>
              <p:blipFill>
                <a:blip r:embed="rId4"/>
                <a:stretch>
                  <a:fillRect/>
                </a:stretch>
              </p:blipFill>
              <p:spPr>
                <a:xfrm>
                  <a:off x="1882344" y="534229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7" name="Ink 56">
                  <a:extLst>
                    <a:ext uri="{FF2B5EF4-FFF2-40B4-BE49-F238E27FC236}">
                      <a16:creationId xmlns:a16="http://schemas.microsoft.com/office/drawing/2014/main" id="{388E33A0-ED66-EAA5-56F9-59A62C8B1E52}"/>
                    </a:ext>
                  </a:extLst>
                </p14:cNvPr>
                <p14:cNvContentPartPr/>
                <p14:nvPr/>
              </p14:nvContentPartPr>
              <p14:xfrm>
                <a:off x="1954704" y="5255950"/>
                <a:ext cx="221400" cy="277200"/>
              </p14:xfrm>
            </p:contentPart>
          </mc:Choice>
          <mc:Fallback xmlns="">
            <p:pic>
              <p:nvPicPr>
                <p:cNvPr id="57" name="Ink 56">
                  <a:extLst>
                    <a:ext uri="{FF2B5EF4-FFF2-40B4-BE49-F238E27FC236}">
                      <a16:creationId xmlns:a16="http://schemas.microsoft.com/office/drawing/2014/main" id="{388E33A0-ED66-EAA5-56F9-59A62C8B1E52}"/>
                    </a:ext>
                  </a:extLst>
                </p:cNvPr>
                <p:cNvPicPr/>
                <p:nvPr/>
              </p:nvPicPr>
              <p:blipFill>
                <a:blip r:embed="rId17"/>
                <a:stretch>
                  <a:fillRect/>
                </a:stretch>
              </p:blipFill>
              <p:spPr>
                <a:xfrm>
                  <a:off x="1918704" y="5219950"/>
                  <a:ext cx="29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8" name="Ink 57">
                  <a:extLst>
                    <a:ext uri="{FF2B5EF4-FFF2-40B4-BE49-F238E27FC236}">
                      <a16:creationId xmlns:a16="http://schemas.microsoft.com/office/drawing/2014/main" id="{801206F0-EA95-3897-2E73-FB6AA1E968F3}"/>
                    </a:ext>
                  </a:extLst>
                </p14:cNvPr>
                <p14:cNvContentPartPr/>
                <p14:nvPr/>
              </p14:nvContentPartPr>
              <p14:xfrm>
                <a:off x="2776078" y="5517328"/>
                <a:ext cx="360" cy="360"/>
              </p14:xfrm>
            </p:contentPart>
          </mc:Choice>
          <mc:Fallback xmlns="">
            <p:pic>
              <p:nvPicPr>
                <p:cNvPr id="58" name="Ink 57">
                  <a:extLst>
                    <a:ext uri="{FF2B5EF4-FFF2-40B4-BE49-F238E27FC236}">
                      <a16:creationId xmlns:a16="http://schemas.microsoft.com/office/drawing/2014/main" id="{801206F0-EA95-3897-2E73-FB6AA1E968F3}"/>
                    </a:ext>
                  </a:extLst>
                </p:cNvPr>
                <p:cNvPicPr/>
                <p:nvPr/>
              </p:nvPicPr>
              <p:blipFill>
                <a:blip r:embed="rId4"/>
                <a:stretch>
                  <a:fillRect/>
                </a:stretch>
              </p:blipFill>
              <p:spPr>
                <a:xfrm>
                  <a:off x="2740078" y="548132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58A70108-876B-2326-7222-3A2A0CFE8FDD}"/>
                    </a:ext>
                  </a:extLst>
                </p14:cNvPr>
                <p14:cNvContentPartPr/>
                <p14:nvPr/>
              </p14:nvContentPartPr>
              <p14:xfrm>
                <a:off x="2926558" y="5505258"/>
                <a:ext cx="360" cy="360"/>
              </p14:xfrm>
            </p:contentPart>
          </mc:Choice>
          <mc:Fallback xmlns="">
            <p:pic>
              <p:nvPicPr>
                <p:cNvPr id="59" name="Ink 58">
                  <a:extLst>
                    <a:ext uri="{FF2B5EF4-FFF2-40B4-BE49-F238E27FC236}">
                      <a16:creationId xmlns:a16="http://schemas.microsoft.com/office/drawing/2014/main" id="{58A70108-876B-2326-7222-3A2A0CFE8FDD}"/>
                    </a:ext>
                  </a:extLst>
                </p:cNvPr>
                <p:cNvPicPr/>
                <p:nvPr/>
              </p:nvPicPr>
              <p:blipFill>
                <a:blip r:embed="rId4"/>
                <a:stretch>
                  <a:fillRect/>
                </a:stretch>
              </p:blipFill>
              <p:spPr>
                <a:xfrm>
                  <a:off x="2890558" y="546925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042E5918-C4CA-2351-DB24-C315BD54A410}"/>
                    </a:ext>
                  </a:extLst>
                </p14:cNvPr>
                <p14:cNvContentPartPr/>
                <p14:nvPr/>
              </p14:nvContentPartPr>
              <p14:xfrm>
                <a:off x="2983438" y="5374411"/>
                <a:ext cx="360" cy="360"/>
              </p14:xfrm>
            </p:contentPart>
          </mc:Choice>
          <mc:Fallback xmlns="">
            <p:pic>
              <p:nvPicPr>
                <p:cNvPr id="60" name="Ink 59">
                  <a:extLst>
                    <a:ext uri="{FF2B5EF4-FFF2-40B4-BE49-F238E27FC236}">
                      <a16:creationId xmlns:a16="http://schemas.microsoft.com/office/drawing/2014/main" id="{042E5918-C4CA-2351-DB24-C315BD54A410}"/>
                    </a:ext>
                  </a:extLst>
                </p:cNvPr>
                <p:cNvPicPr/>
                <p:nvPr/>
              </p:nvPicPr>
              <p:blipFill>
                <a:blip r:embed="rId4"/>
                <a:stretch>
                  <a:fillRect/>
                </a:stretch>
              </p:blipFill>
              <p:spPr>
                <a:xfrm>
                  <a:off x="2947438" y="533841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5DE80365-FDE8-497F-FECB-D50FAAEC9BFA}"/>
                    </a:ext>
                  </a:extLst>
                </p14:cNvPr>
                <p14:cNvContentPartPr/>
                <p14:nvPr/>
              </p14:nvContentPartPr>
              <p14:xfrm>
                <a:off x="2539918" y="5347768"/>
                <a:ext cx="360" cy="360"/>
              </p14:xfrm>
            </p:contentPart>
          </mc:Choice>
          <mc:Fallback xmlns="">
            <p:pic>
              <p:nvPicPr>
                <p:cNvPr id="61" name="Ink 60">
                  <a:extLst>
                    <a:ext uri="{FF2B5EF4-FFF2-40B4-BE49-F238E27FC236}">
                      <a16:creationId xmlns:a16="http://schemas.microsoft.com/office/drawing/2014/main" id="{5DE80365-FDE8-497F-FECB-D50FAAEC9BFA}"/>
                    </a:ext>
                  </a:extLst>
                </p:cNvPr>
                <p:cNvPicPr/>
                <p:nvPr/>
              </p:nvPicPr>
              <p:blipFill>
                <a:blip r:embed="rId4"/>
                <a:stretch>
                  <a:fillRect/>
                </a:stretch>
              </p:blipFill>
              <p:spPr>
                <a:xfrm>
                  <a:off x="2503918" y="531176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1">
                  <a:extLst>
                    <a:ext uri="{FF2B5EF4-FFF2-40B4-BE49-F238E27FC236}">
                      <a16:creationId xmlns:a16="http://schemas.microsoft.com/office/drawing/2014/main" id="{7404C884-1A20-2194-4CFC-8381D9C45868}"/>
                    </a:ext>
                  </a:extLst>
                </p14:cNvPr>
                <p14:cNvContentPartPr/>
                <p14:nvPr/>
              </p14:nvContentPartPr>
              <p14:xfrm>
                <a:off x="2389438" y="5225368"/>
                <a:ext cx="360" cy="360"/>
              </p14:xfrm>
            </p:contentPart>
          </mc:Choice>
          <mc:Fallback xmlns="">
            <p:pic>
              <p:nvPicPr>
                <p:cNvPr id="62" name="Ink 61">
                  <a:extLst>
                    <a:ext uri="{FF2B5EF4-FFF2-40B4-BE49-F238E27FC236}">
                      <a16:creationId xmlns:a16="http://schemas.microsoft.com/office/drawing/2014/main" id="{7404C884-1A20-2194-4CFC-8381D9C45868}"/>
                    </a:ext>
                  </a:extLst>
                </p:cNvPr>
                <p:cNvPicPr/>
                <p:nvPr/>
              </p:nvPicPr>
              <p:blipFill>
                <a:blip r:embed="rId4"/>
                <a:stretch>
                  <a:fillRect/>
                </a:stretch>
              </p:blipFill>
              <p:spPr>
                <a:xfrm>
                  <a:off x="2353438" y="518936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3" name="Ink 62">
                  <a:extLst>
                    <a:ext uri="{FF2B5EF4-FFF2-40B4-BE49-F238E27FC236}">
                      <a16:creationId xmlns:a16="http://schemas.microsoft.com/office/drawing/2014/main" id="{C76BA677-8A5C-DB2B-09CB-6D3FEC43D435}"/>
                    </a:ext>
                  </a:extLst>
                </p14:cNvPr>
                <p14:cNvContentPartPr/>
                <p14:nvPr/>
              </p14:nvContentPartPr>
              <p14:xfrm>
                <a:off x="2615518" y="5206288"/>
                <a:ext cx="360" cy="360"/>
              </p14:xfrm>
            </p:contentPart>
          </mc:Choice>
          <mc:Fallback xmlns="">
            <p:pic>
              <p:nvPicPr>
                <p:cNvPr id="63" name="Ink 62">
                  <a:extLst>
                    <a:ext uri="{FF2B5EF4-FFF2-40B4-BE49-F238E27FC236}">
                      <a16:creationId xmlns:a16="http://schemas.microsoft.com/office/drawing/2014/main" id="{C76BA677-8A5C-DB2B-09CB-6D3FEC43D435}"/>
                    </a:ext>
                  </a:extLst>
                </p:cNvPr>
                <p:cNvPicPr/>
                <p:nvPr/>
              </p:nvPicPr>
              <p:blipFill>
                <a:blip r:embed="rId4"/>
                <a:stretch>
                  <a:fillRect/>
                </a:stretch>
              </p:blipFill>
              <p:spPr>
                <a:xfrm>
                  <a:off x="2579518" y="517028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4" name="Ink 63">
                  <a:extLst>
                    <a:ext uri="{FF2B5EF4-FFF2-40B4-BE49-F238E27FC236}">
                      <a16:creationId xmlns:a16="http://schemas.microsoft.com/office/drawing/2014/main" id="{039F2F96-5B4D-2705-5E22-CDC7F2AF50EE}"/>
                    </a:ext>
                  </a:extLst>
                </p14:cNvPr>
                <p14:cNvContentPartPr/>
                <p14:nvPr/>
              </p14:nvContentPartPr>
              <p14:xfrm>
                <a:off x="2587078" y="5479528"/>
                <a:ext cx="360" cy="360"/>
              </p14:xfrm>
            </p:contentPart>
          </mc:Choice>
          <mc:Fallback xmlns="">
            <p:pic>
              <p:nvPicPr>
                <p:cNvPr id="64" name="Ink 63">
                  <a:extLst>
                    <a:ext uri="{FF2B5EF4-FFF2-40B4-BE49-F238E27FC236}">
                      <a16:creationId xmlns:a16="http://schemas.microsoft.com/office/drawing/2014/main" id="{039F2F96-5B4D-2705-5E22-CDC7F2AF50EE}"/>
                    </a:ext>
                  </a:extLst>
                </p:cNvPr>
                <p:cNvPicPr/>
                <p:nvPr/>
              </p:nvPicPr>
              <p:blipFill>
                <a:blip r:embed="rId4"/>
                <a:stretch>
                  <a:fillRect/>
                </a:stretch>
              </p:blipFill>
              <p:spPr>
                <a:xfrm>
                  <a:off x="2551078" y="544352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5" name="Ink 64">
                  <a:extLst>
                    <a:ext uri="{FF2B5EF4-FFF2-40B4-BE49-F238E27FC236}">
                      <a16:creationId xmlns:a16="http://schemas.microsoft.com/office/drawing/2014/main" id="{CE188715-8074-63AA-188D-E9752B27C0F1}"/>
                    </a:ext>
                  </a:extLst>
                </p14:cNvPr>
                <p14:cNvContentPartPr/>
                <p14:nvPr/>
              </p14:nvContentPartPr>
              <p14:xfrm>
                <a:off x="2832238" y="5186133"/>
                <a:ext cx="360" cy="360"/>
              </p14:xfrm>
            </p:contentPart>
          </mc:Choice>
          <mc:Fallback xmlns="">
            <p:pic>
              <p:nvPicPr>
                <p:cNvPr id="65" name="Ink 64">
                  <a:extLst>
                    <a:ext uri="{FF2B5EF4-FFF2-40B4-BE49-F238E27FC236}">
                      <a16:creationId xmlns:a16="http://schemas.microsoft.com/office/drawing/2014/main" id="{CE188715-8074-63AA-188D-E9752B27C0F1}"/>
                    </a:ext>
                  </a:extLst>
                </p:cNvPr>
                <p:cNvPicPr/>
                <p:nvPr/>
              </p:nvPicPr>
              <p:blipFill>
                <a:blip r:embed="rId4"/>
                <a:stretch>
                  <a:fillRect/>
                </a:stretch>
              </p:blipFill>
              <p:spPr>
                <a:xfrm>
                  <a:off x="2796238" y="515013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5">
                  <a:extLst>
                    <a:ext uri="{FF2B5EF4-FFF2-40B4-BE49-F238E27FC236}">
                      <a16:creationId xmlns:a16="http://schemas.microsoft.com/office/drawing/2014/main" id="{5EE00566-0E6F-7E67-1B72-EC94BC81EC21}"/>
                    </a:ext>
                  </a:extLst>
                </p14:cNvPr>
                <p14:cNvContentPartPr/>
                <p14:nvPr/>
              </p14:nvContentPartPr>
              <p14:xfrm>
                <a:off x="3002158" y="5406855"/>
                <a:ext cx="360" cy="360"/>
              </p14:xfrm>
            </p:contentPart>
          </mc:Choice>
          <mc:Fallback xmlns="">
            <p:pic>
              <p:nvPicPr>
                <p:cNvPr id="66" name="Ink 65">
                  <a:extLst>
                    <a:ext uri="{FF2B5EF4-FFF2-40B4-BE49-F238E27FC236}">
                      <a16:creationId xmlns:a16="http://schemas.microsoft.com/office/drawing/2014/main" id="{5EE00566-0E6F-7E67-1B72-EC94BC81EC21}"/>
                    </a:ext>
                  </a:extLst>
                </p:cNvPr>
                <p:cNvPicPr/>
                <p:nvPr/>
              </p:nvPicPr>
              <p:blipFill>
                <a:blip r:embed="rId4"/>
                <a:stretch>
                  <a:fillRect/>
                </a:stretch>
              </p:blipFill>
              <p:spPr>
                <a:xfrm>
                  <a:off x="2966158" y="537085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7" name="Ink 66">
                  <a:extLst>
                    <a:ext uri="{FF2B5EF4-FFF2-40B4-BE49-F238E27FC236}">
                      <a16:creationId xmlns:a16="http://schemas.microsoft.com/office/drawing/2014/main" id="{49A8B17F-37AB-09B3-234D-96CE60C32963}"/>
                    </a:ext>
                  </a:extLst>
                </p14:cNvPr>
                <p14:cNvContentPartPr/>
                <p14:nvPr/>
              </p14:nvContentPartPr>
              <p14:xfrm>
                <a:off x="3011518" y="5495898"/>
                <a:ext cx="360" cy="360"/>
              </p14:xfrm>
            </p:contentPart>
          </mc:Choice>
          <mc:Fallback xmlns="">
            <p:pic>
              <p:nvPicPr>
                <p:cNvPr id="67" name="Ink 66">
                  <a:extLst>
                    <a:ext uri="{FF2B5EF4-FFF2-40B4-BE49-F238E27FC236}">
                      <a16:creationId xmlns:a16="http://schemas.microsoft.com/office/drawing/2014/main" id="{49A8B17F-37AB-09B3-234D-96CE60C32963}"/>
                    </a:ext>
                  </a:extLst>
                </p:cNvPr>
                <p:cNvPicPr/>
                <p:nvPr/>
              </p:nvPicPr>
              <p:blipFill>
                <a:blip r:embed="rId4"/>
                <a:stretch>
                  <a:fillRect/>
                </a:stretch>
              </p:blipFill>
              <p:spPr>
                <a:xfrm>
                  <a:off x="2975518" y="545989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8" name="Ink 67">
                  <a:extLst>
                    <a:ext uri="{FF2B5EF4-FFF2-40B4-BE49-F238E27FC236}">
                      <a16:creationId xmlns:a16="http://schemas.microsoft.com/office/drawing/2014/main" id="{8E42AB56-AD23-BF54-34CC-729B580DC2A9}"/>
                    </a:ext>
                  </a:extLst>
                </p14:cNvPr>
                <p14:cNvContentPartPr/>
                <p14:nvPr/>
              </p14:nvContentPartPr>
              <p14:xfrm>
                <a:off x="2935918" y="5260098"/>
                <a:ext cx="360" cy="360"/>
              </p14:xfrm>
            </p:contentPart>
          </mc:Choice>
          <mc:Fallback xmlns="">
            <p:pic>
              <p:nvPicPr>
                <p:cNvPr id="68" name="Ink 67">
                  <a:extLst>
                    <a:ext uri="{FF2B5EF4-FFF2-40B4-BE49-F238E27FC236}">
                      <a16:creationId xmlns:a16="http://schemas.microsoft.com/office/drawing/2014/main" id="{8E42AB56-AD23-BF54-34CC-729B580DC2A9}"/>
                    </a:ext>
                  </a:extLst>
                </p:cNvPr>
                <p:cNvPicPr/>
                <p:nvPr/>
              </p:nvPicPr>
              <p:blipFill>
                <a:blip r:embed="rId4"/>
                <a:stretch>
                  <a:fillRect/>
                </a:stretch>
              </p:blipFill>
              <p:spPr>
                <a:xfrm>
                  <a:off x="2899918" y="5224098"/>
                  <a:ext cx="72000" cy="72000"/>
                </a:xfrm>
                <a:prstGeom prst="rect">
                  <a:avLst/>
                </a:prstGeom>
              </p:spPr>
            </p:pic>
          </mc:Fallback>
        </mc:AlternateContent>
        <p:grpSp>
          <p:nvGrpSpPr>
            <p:cNvPr id="69" name="Group 68">
              <a:extLst>
                <a:ext uri="{FF2B5EF4-FFF2-40B4-BE49-F238E27FC236}">
                  <a16:creationId xmlns:a16="http://schemas.microsoft.com/office/drawing/2014/main" id="{C258D936-98EB-0177-99A5-C241555FA842}"/>
                </a:ext>
              </a:extLst>
            </p:cNvPr>
            <p:cNvGrpSpPr/>
            <p:nvPr/>
          </p:nvGrpSpPr>
          <p:grpSpPr>
            <a:xfrm>
              <a:off x="1710478" y="5451393"/>
              <a:ext cx="141840" cy="16400"/>
              <a:chOff x="8540261" y="5849842"/>
              <a:chExt cx="141840" cy="16400"/>
            </a:xfrm>
          </p:grpSpPr>
          <mc:AlternateContent xmlns:mc="http://schemas.openxmlformats.org/markup-compatibility/2006" xmlns:p14="http://schemas.microsoft.com/office/powerpoint/2010/main">
            <mc:Choice Requires="p14">
              <p:contentPart p14:bwMode="auto" r:id="rId29">
                <p14:nvContentPartPr>
                  <p14:cNvPr id="70" name="Ink 69">
                    <a:extLst>
                      <a:ext uri="{FF2B5EF4-FFF2-40B4-BE49-F238E27FC236}">
                        <a16:creationId xmlns:a16="http://schemas.microsoft.com/office/drawing/2014/main" id="{A59F0714-8006-3E13-2954-DEE051F1FC4B}"/>
                      </a:ext>
                    </a:extLst>
                  </p14:cNvPr>
                  <p14:cNvContentPartPr/>
                  <p14:nvPr/>
                </p14:nvContentPartPr>
                <p14:xfrm>
                  <a:off x="8681741" y="5865882"/>
                  <a:ext cx="360" cy="360"/>
                </p14:xfrm>
              </p:contentPart>
            </mc:Choice>
            <mc:Fallback xmlns="">
              <p:pic>
                <p:nvPicPr>
                  <p:cNvPr id="70" name="Ink 69">
                    <a:extLst>
                      <a:ext uri="{FF2B5EF4-FFF2-40B4-BE49-F238E27FC236}">
                        <a16:creationId xmlns:a16="http://schemas.microsoft.com/office/drawing/2014/main" id="{A59F0714-8006-3E13-2954-DEE051F1FC4B}"/>
                      </a:ext>
                    </a:extLst>
                  </p:cNvPr>
                  <p:cNvPicPr/>
                  <p:nvPr/>
                </p:nvPicPr>
                <p:blipFill>
                  <a:blip r:embed="rId30"/>
                  <a:stretch>
                    <a:fillRect/>
                  </a:stretch>
                </p:blipFill>
                <p:spPr>
                  <a:xfrm>
                    <a:off x="8645741" y="582988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1" name="Ink 70">
                    <a:extLst>
                      <a:ext uri="{FF2B5EF4-FFF2-40B4-BE49-F238E27FC236}">
                        <a16:creationId xmlns:a16="http://schemas.microsoft.com/office/drawing/2014/main" id="{5BC9D333-1A24-3338-DC76-DDF3600BA111}"/>
                      </a:ext>
                    </a:extLst>
                  </p14:cNvPr>
                  <p14:cNvContentPartPr/>
                  <p14:nvPr/>
                </p14:nvContentPartPr>
                <p14:xfrm>
                  <a:off x="8540261" y="5849842"/>
                  <a:ext cx="360" cy="360"/>
                </p14:xfrm>
              </p:contentPart>
            </mc:Choice>
            <mc:Fallback xmlns="">
              <p:pic>
                <p:nvPicPr>
                  <p:cNvPr id="71" name="Ink 70">
                    <a:extLst>
                      <a:ext uri="{FF2B5EF4-FFF2-40B4-BE49-F238E27FC236}">
                        <a16:creationId xmlns:a16="http://schemas.microsoft.com/office/drawing/2014/main" id="{5BC9D333-1A24-3338-DC76-DDF3600BA111}"/>
                      </a:ext>
                    </a:extLst>
                  </p:cNvPr>
                  <p:cNvPicPr/>
                  <p:nvPr/>
                </p:nvPicPr>
                <p:blipFill>
                  <a:blip r:embed="rId30"/>
                  <a:stretch>
                    <a:fillRect/>
                  </a:stretch>
                </p:blipFill>
                <p:spPr>
                  <a:xfrm>
                    <a:off x="8504261" y="5813842"/>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72" name="Ink 71">
                  <a:extLst>
                    <a:ext uri="{FF2B5EF4-FFF2-40B4-BE49-F238E27FC236}">
                      <a16:creationId xmlns:a16="http://schemas.microsoft.com/office/drawing/2014/main" id="{34DC5676-FD7A-25FD-99E8-3AB30C175844}"/>
                    </a:ext>
                  </a:extLst>
                </p14:cNvPr>
                <p14:cNvContentPartPr/>
                <p14:nvPr/>
              </p14:nvContentPartPr>
              <p14:xfrm>
                <a:off x="1804798" y="5323465"/>
                <a:ext cx="360" cy="360"/>
              </p14:xfrm>
            </p:contentPart>
          </mc:Choice>
          <mc:Fallback xmlns="">
            <p:pic>
              <p:nvPicPr>
                <p:cNvPr id="72" name="Ink 71">
                  <a:extLst>
                    <a:ext uri="{FF2B5EF4-FFF2-40B4-BE49-F238E27FC236}">
                      <a16:creationId xmlns:a16="http://schemas.microsoft.com/office/drawing/2014/main" id="{34DC5676-FD7A-25FD-99E8-3AB30C175844}"/>
                    </a:ext>
                  </a:extLst>
                </p:cNvPr>
                <p:cNvPicPr/>
                <p:nvPr/>
              </p:nvPicPr>
              <p:blipFill>
                <a:blip r:embed="rId4"/>
                <a:stretch>
                  <a:fillRect/>
                </a:stretch>
              </p:blipFill>
              <p:spPr>
                <a:xfrm>
                  <a:off x="1768798" y="528746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3" name="Ink 72">
                  <a:extLst>
                    <a:ext uri="{FF2B5EF4-FFF2-40B4-BE49-F238E27FC236}">
                      <a16:creationId xmlns:a16="http://schemas.microsoft.com/office/drawing/2014/main" id="{C7F4326E-0BEB-C0EC-C314-FDEE19AD19B9}"/>
                    </a:ext>
                  </a:extLst>
                </p14:cNvPr>
                <p14:cNvContentPartPr/>
                <p14:nvPr/>
              </p14:nvContentPartPr>
              <p14:xfrm>
                <a:off x="2040598" y="5125465"/>
                <a:ext cx="360" cy="360"/>
              </p14:xfrm>
            </p:contentPart>
          </mc:Choice>
          <mc:Fallback xmlns="">
            <p:pic>
              <p:nvPicPr>
                <p:cNvPr id="73" name="Ink 72">
                  <a:extLst>
                    <a:ext uri="{FF2B5EF4-FFF2-40B4-BE49-F238E27FC236}">
                      <a16:creationId xmlns:a16="http://schemas.microsoft.com/office/drawing/2014/main" id="{C7F4326E-0BEB-C0EC-C314-FDEE19AD19B9}"/>
                    </a:ext>
                  </a:extLst>
                </p:cNvPr>
                <p:cNvPicPr/>
                <p:nvPr/>
              </p:nvPicPr>
              <p:blipFill>
                <a:blip r:embed="rId4"/>
                <a:stretch>
                  <a:fillRect/>
                </a:stretch>
              </p:blipFill>
              <p:spPr>
                <a:xfrm>
                  <a:off x="2004598" y="508946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 name="Ink 73">
                  <a:extLst>
                    <a:ext uri="{FF2B5EF4-FFF2-40B4-BE49-F238E27FC236}">
                      <a16:creationId xmlns:a16="http://schemas.microsoft.com/office/drawing/2014/main" id="{5C06AFF8-8AE7-A059-568B-9A57BC4DD978}"/>
                    </a:ext>
                  </a:extLst>
                </p14:cNvPr>
                <p14:cNvContentPartPr/>
                <p14:nvPr/>
              </p14:nvContentPartPr>
              <p14:xfrm>
                <a:off x="2351638" y="5158378"/>
                <a:ext cx="360" cy="360"/>
              </p14:xfrm>
            </p:contentPart>
          </mc:Choice>
          <mc:Fallback xmlns="">
            <p:pic>
              <p:nvPicPr>
                <p:cNvPr id="74" name="Ink 73">
                  <a:extLst>
                    <a:ext uri="{FF2B5EF4-FFF2-40B4-BE49-F238E27FC236}">
                      <a16:creationId xmlns:a16="http://schemas.microsoft.com/office/drawing/2014/main" id="{5C06AFF8-8AE7-A059-568B-9A57BC4DD978}"/>
                    </a:ext>
                  </a:extLst>
                </p:cNvPr>
                <p:cNvPicPr/>
                <p:nvPr/>
              </p:nvPicPr>
              <p:blipFill>
                <a:blip r:embed="rId4"/>
                <a:stretch>
                  <a:fillRect/>
                </a:stretch>
              </p:blipFill>
              <p:spPr>
                <a:xfrm>
                  <a:off x="2315638" y="512237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a:extLst>
                    <a:ext uri="{FF2B5EF4-FFF2-40B4-BE49-F238E27FC236}">
                      <a16:creationId xmlns:a16="http://schemas.microsoft.com/office/drawing/2014/main" id="{6175BC9D-E641-F60F-74DE-7627918A3B14}"/>
                    </a:ext>
                  </a:extLst>
                </p14:cNvPr>
                <p14:cNvContentPartPr/>
                <p14:nvPr/>
              </p14:nvContentPartPr>
              <p14:xfrm>
                <a:off x="2228878" y="5323731"/>
                <a:ext cx="360" cy="360"/>
              </p14:xfrm>
            </p:contentPart>
          </mc:Choice>
          <mc:Fallback xmlns="">
            <p:pic>
              <p:nvPicPr>
                <p:cNvPr id="75" name="Ink 74">
                  <a:extLst>
                    <a:ext uri="{FF2B5EF4-FFF2-40B4-BE49-F238E27FC236}">
                      <a16:creationId xmlns:a16="http://schemas.microsoft.com/office/drawing/2014/main" id="{6175BC9D-E641-F60F-74DE-7627918A3B14}"/>
                    </a:ext>
                  </a:extLst>
                </p:cNvPr>
                <p:cNvPicPr/>
                <p:nvPr/>
              </p:nvPicPr>
              <p:blipFill>
                <a:blip r:embed="rId4"/>
                <a:stretch>
                  <a:fillRect/>
                </a:stretch>
              </p:blipFill>
              <p:spPr>
                <a:xfrm>
                  <a:off x="2192878" y="5287731"/>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E792CD4D-1DF1-AA38-1D38-B83DAF99157C}"/>
                  </a:ext>
                </a:extLst>
              </p14:cNvPr>
              <p14:cNvContentPartPr/>
              <p14:nvPr/>
            </p14:nvContentPartPr>
            <p14:xfrm>
              <a:off x="3760934" y="5313487"/>
              <a:ext cx="266040" cy="75240"/>
            </p14:xfrm>
          </p:contentPart>
        </mc:Choice>
        <mc:Fallback xmlns="">
          <p:pic>
            <p:nvPicPr>
              <p:cNvPr id="76" name="Ink 75">
                <a:extLst>
                  <a:ext uri="{FF2B5EF4-FFF2-40B4-BE49-F238E27FC236}">
                    <a16:creationId xmlns:a16="http://schemas.microsoft.com/office/drawing/2014/main" id="{E792CD4D-1DF1-AA38-1D38-B83DAF99157C}"/>
                  </a:ext>
                </a:extLst>
              </p:cNvPr>
              <p:cNvPicPr/>
              <p:nvPr/>
            </p:nvPicPr>
            <p:blipFill>
              <a:blip r:embed="rId37"/>
              <a:stretch>
                <a:fillRect/>
              </a:stretch>
            </p:blipFill>
            <p:spPr>
              <a:xfrm>
                <a:off x="3724934" y="5277487"/>
                <a:ext cx="337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7" name="Ink 76">
                <a:extLst>
                  <a:ext uri="{FF2B5EF4-FFF2-40B4-BE49-F238E27FC236}">
                    <a16:creationId xmlns:a16="http://schemas.microsoft.com/office/drawing/2014/main" id="{D59E5A40-A3EB-B399-F855-E9E18978E3D1}"/>
                  </a:ext>
                </a:extLst>
              </p14:cNvPr>
              <p14:cNvContentPartPr/>
              <p14:nvPr/>
            </p14:nvContentPartPr>
            <p14:xfrm>
              <a:off x="3710534" y="5433748"/>
              <a:ext cx="322200" cy="49320"/>
            </p14:xfrm>
          </p:contentPart>
        </mc:Choice>
        <mc:Fallback xmlns="">
          <p:pic>
            <p:nvPicPr>
              <p:cNvPr id="77" name="Ink 76">
                <a:extLst>
                  <a:ext uri="{FF2B5EF4-FFF2-40B4-BE49-F238E27FC236}">
                    <a16:creationId xmlns:a16="http://schemas.microsoft.com/office/drawing/2014/main" id="{D59E5A40-A3EB-B399-F855-E9E18978E3D1}"/>
                  </a:ext>
                </a:extLst>
              </p:cNvPr>
              <p:cNvPicPr/>
              <p:nvPr/>
            </p:nvPicPr>
            <p:blipFill>
              <a:blip r:embed="rId30"/>
              <a:stretch>
                <a:fillRect/>
              </a:stretch>
            </p:blipFill>
            <p:spPr>
              <a:xfrm>
                <a:off x="3674534" y="5398009"/>
                <a:ext cx="393840" cy="120441"/>
              </a:xfrm>
              <a:prstGeom prst="rect">
                <a:avLst/>
              </a:prstGeom>
            </p:spPr>
          </p:pic>
        </mc:Fallback>
      </mc:AlternateContent>
      <p:sp>
        <p:nvSpPr>
          <p:cNvPr id="80" name="Left Brace 79">
            <a:extLst>
              <a:ext uri="{FF2B5EF4-FFF2-40B4-BE49-F238E27FC236}">
                <a16:creationId xmlns:a16="http://schemas.microsoft.com/office/drawing/2014/main" id="{29E36E0E-62ED-EE64-759E-3C4C974DDDAB}"/>
              </a:ext>
            </a:extLst>
          </p:cNvPr>
          <p:cNvSpPr/>
          <p:nvPr/>
        </p:nvSpPr>
        <p:spPr>
          <a:xfrm rot="10800000">
            <a:off x="4154498" y="5281118"/>
            <a:ext cx="183656" cy="224092"/>
          </a:xfrm>
          <a:prstGeom prst="leftBrace">
            <a:avLst>
              <a:gd name="adj1" fmla="val 54053"/>
              <a:gd name="adj2" fmla="val 50000"/>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345C0FDE-9F33-3DB4-68E1-4396D97D228F}"/>
              </a:ext>
            </a:extLst>
          </p:cNvPr>
          <p:cNvSpPr txBox="1"/>
          <p:nvPr/>
        </p:nvSpPr>
        <p:spPr>
          <a:xfrm>
            <a:off x="4353689" y="5082973"/>
            <a:ext cx="1049896" cy="646331"/>
          </a:xfrm>
          <a:prstGeom prst="rect">
            <a:avLst/>
          </a:prstGeom>
          <a:noFill/>
        </p:spPr>
        <p:txBody>
          <a:bodyPr wrap="square" rtlCol="0">
            <a:spAutoFit/>
          </a:bodyPr>
          <a:lstStyle/>
          <a:p>
            <a:r>
              <a:rPr lang="en-US" dirty="0">
                <a:latin typeface="Ink Free" panose="03080402000500000000" pitchFamily="66" charset="0"/>
              </a:rPr>
              <a:t>Average effect</a:t>
            </a:r>
          </a:p>
        </p:txBody>
      </p:sp>
      <p:cxnSp>
        <p:nvCxnSpPr>
          <p:cNvPr id="83" name="Straight Arrow Connector 82">
            <a:extLst>
              <a:ext uri="{FF2B5EF4-FFF2-40B4-BE49-F238E27FC236}">
                <a16:creationId xmlns:a16="http://schemas.microsoft.com/office/drawing/2014/main" id="{21B243D7-BC7C-CF06-F588-4E4A439ADDD9}"/>
              </a:ext>
            </a:extLst>
          </p:cNvPr>
          <p:cNvCxnSpPr>
            <a:cxnSpLocks/>
          </p:cNvCxnSpPr>
          <p:nvPr/>
        </p:nvCxnSpPr>
        <p:spPr>
          <a:xfrm flipH="1">
            <a:off x="5640636" y="5588566"/>
            <a:ext cx="1134737"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2BF8AE75-6C23-087E-ED5D-6FDCF4DFC249}"/>
              </a:ext>
            </a:extLst>
          </p:cNvPr>
          <p:cNvSpPr txBox="1"/>
          <p:nvPr/>
        </p:nvSpPr>
        <p:spPr>
          <a:xfrm>
            <a:off x="5640636" y="5173328"/>
            <a:ext cx="1180677" cy="400110"/>
          </a:xfrm>
          <a:prstGeom prst="rect">
            <a:avLst/>
          </a:prstGeom>
          <a:noFill/>
        </p:spPr>
        <p:txBody>
          <a:bodyPr wrap="square" rtlCol="0">
            <a:spAutoFit/>
          </a:bodyPr>
          <a:lstStyle/>
          <a:p>
            <a:pPr algn="ctr"/>
            <a:r>
              <a:rPr lang="en-US" sz="2000" dirty="0">
                <a:solidFill>
                  <a:schemeClr val="tx2"/>
                </a:solidFill>
              </a:rPr>
              <a:t>Adjust</a:t>
            </a:r>
          </a:p>
        </p:txBody>
      </p:sp>
      <p:grpSp>
        <p:nvGrpSpPr>
          <p:cNvPr id="112" name="Group 111">
            <a:extLst>
              <a:ext uri="{FF2B5EF4-FFF2-40B4-BE49-F238E27FC236}">
                <a16:creationId xmlns:a16="http://schemas.microsoft.com/office/drawing/2014/main" id="{44700055-AA28-620B-8ACB-6C72B1CDA643}"/>
              </a:ext>
            </a:extLst>
          </p:cNvPr>
          <p:cNvGrpSpPr/>
          <p:nvPr/>
        </p:nvGrpSpPr>
        <p:grpSpPr>
          <a:xfrm flipV="1">
            <a:off x="7961137" y="5033732"/>
            <a:ext cx="1660680" cy="1037991"/>
            <a:chOff x="7961137" y="5033732"/>
            <a:chExt cx="1660680" cy="1037991"/>
          </a:xfrm>
        </p:grpSpPr>
        <mc:AlternateContent xmlns:mc="http://schemas.openxmlformats.org/markup-compatibility/2006" xmlns:p14="http://schemas.microsoft.com/office/powerpoint/2010/main">
          <mc:Choice Requires="p14">
            <p:contentPart p14:bwMode="auto" r:id="rId39">
              <p14:nvContentPartPr>
                <p14:cNvPr id="113" name="Ink 112">
                  <a:extLst>
                    <a:ext uri="{FF2B5EF4-FFF2-40B4-BE49-F238E27FC236}">
                      <a16:creationId xmlns:a16="http://schemas.microsoft.com/office/drawing/2014/main" id="{BAA0BB11-D33F-80B5-2BD2-6D74226B5492}"/>
                    </a:ext>
                  </a:extLst>
                </p14:cNvPr>
                <p14:cNvContentPartPr/>
                <p14:nvPr/>
              </p14:nvContentPartPr>
              <p14:xfrm>
                <a:off x="8033137" y="6071363"/>
                <a:ext cx="360" cy="360"/>
              </p14:xfrm>
            </p:contentPart>
          </mc:Choice>
          <mc:Fallback xmlns="">
            <p:pic>
              <p:nvPicPr>
                <p:cNvPr id="113" name="Ink 112">
                  <a:extLst>
                    <a:ext uri="{FF2B5EF4-FFF2-40B4-BE49-F238E27FC236}">
                      <a16:creationId xmlns:a16="http://schemas.microsoft.com/office/drawing/2014/main" id="{BAA0BB11-D33F-80B5-2BD2-6D74226B5492}"/>
                    </a:ext>
                  </a:extLst>
                </p:cNvPr>
                <p:cNvPicPr/>
                <p:nvPr/>
              </p:nvPicPr>
              <p:blipFill>
                <a:blip r:embed="rId4"/>
                <a:stretch>
                  <a:fillRect/>
                </a:stretch>
              </p:blipFill>
              <p:spPr>
                <a:xfrm>
                  <a:off x="7997137" y="60353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4" name="Ink 113">
                  <a:extLst>
                    <a:ext uri="{FF2B5EF4-FFF2-40B4-BE49-F238E27FC236}">
                      <a16:creationId xmlns:a16="http://schemas.microsoft.com/office/drawing/2014/main" id="{BDD4B03F-78AA-97D6-CC73-F6930B2B1FED}"/>
                    </a:ext>
                  </a:extLst>
                </p14:cNvPr>
                <p14:cNvContentPartPr/>
                <p14:nvPr/>
              </p14:nvContentPartPr>
              <p14:xfrm>
                <a:off x="7961137" y="5468957"/>
                <a:ext cx="891000" cy="397080"/>
              </p14:xfrm>
            </p:contentPart>
          </mc:Choice>
          <mc:Fallback xmlns="">
            <p:pic>
              <p:nvPicPr>
                <p:cNvPr id="114" name="Ink 113">
                  <a:extLst>
                    <a:ext uri="{FF2B5EF4-FFF2-40B4-BE49-F238E27FC236}">
                      <a16:creationId xmlns:a16="http://schemas.microsoft.com/office/drawing/2014/main" id="{BDD4B03F-78AA-97D6-CC73-F6930B2B1FED}"/>
                    </a:ext>
                  </a:extLst>
                </p:cNvPr>
                <p:cNvPicPr/>
                <p:nvPr/>
              </p:nvPicPr>
              <p:blipFill>
                <a:blip r:embed="rId41"/>
                <a:stretch>
                  <a:fillRect/>
                </a:stretch>
              </p:blipFill>
              <p:spPr>
                <a:xfrm>
                  <a:off x="7925137" y="5432957"/>
                  <a:ext cx="962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5" name="Ink 114">
                  <a:extLst>
                    <a:ext uri="{FF2B5EF4-FFF2-40B4-BE49-F238E27FC236}">
                      <a16:creationId xmlns:a16="http://schemas.microsoft.com/office/drawing/2014/main" id="{B52E77DB-5ABE-BEB1-A704-678F7430B5C7}"/>
                    </a:ext>
                  </a:extLst>
                </p14:cNvPr>
                <p14:cNvContentPartPr/>
                <p14:nvPr/>
              </p14:nvContentPartPr>
              <p14:xfrm>
                <a:off x="8381977" y="5228963"/>
                <a:ext cx="12240" cy="360"/>
              </p14:xfrm>
            </p:contentPart>
          </mc:Choice>
          <mc:Fallback xmlns="">
            <p:pic>
              <p:nvPicPr>
                <p:cNvPr id="115" name="Ink 114">
                  <a:extLst>
                    <a:ext uri="{FF2B5EF4-FFF2-40B4-BE49-F238E27FC236}">
                      <a16:creationId xmlns:a16="http://schemas.microsoft.com/office/drawing/2014/main" id="{B52E77DB-5ABE-BEB1-A704-678F7430B5C7}"/>
                    </a:ext>
                  </a:extLst>
                </p:cNvPr>
                <p:cNvPicPr/>
                <p:nvPr/>
              </p:nvPicPr>
              <p:blipFill>
                <a:blip r:embed="rId8"/>
                <a:stretch>
                  <a:fillRect/>
                </a:stretch>
              </p:blipFill>
              <p:spPr>
                <a:xfrm>
                  <a:off x="8345977" y="5192963"/>
                  <a:ext cx="83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6" name="Ink 115">
                  <a:extLst>
                    <a:ext uri="{FF2B5EF4-FFF2-40B4-BE49-F238E27FC236}">
                      <a16:creationId xmlns:a16="http://schemas.microsoft.com/office/drawing/2014/main" id="{BB50D24C-D80F-D6A1-4BB0-9E3A6355AD77}"/>
                    </a:ext>
                  </a:extLst>
                </p14:cNvPr>
                <p14:cNvContentPartPr/>
                <p14:nvPr/>
              </p14:nvContentPartPr>
              <p14:xfrm>
                <a:off x="8551177" y="5099998"/>
                <a:ext cx="1070640" cy="433440"/>
              </p14:xfrm>
            </p:contentPart>
          </mc:Choice>
          <mc:Fallback xmlns="">
            <p:pic>
              <p:nvPicPr>
                <p:cNvPr id="116" name="Ink 115">
                  <a:extLst>
                    <a:ext uri="{FF2B5EF4-FFF2-40B4-BE49-F238E27FC236}">
                      <a16:creationId xmlns:a16="http://schemas.microsoft.com/office/drawing/2014/main" id="{BB50D24C-D80F-D6A1-4BB0-9E3A6355AD77}"/>
                    </a:ext>
                  </a:extLst>
                </p:cNvPr>
                <p:cNvPicPr/>
                <p:nvPr/>
              </p:nvPicPr>
              <p:blipFill>
                <a:blip r:embed="rId44"/>
                <a:stretch>
                  <a:fillRect/>
                </a:stretch>
              </p:blipFill>
              <p:spPr>
                <a:xfrm>
                  <a:off x="8515177" y="5063998"/>
                  <a:ext cx="114228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7" name="Ink 116">
                  <a:extLst>
                    <a:ext uri="{FF2B5EF4-FFF2-40B4-BE49-F238E27FC236}">
                      <a16:creationId xmlns:a16="http://schemas.microsoft.com/office/drawing/2014/main" id="{5CA5C058-0137-4262-3083-57157153D32B}"/>
                    </a:ext>
                  </a:extLst>
                </p14:cNvPr>
                <p14:cNvContentPartPr/>
                <p14:nvPr/>
              </p14:nvContentPartPr>
              <p14:xfrm>
                <a:off x="8502577" y="5578163"/>
                <a:ext cx="360" cy="360"/>
              </p14:xfrm>
            </p:contentPart>
          </mc:Choice>
          <mc:Fallback xmlns="">
            <p:pic>
              <p:nvPicPr>
                <p:cNvPr id="117" name="Ink 116">
                  <a:extLst>
                    <a:ext uri="{FF2B5EF4-FFF2-40B4-BE49-F238E27FC236}">
                      <a16:creationId xmlns:a16="http://schemas.microsoft.com/office/drawing/2014/main" id="{5CA5C058-0137-4262-3083-57157153D32B}"/>
                    </a:ext>
                  </a:extLst>
                </p:cNvPr>
                <p:cNvPicPr/>
                <p:nvPr/>
              </p:nvPicPr>
              <p:blipFill>
                <a:blip r:embed="rId4"/>
                <a:stretch>
                  <a:fillRect/>
                </a:stretch>
              </p:blipFill>
              <p:spPr>
                <a:xfrm>
                  <a:off x="8466577" y="55421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8" name="Ink 117">
                  <a:extLst>
                    <a:ext uri="{FF2B5EF4-FFF2-40B4-BE49-F238E27FC236}">
                      <a16:creationId xmlns:a16="http://schemas.microsoft.com/office/drawing/2014/main" id="{EB279741-3678-7293-D4C3-454E0EE0F33B}"/>
                    </a:ext>
                  </a:extLst>
                </p14:cNvPr>
                <p14:cNvContentPartPr/>
                <p14:nvPr/>
              </p14:nvContentPartPr>
              <p14:xfrm>
                <a:off x="9200617" y="5265323"/>
                <a:ext cx="360" cy="360"/>
              </p14:xfrm>
            </p:contentPart>
          </mc:Choice>
          <mc:Fallback xmlns="">
            <p:pic>
              <p:nvPicPr>
                <p:cNvPr id="118" name="Ink 117">
                  <a:extLst>
                    <a:ext uri="{FF2B5EF4-FFF2-40B4-BE49-F238E27FC236}">
                      <a16:creationId xmlns:a16="http://schemas.microsoft.com/office/drawing/2014/main" id="{EB279741-3678-7293-D4C3-454E0EE0F33B}"/>
                    </a:ext>
                  </a:extLst>
                </p:cNvPr>
                <p:cNvPicPr/>
                <p:nvPr/>
              </p:nvPicPr>
              <p:blipFill>
                <a:blip r:embed="rId4"/>
                <a:stretch>
                  <a:fillRect/>
                </a:stretch>
              </p:blipFill>
              <p:spPr>
                <a:xfrm>
                  <a:off x="9164617" y="522932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9" name="Ink 118">
                  <a:extLst>
                    <a:ext uri="{FF2B5EF4-FFF2-40B4-BE49-F238E27FC236}">
                      <a16:creationId xmlns:a16="http://schemas.microsoft.com/office/drawing/2014/main" id="{7CFAC3B9-B661-97B8-B58D-52E832485694}"/>
                    </a:ext>
                  </a:extLst>
                </p14:cNvPr>
                <p14:cNvContentPartPr/>
                <p14:nvPr/>
              </p14:nvContentPartPr>
              <p14:xfrm>
                <a:off x="8996137" y="5542163"/>
                <a:ext cx="360" cy="360"/>
              </p14:xfrm>
            </p:contentPart>
          </mc:Choice>
          <mc:Fallback xmlns="">
            <p:pic>
              <p:nvPicPr>
                <p:cNvPr id="119" name="Ink 118">
                  <a:extLst>
                    <a:ext uri="{FF2B5EF4-FFF2-40B4-BE49-F238E27FC236}">
                      <a16:creationId xmlns:a16="http://schemas.microsoft.com/office/drawing/2014/main" id="{7CFAC3B9-B661-97B8-B58D-52E832485694}"/>
                    </a:ext>
                  </a:extLst>
                </p:cNvPr>
                <p:cNvPicPr/>
                <p:nvPr/>
              </p:nvPicPr>
              <p:blipFill>
                <a:blip r:embed="rId4"/>
                <a:stretch>
                  <a:fillRect/>
                </a:stretch>
              </p:blipFill>
              <p:spPr>
                <a:xfrm>
                  <a:off x="8960137" y="55061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0" name="Ink 119">
                  <a:extLst>
                    <a:ext uri="{FF2B5EF4-FFF2-40B4-BE49-F238E27FC236}">
                      <a16:creationId xmlns:a16="http://schemas.microsoft.com/office/drawing/2014/main" id="{8030797B-9714-46FF-2834-1B65EAB3EB82}"/>
                    </a:ext>
                  </a:extLst>
                </p14:cNvPr>
                <p14:cNvContentPartPr/>
                <p14:nvPr/>
              </p14:nvContentPartPr>
              <p14:xfrm>
                <a:off x="8646937" y="5397803"/>
                <a:ext cx="360" cy="360"/>
              </p14:xfrm>
            </p:contentPart>
          </mc:Choice>
          <mc:Fallback xmlns="">
            <p:pic>
              <p:nvPicPr>
                <p:cNvPr id="120" name="Ink 119">
                  <a:extLst>
                    <a:ext uri="{FF2B5EF4-FFF2-40B4-BE49-F238E27FC236}">
                      <a16:creationId xmlns:a16="http://schemas.microsoft.com/office/drawing/2014/main" id="{8030797B-9714-46FF-2834-1B65EAB3EB82}"/>
                    </a:ext>
                  </a:extLst>
                </p:cNvPr>
                <p:cNvPicPr/>
                <p:nvPr/>
              </p:nvPicPr>
              <p:blipFill>
                <a:blip r:embed="rId4"/>
                <a:stretch>
                  <a:fillRect/>
                </a:stretch>
              </p:blipFill>
              <p:spPr>
                <a:xfrm>
                  <a:off x="8610937" y="536180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1" name="Ink 120">
                  <a:extLst>
                    <a:ext uri="{FF2B5EF4-FFF2-40B4-BE49-F238E27FC236}">
                      <a16:creationId xmlns:a16="http://schemas.microsoft.com/office/drawing/2014/main" id="{CF32EC2D-BCB5-3A47-767C-87757E07D3B3}"/>
                    </a:ext>
                  </a:extLst>
                </p14:cNvPr>
                <p14:cNvContentPartPr/>
                <p14:nvPr/>
              </p14:nvContentPartPr>
              <p14:xfrm>
                <a:off x="8309977" y="5710643"/>
                <a:ext cx="360" cy="360"/>
              </p14:xfrm>
            </p:contentPart>
          </mc:Choice>
          <mc:Fallback xmlns="">
            <p:pic>
              <p:nvPicPr>
                <p:cNvPr id="121" name="Ink 120">
                  <a:extLst>
                    <a:ext uri="{FF2B5EF4-FFF2-40B4-BE49-F238E27FC236}">
                      <a16:creationId xmlns:a16="http://schemas.microsoft.com/office/drawing/2014/main" id="{CF32EC2D-BCB5-3A47-767C-87757E07D3B3}"/>
                    </a:ext>
                  </a:extLst>
                </p:cNvPr>
                <p:cNvPicPr/>
                <p:nvPr/>
              </p:nvPicPr>
              <p:blipFill>
                <a:blip r:embed="rId4"/>
                <a:stretch>
                  <a:fillRect/>
                </a:stretch>
              </p:blipFill>
              <p:spPr>
                <a:xfrm>
                  <a:off x="8273977" y="567464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 name="Ink 121">
                  <a:extLst>
                    <a:ext uri="{FF2B5EF4-FFF2-40B4-BE49-F238E27FC236}">
                      <a16:creationId xmlns:a16="http://schemas.microsoft.com/office/drawing/2014/main" id="{912FF6E9-3486-832B-9660-ED6D5B53FD24}"/>
                    </a:ext>
                  </a:extLst>
                </p14:cNvPr>
                <p14:cNvContentPartPr/>
                <p14:nvPr/>
              </p14:nvContentPartPr>
              <p14:xfrm>
                <a:off x="8346337" y="5313203"/>
                <a:ext cx="221400" cy="277200"/>
              </p14:xfrm>
            </p:contentPart>
          </mc:Choice>
          <mc:Fallback xmlns="">
            <p:pic>
              <p:nvPicPr>
                <p:cNvPr id="122" name="Ink 121">
                  <a:extLst>
                    <a:ext uri="{FF2B5EF4-FFF2-40B4-BE49-F238E27FC236}">
                      <a16:creationId xmlns:a16="http://schemas.microsoft.com/office/drawing/2014/main" id="{912FF6E9-3486-832B-9660-ED6D5B53FD24}"/>
                    </a:ext>
                  </a:extLst>
                </p:cNvPr>
                <p:cNvPicPr/>
                <p:nvPr/>
              </p:nvPicPr>
              <p:blipFill>
                <a:blip r:embed="rId17"/>
                <a:stretch>
                  <a:fillRect/>
                </a:stretch>
              </p:blipFill>
              <p:spPr>
                <a:xfrm>
                  <a:off x="8310337" y="5277203"/>
                  <a:ext cx="29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3" name="Ink 122">
                  <a:extLst>
                    <a:ext uri="{FF2B5EF4-FFF2-40B4-BE49-F238E27FC236}">
                      <a16:creationId xmlns:a16="http://schemas.microsoft.com/office/drawing/2014/main" id="{2F1DB2D2-2589-30CD-79C1-F9AC9CFED29C}"/>
                    </a:ext>
                  </a:extLst>
                </p14:cNvPr>
                <p14:cNvContentPartPr/>
                <p14:nvPr/>
              </p14:nvContentPartPr>
              <p14:xfrm>
                <a:off x="9167711" y="5420012"/>
                <a:ext cx="360" cy="360"/>
              </p14:xfrm>
            </p:contentPart>
          </mc:Choice>
          <mc:Fallback xmlns="">
            <p:pic>
              <p:nvPicPr>
                <p:cNvPr id="123" name="Ink 122">
                  <a:extLst>
                    <a:ext uri="{FF2B5EF4-FFF2-40B4-BE49-F238E27FC236}">
                      <a16:creationId xmlns:a16="http://schemas.microsoft.com/office/drawing/2014/main" id="{2F1DB2D2-2589-30CD-79C1-F9AC9CFED29C}"/>
                    </a:ext>
                  </a:extLst>
                </p:cNvPr>
                <p:cNvPicPr/>
                <p:nvPr/>
              </p:nvPicPr>
              <p:blipFill>
                <a:blip r:embed="rId4"/>
                <a:stretch>
                  <a:fillRect/>
                </a:stretch>
              </p:blipFill>
              <p:spPr>
                <a:xfrm>
                  <a:off x="9131711" y="53840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4" name="Ink 123">
                  <a:extLst>
                    <a:ext uri="{FF2B5EF4-FFF2-40B4-BE49-F238E27FC236}">
                      <a16:creationId xmlns:a16="http://schemas.microsoft.com/office/drawing/2014/main" id="{76E041DD-F9CC-DF1D-41B6-CBD6F7CDBF0F}"/>
                    </a:ext>
                  </a:extLst>
                </p14:cNvPr>
                <p14:cNvContentPartPr/>
                <p14:nvPr/>
              </p14:nvContentPartPr>
              <p14:xfrm>
                <a:off x="9318191" y="5363492"/>
                <a:ext cx="360" cy="360"/>
              </p14:xfrm>
            </p:contentPart>
          </mc:Choice>
          <mc:Fallback xmlns="">
            <p:pic>
              <p:nvPicPr>
                <p:cNvPr id="124" name="Ink 123">
                  <a:extLst>
                    <a:ext uri="{FF2B5EF4-FFF2-40B4-BE49-F238E27FC236}">
                      <a16:creationId xmlns:a16="http://schemas.microsoft.com/office/drawing/2014/main" id="{76E041DD-F9CC-DF1D-41B6-CBD6F7CDBF0F}"/>
                    </a:ext>
                  </a:extLst>
                </p:cNvPr>
                <p:cNvPicPr/>
                <p:nvPr/>
              </p:nvPicPr>
              <p:blipFill>
                <a:blip r:embed="rId4"/>
                <a:stretch>
                  <a:fillRect/>
                </a:stretch>
              </p:blipFill>
              <p:spPr>
                <a:xfrm>
                  <a:off x="9282191" y="53274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5" name="Ink 124">
                  <a:extLst>
                    <a:ext uri="{FF2B5EF4-FFF2-40B4-BE49-F238E27FC236}">
                      <a16:creationId xmlns:a16="http://schemas.microsoft.com/office/drawing/2014/main" id="{978EB5CA-ECCE-3189-DD62-FB5C8BF9477D}"/>
                    </a:ext>
                  </a:extLst>
                </p14:cNvPr>
                <p14:cNvContentPartPr/>
                <p14:nvPr/>
              </p14:nvContentPartPr>
              <p14:xfrm>
                <a:off x="9375071" y="5222012"/>
                <a:ext cx="360" cy="360"/>
              </p14:xfrm>
            </p:contentPart>
          </mc:Choice>
          <mc:Fallback xmlns="">
            <p:pic>
              <p:nvPicPr>
                <p:cNvPr id="125" name="Ink 124">
                  <a:extLst>
                    <a:ext uri="{FF2B5EF4-FFF2-40B4-BE49-F238E27FC236}">
                      <a16:creationId xmlns:a16="http://schemas.microsoft.com/office/drawing/2014/main" id="{978EB5CA-ECCE-3189-DD62-FB5C8BF9477D}"/>
                    </a:ext>
                  </a:extLst>
                </p:cNvPr>
                <p:cNvPicPr/>
                <p:nvPr/>
              </p:nvPicPr>
              <p:blipFill>
                <a:blip r:embed="rId4"/>
                <a:stretch>
                  <a:fillRect/>
                </a:stretch>
              </p:blipFill>
              <p:spPr>
                <a:xfrm>
                  <a:off x="9339071" y="51860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6" name="Ink 125">
                  <a:extLst>
                    <a:ext uri="{FF2B5EF4-FFF2-40B4-BE49-F238E27FC236}">
                      <a16:creationId xmlns:a16="http://schemas.microsoft.com/office/drawing/2014/main" id="{CC9C694E-78D6-C6A3-4894-3BB8A8B6CA78}"/>
                    </a:ext>
                  </a:extLst>
                </p14:cNvPr>
                <p14:cNvContentPartPr/>
                <p14:nvPr/>
              </p14:nvContentPartPr>
              <p14:xfrm>
                <a:off x="8931551" y="5250452"/>
                <a:ext cx="360" cy="360"/>
              </p14:xfrm>
            </p:contentPart>
          </mc:Choice>
          <mc:Fallback xmlns="">
            <p:pic>
              <p:nvPicPr>
                <p:cNvPr id="126" name="Ink 125">
                  <a:extLst>
                    <a:ext uri="{FF2B5EF4-FFF2-40B4-BE49-F238E27FC236}">
                      <a16:creationId xmlns:a16="http://schemas.microsoft.com/office/drawing/2014/main" id="{CC9C694E-78D6-C6A3-4894-3BB8A8B6CA78}"/>
                    </a:ext>
                  </a:extLst>
                </p:cNvPr>
                <p:cNvPicPr/>
                <p:nvPr/>
              </p:nvPicPr>
              <p:blipFill>
                <a:blip r:embed="rId4"/>
                <a:stretch>
                  <a:fillRect/>
                </a:stretch>
              </p:blipFill>
              <p:spPr>
                <a:xfrm>
                  <a:off x="8895551" y="521445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7" name="Ink 126">
                  <a:extLst>
                    <a:ext uri="{FF2B5EF4-FFF2-40B4-BE49-F238E27FC236}">
                      <a16:creationId xmlns:a16="http://schemas.microsoft.com/office/drawing/2014/main" id="{E12FEB69-27F2-0298-BE63-45326733D30E}"/>
                    </a:ext>
                  </a:extLst>
                </p14:cNvPr>
                <p14:cNvContentPartPr/>
                <p14:nvPr/>
              </p14:nvContentPartPr>
              <p14:xfrm>
                <a:off x="8781071" y="5128052"/>
                <a:ext cx="360" cy="360"/>
              </p14:xfrm>
            </p:contentPart>
          </mc:Choice>
          <mc:Fallback xmlns="">
            <p:pic>
              <p:nvPicPr>
                <p:cNvPr id="127" name="Ink 126">
                  <a:extLst>
                    <a:ext uri="{FF2B5EF4-FFF2-40B4-BE49-F238E27FC236}">
                      <a16:creationId xmlns:a16="http://schemas.microsoft.com/office/drawing/2014/main" id="{E12FEB69-27F2-0298-BE63-45326733D30E}"/>
                    </a:ext>
                  </a:extLst>
                </p:cNvPr>
                <p:cNvPicPr/>
                <p:nvPr/>
              </p:nvPicPr>
              <p:blipFill>
                <a:blip r:embed="rId4"/>
                <a:stretch>
                  <a:fillRect/>
                </a:stretch>
              </p:blipFill>
              <p:spPr>
                <a:xfrm>
                  <a:off x="8745071" y="509205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8" name="Ink 127">
                  <a:extLst>
                    <a:ext uri="{FF2B5EF4-FFF2-40B4-BE49-F238E27FC236}">
                      <a16:creationId xmlns:a16="http://schemas.microsoft.com/office/drawing/2014/main" id="{6FD4F4BC-85C2-7778-9A9C-93DEC181ABB1}"/>
                    </a:ext>
                  </a:extLst>
                </p14:cNvPr>
                <p14:cNvContentPartPr/>
                <p14:nvPr/>
              </p14:nvContentPartPr>
              <p14:xfrm>
                <a:off x="9007151" y="5108972"/>
                <a:ext cx="360" cy="360"/>
              </p14:xfrm>
            </p:contentPart>
          </mc:Choice>
          <mc:Fallback xmlns="">
            <p:pic>
              <p:nvPicPr>
                <p:cNvPr id="128" name="Ink 127">
                  <a:extLst>
                    <a:ext uri="{FF2B5EF4-FFF2-40B4-BE49-F238E27FC236}">
                      <a16:creationId xmlns:a16="http://schemas.microsoft.com/office/drawing/2014/main" id="{6FD4F4BC-85C2-7778-9A9C-93DEC181ABB1}"/>
                    </a:ext>
                  </a:extLst>
                </p:cNvPr>
                <p:cNvPicPr/>
                <p:nvPr/>
              </p:nvPicPr>
              <p:blipFill>
                <a:blip r:embed="rId4"/>
                <a:stretch>
                  <a:fillRect/>
                </a:stretch>
              </p:blipFill>
              <p:spPr>
                <a:xfrm>
                  <a:off x="8971151" y="507297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9" name="Ink 128">
                  <a:extLst>
                    <a:ext uri="{FF2B5EF4-FFF2-40B4-BE49-F238E27FC236}">
                      <a16:creationId xmlns:a16="http://schemas.microsoft.com/office/drawing/2014/main" id="{430DD473-29EA-6D31-6C83-0CBAA47B833A}"/>
                    </a:ext>
                  </a:extLst>
                </p14:cNvPr>
                <p14:cNvContentPartPr/>
                <p14:nvPr/>
              </p14:nvContentPartPr>
              <p14:xfrm>
                <a:off x="8978711" y="5382212"/>
                <a:ext cx="360" cy="360"/>
              </p14:xfrm>
            </p:contentPart>
          </mc:Choice>
          <mc:Fallback xmlns="">
            <p:pic>
              <p:nvPicPr>
                <p:cNvPr id="129" name="Ink 128">
                  <a:extLst>
                    <a:ext uri="{FF2B5EF4-FFF2-40B4-BE49-F238E27FC236}">
                      <a16:creationId xmlns:a16="http://schemas.microsoft.com/office/drawing/2014/main" id="{430DD473-29EA-6D31-6C83-0CBAA47B833A}"/>
                    </a:ext>
                  </a:extLst>
                </p:cNvPr>
                <p:cNvPicPr/>
                <p:nvPr/>
              </p:nvPicPr>
              <p:blipFill>
                <a:blip r:embed="rId4"/>
                <a:stretch>
                  <a:fillRect/>
                </a:stretch>
              </p:blipFill>
              <p:spPr>
                <a:xfrm>
                  <a:off x="8942711" y="53462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0" name="Ink 129">
                  <a:extLst>
                    <a:ext uri="{FF2B5EF4-FFF2-40B4-BE49-F238E27FC236}">
                      <a16:creationId xmlns:a16="http://schemas.microsoft.com/office/drawing/2014/main" id="{168D9597-ADB3-CDF4-429F-24F369B00CBC}"/>
                    </a:ext>
                  </a:extLst>
                </p14:cNvPr>
                <p14:cNvContentPartPr/>
                <p14:nvPr/>
              </p14:nvContentPartPr>
              <p14:xfrm>
                <a:off x="9223871" y="5033732"/>
                <a:ext cx="360" cy="360"/>
              </p14:xfrm>
            </p:contentPart>
          </mc:Choice>
          <mc:Fallback xmlns="">
            <p:pic>
              <p:nvPicPr>
                <p:cNvPr id="130" name="Ink 129">
                  <a:extLst>
                    <a:ext uri="{FF2B5EF4-FFF2-40B4-BE49-F238E27FC236}">
                      <a16:creationId xmlns:a16="http://schemas.microsoft.com/office/drawing/2014/main" id="{168D9597-ADB3-CDF4-429F-24F369B00CBC}"/>
                    </a:ext>
                  </a:extLst>
                </p:cNvPr>
                <p:cNvPicPr/>
                <p:nvPr/>
              </p:nvPicPr>
              <p:blipFill>
                <a:blip r:embed="rId4"/>
                <a:stretch>
                  <a:fillRect/>
                </a:stretch>
              </p:blipFill>
              <p:spPr>
                <a:xfrm>
                  <a:off x="9187871" y="49977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1" name="Ink 130">
                  <a:extLst>
                    <a:ext uri="{FF2B5EF4-FFF2-40B4-BE49-F238E27FC236}">
                      <a16:creationId xmlns:a16="http://schemas.microsoft.com/office/drawing/2014/main" id="{6649A2FC-F46F-A5EA-F2BA-790434F98250}"/>
                    </a:ext>
                  </a:extLst>
                </p14:cNvPr>
                <p14:cNvContentPartPr/>
                <p14:nvPr/>
              </p14:nvContentPartPr>
              <p14:xfrm>
                <a:off x="9393791" y="5033732"/>
                <a:ext cx="360" cy="360"/>
              </p14:xfrm>
            </p:contentPart>
          </mc:Choice>
          <mc:Fallback xmlns="">
            <p:pic>
              <p:nvPicPr>
                <p:cNvPr id="131" name="Ink 130">
                  <a:extLst>
                    <a:ext uri="{FF2B5EF4-FFF2-40B4-BE49-F238E27FC236}">
                      <a16:creationId xmlns:a16="http://schemas.microsoft.com/office/drawing/2014/main" id="{6649A2FC-F46F-A5EA-F2BA-790434F98250}"/>
                    </a:ext>
                  </a:extLst>
                </p:cNvPr>
                <p:cNvPicPr/>
                <p:nvPr/>
              </p:nvPicPr>
              <p:blipFill>
                <a:blip r:embed="rId4"/>
                <a:stretch>
                  <a:fillRect/>
                </a:stretch>
              </p:blipFill>
              <p:spPr>
                <a:xfrm>
                  <a:off x="9357791" y="49977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2" name="Ink 131">
                  <a:extLst>
                    <a:ext uri="{FF2B5EF4-FFF2-40B4-BE49-F238E27FC236}">
                      <a16:creationId xmlns:a16="http://schemas.microsoft.com/office/drawing/2014/main" id="{C1227FA1-8BC7-D7CC-1E17-BEADC4AEF07F}"/>
                    </a:ext>
                  </a:extLst>
                </p14:cNvPr>
                <p14:cNvContentPartPr/>
                <p14:nvPr/>
              </p14:nvContentPartPr>
              <p14:xfrm>
                <a:off x="9403151" y="5354132"/>
                <a:ext cx="360" cy="360"/>
              </p14:xfrm>
            </p:contentPart>
          </mc:Choice>
          <mc:Fallback xmlns="">
            <p:pic>
              <p:nvPicPr>
                <p:cNvPr id="132" name="Ink 131">
                  <a:extLst>
                    <a:ext uri="{FF2B5EF4-FFF2-40B4-BE49-F238E27FC236}">
                      <a16:creationId xmlns:a16="http://schemas.microsoft.com/office/drawing/2014/main" id="{C1227FA1-8BC7-D7CC-1E17-BEADC4AEF07F}"/>
                    </a:ext>
                  </a:extLst>
                </p:cNvPr>
                <p:cNvPicPr/>
                <p:nvPr/>
              </p:nvPicPr>
              <p:blipFill>
                <a:blip r:embed="rId4"/>
                <a:stretch>
                  <a:fillRect/>
                </a:stretch>
              </p:blipFill>
              <p:spPr>
                <a:xfrm>
                  <a:off x="9367151" y="53181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3" name="Ink 132">
                  <a:extLst>
                    <a:ext uri="{FF2B5EF4-FFF2-40B4-BE49-F238E27FC236}">
                      <a16:creationId xmlns:a16="http://schemas.microsoft.com/office/drawing/2014/main" id="{F882E8A2-1172-98D6-9D5C-E3090C398150}"/>
                    </a:ext>
                  </a:extLst>
                </p14:cNvPr>
                <p14:cNvContentPartPr/>
                <p14:nvPr/>
              </p14:nvContentPartPr>
              <p14:xfrm>
                <a:off x="9327551" y="5118332"/>
                <a:ext cx="360" cy="360"/>
              </p14:xfrm>
            </p:contentPart>
          </mc:Choice>
          <mc:Fallback xmlns="">
            <p:pic>
              <p:nvPicPr>
                <p:cNvPr id="133" name="Ink 132">
                  <a:extLst>
                    <a:ext uri="{FF2B5EF4-FFF2-40B4-BE49-F238E27FC236}">
                      <a16:creationId xmlns:a16="http://schemas.microsoft.com/office/drawing/2014/main" id="{F882E8A2-1172-98D6-9D5C-E3090C398150}"/>
                    </a:ext>
                  </a:extLst>
                </p:cNvPr>
                <p:cNvPicPr/>
                <p:nvPr/>
              </p:nvPicPr>
              <p:blipFill>
                <a:blip r:embed="rId4"/>
                <a:stretch>
                  <a:fillRect/>
                </a:stretch>
              </p:blipFill>
              <p:spPr>
                <a:xfrm>
                  <a:off x="9291551" y="5082332"/>
                  <a:ext cx="72000" cy="72000"/>
                </a:xfrm>
                <a:prstGeom prst="rect">
                  <a:avLst/>
                </a:prstGeom>
              </p:spPr>
            </p:pic>
          </mc:Fallback>
        </mc:AlternateContent>
        <p:grpSp>
          <p:nvGrpSpPr>
            <p:cNvPr id="134" name="Group 133">
              <a:extLst>
                <a:ext uri="{FF2B5EF4-FFF2-40B4-BE49-F238E27FC236}">
                  <a16:creationId xmlns:a16="http://schemas.microsoft.com/office/drawing/2014/main" id="{65C8B647-CFEE-ACF5-9A3D-DF3BC08A2368}"/>
                </a:ext>
              </a:extLst>
            </p:cNvPr>
            <p:cNvGrpSpPr/>
            <p:nvPr/>
          </p:nvGrpSpPr>
          <p:grpSpPr>
            <a:xfrm>
              <a:off x="8102111" y="5910332"/>
              <a:ext cx="141840" cy="9720"/>
              <a:chOff x="8540261" y="5910332"/>
              <a:chExt cx="141840" cy="9720"/>
            </a:xfrm>
          </p:grpSpPr>
          <mc:AlternateContent xmlns:mc="http://schemas.openxmlformats.org/markup-compatibility/2006" xmlns:p14="http://schemas.microsoft.com/office/powerpoint/2010/main">
            <mc:Choice Requires="p14">
              <p:contentPart p14:bwMode="auto" r:id="rId62">
                <p14:nvContentPartPr>
                  <p14:cNvPr id="139" name="Ink 138">
                    <a:extLst>
                      <a:ext uri="{FF2B5EF4-FFF2-40B4-BE49-F238E27FC236}">
                        <a16:creationId xmlns:a16="http://schemas.microsoft.com/office/drawing/2014/main" id="{4934B4B5-D0AB-C8ED-AC26-BAA51FE8B185}"/>
                      </a:ext>
                    </a:extLst>
                  </p14:cNvPr>
                  <p14:cNvContentPartPr/>
                  <p14:nvPr/>
                </p14:nvContentPartPr>
                <p14:xfrm>
                  <a:off x="8681741" y="5910332"/>
                  <a:ext cx="360" cy="360"/>
                </p14:xfrm>
              </p:contentPart>
            </mc:Choice>
            <mc:Fallback xmlns="">
              <p:pic>
                <p:nvPicPr>
                  <p:cNvPr id="59" name="Ink 58">
                    <a:extLst>
                      <a:ext uri="{FF2B5EF4-FFF2-40B4-BE49-F238E27FC236}">
                        <a16:creationId xmlns:a16="http://schemas.microsoft.com/office/drawing/2014/main" id="{13F40F80-65FE-463B-B65E-1A71E1A41AA3}"/>
                      </a:ext>
                    </a:extLst>
                  </p:cNvPr>
                  <p:cNvPicPr/>
                  <p:nvPr/>
                </p:nvPicPr>
                <p:blipFill>
                  <a:blip r:embed="rId63"/>
                  <a:stretch>
                    <a:fillRect/>
                  </a:stretch>
                </p:blipFill>
                <p:spPr>
                  <a:xfrm>
                    <a:off x="8646101" y="58746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0" name="Ink 139">
                    <a:extLst>
                      <a:ext uri="{FF2B5EF4-FFF2-40B4-BE49-F238E27FC236}">
                        <a16:creationId xmlns:a16="http://schemas.microsoft.com/office/drawing/2014/main" id="{4FA67B29-A648-4A9C-B861-6F54C8212C03}"/>
                      </a:ext>
                    </a:extLst>
                  </p14:cNvPr>
                  <p14:cNvContentPartPr/>
                  <p14:nvPr/>
                </p14:nvContentPartPr>
                <p14:xfrm>
                  <a:off x="8540261" y="5919692"/>
                  <a:ext cx="360" cy="360"/>
                </p14:xfrm>
              </p:contentPart>
            </mc:Choice>
            <mc:Fallback xmlns="">
              <p:pic>
                <p:nvPicPr>
                  <p:cNvPr id="60" name="Ink 59">
                    <a:extLst>
                      <a:ext uri="{FF2B5EF4-FFF2-40B4-BE49-F238E27FC236}">
                        <a16:creationId xmlns:a16="http://schemas.microsoft.com/office/drawing/2014/main" id="{78979D80-2047-42CD-B9AE-A64DA009E464}"/>
                      </a:ext>
                    </a:extLst>
                  </p:cNvPr>
                  <p:cNvPicPr/>
                  <p:nvPr/>
                </p:nvPicPr>
                <p:blipFill>
                  <a:blip r:embed="rId63"/>
                  <a:stretch>
                    <a:fillRect/>
                  </a:stretch>
                </p:blipFill>
                <p:spPr>
                  <a:xfrm>
                    <a:off x="8504621" y="5883692"/>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135" name="Ink 134">
                  <a:extLst>
                    <a:ext uri="{FF2B5EF4-FFF2-40B4-BE49-F238E27FC236}">
                      <a16:creationId xmlns:a16="http://schemas.microsoft.com/office/drawing/2014/main" id="{F7E58A99-1ADF-7C6A-0D50-C8D0115B58A4}"/>
                    </a:ext>
                  </a:extLst>
                </p14:cNvPr>
                <p14:cNvContentPartPr/>
                <p14:nvPr/>
              </p14:nvContentPartPr>
              <p14:xfrm>
                <a:off x="8196431" y="5655812"/>
                <a:ext cx="360" cy="360"/>
              </p14:xfrm>
            </p:contentPart>
          </mc:Choice>
          <mc:Fallback xmlns="">
            <p:pic>
              <p:nvPicPr>
                <p:cNvPr id="135" name="Ink 134">
                  <a:extLst>
                    <a:ext uri="{FF2B5EF4-FFF2-40B4-BE49-F238E27FC236}">
                      <a16:creationId xmlns:a16="http://schemas.microsoft.com/office/drawing/2014/main" id="{F7E58A99-1ADF-7C6A-0D50-C8D0115B58A4}"/>
                    </a:ext>
                  </a:extLst>
                </p:cNvPr>
                <p:cNvPicPr/>
                <p:nvPr/>
              </p:nvPicPr>
              <p:blipFill>
                <a:blip r:embed="rId4"/>
                <a:stretch>
                  <a:fillRect/>
                </a:stretch>
              </p:blipFill>
              <p:spPr>
                <a:xfrm>
                  <a:off x="8160431" y="56198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6" name="Ink 135">
                  <a:extLst>
                    <a:ext uri="{FF2B5EF4-FFF2-40B4-BE49-F238E27FC236}">
                      <a16:creationId xmlns:a16="http://schemas.microsoft.com/office/drawing/2014/main" id="{8C8BE453-3E68-8693-1C12-1200DAF4464E}"/>
                    </a:ext>
                  </a:extLst>
                </p14:cNvPr>
                <p14:cNvContentPartPr/>
                <p14:nvPr/>
              </p14:nvContentPartPr>
              <p14:xfrm>
                <a:off x="8432231" y="5457812"/>
                <a:ext cx="360" cy="360"/>
              </p14:xfrm>
            </p:contentPart>
          </mc:Choice>
          <mc:Fallback xmlns="">
            <p:pic>
              <p:nvPicPr>
                <p:cNvPr id="136" name="Ink 135">
                  <a:extLst>
                    <a:ext uri="{FF2B5EF4-FFF2-40B4-BE49-F238E27FC236}">
                      <a16:creationId xmlns:a16="http://schemas.microsoft.com/office/drawing/2014/main" id="{8C8BE453-3E68-8693-1C12-1200DAF4464E}"/>
                    </a:ext>
                  </a:extLst>
                </p:cNvPr>
                <p:cNvPicPr/>
                <p:nvPr/>
              </p:nvPicPr>
              <p:blipFill>
                <a:blip r:embed="rId4"/>
                <a:stretch>
                  <a:fillRect/>
                </a:stretch>
              </p:blipFill>
              <p:spPr>
                <a:xfrm>
                  <a:off x="8396231" y="54218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7" name="Ink 136">
                  <a:extLst>
                    <a:ext uri="{FF2B5EF4-FFF2-40B4-BE49-F238E27FC236}">
                      <a16:creationId xmlns:a16="http://schemas.microsoft.com/office/drawing/2014/main" id="{5FB0786B-FF33-0C9D-91E6-C1E02D92EA32}"/>
                    </a:ext>
                  </a:extLst>
                </p14:cNvPr>
                <p14:cNvContentPartPr/>
                <p14:nvPr/>
              </p14:nvContentPartPr>
              <p14:xfrm>
                <a:off x="8743271" y="5391572"/>
                <a:ext cx="360" cy="360"/>
              </p14:xfrm>
            </p:contentPart>
          </mc:Choice>
          <mc:Fallback xmlns="">
            <p:pic>
              <p:nvPicPr>
                <p:cNvPr id="137" name="Ink 136">
                  <a:extLst>
                    <a:ext uri="{FF2B5EF4-FFF2-40B4-BE49-F238E27FC236}">
                      <a16:creationId xmlns:a16="http://schemas.microsoft.com/office/drawing/2014/main" id="{5FB0786B-FF33-0C9D-91E6-C1E02D92EA32}"/>
                    </a:ext>
                  </a:extLst>
                </p:cNvPr>
                <p:cNvPicPr/>
                <p:nvPr/>
              </p:nvPicPr>
              <p:blipFill>
                <a:blip r:embed="rId4"/>
                <a:stretch>
                  <a:fillRect/>
                </a:stretch>
              </p:blipFill>
              <p:spPr>
                <a:xfrm>
                  <a:off x="8707271" y="535557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8" name="Ink 137">
                  <a:extLst>
                    <a:ext uri="{FF2B5EF4-FFF2-40B4-BE49-F238E27FC236}">
                      <a16:creationId xmlns:a16="http://schemas.microsoft.com/office/drawing/2014/main" id="{A620F92E-804B-642B-8456-9F4D7E663EDB}"/>
                    </a:ext>
                  </a:extLst>
                </p14:cNvPr>
                <p14:cNvContentPartPr/>
                <p14:nvPr/>
              </p14:nvContentPartPr>
              <p14:xfrm>
                <a:off x="8620511" y="5316332"/>
                <a:ext cx="360" cy="360"/>
              </p14:xfrm>
            </p:contentPart>
          </mc:Choice>
          <mc:Fallback xmlns="">
            <p:pic>
              <p:nvPicPr>
                <p:cNvPr id="138" name="Ink 137">
                  <a:extLst>
                    <a:ext uri="{FF2B5EF4-FFF2-40B4-BE49-F238E27FC236}">
                      <a16:creationId xmlns:a16="http://schemas.microsoft.com/office/drawing/2014/main" id="{A620F92E-804B-642B-8456-9F4D7E663EDB}"/>
                    </a:ext>
                  </a:extLst>
                </p:cNvPr>
                <p:cNvPicPr/>
                <p:nvPr/>
              </p:nvPicPr>
              <p:blipFill>
                <a:blip r:embed="rId4"/>
                <a:stretch>
                  <a:fillRect/>
                </a:stretch>
              </p:blipFill>
              <p:spPr>
                <a:xfrm>
                  <a:off x="8584511" y="5280332"/>
                  <a:ext cx="72000" cy="72000"/>
                </a:xfrm>
                <a:prstGeom prst="rect">
                  <a:avLst/>
                </a:prstGeom>
              </p:spPr>
            </p:pic>
          </mc:Fallback>
        </mc:AlternateContent>
      </p:grpSp>
      <p:grpSp>
        <p:nvGrpSpPr>
          <p:cNvPr id="141" name="Group 140">
            <a:extLst>
              <a:ext uri="{FF2B5EF4-FFF2-40B4-BE49-F238E27FC236}">
                <a16:creationId xmlns:a16="http://schemas.microsoft.com/office/drawing/2014/main" id="{C64E64A6-DA95-5A3F-547B-2C52DBE9616A}"/>
              </a:ext>
            </a:extLst>
          </p:cNvPr>
          <p:cNvGrpSpPr/>
          <p:nvPr/>
        </p:nvGrpSpPr>
        <p:grpSpPr>
          <a:xfrm flipV="1">
            <a:off x="10102167" y="5216363"/>
            <a:ext cx="322200" cy="639360"/>
            <a:chOff x="10102167" y="5216363"/>
            <a:chExt cx="322200" cy="639360"/>
          </a:xfrm>
        </p:grpSpPr>
        <mc:AlternateContent xmlns:mc="http://schemas.openxmlformats.org/markup-compatibility/2006" xmlns:p14="http://schemas.microsoft.com/office/powerpoint/2010/main">
          <mc:Choice Requires="p14">
            <p:contentPart p14:bwMode="auto" r:id="rId69">
              <p14:nvContentPartPr>
                <p14:cNvPr id="142" name="Ink 141">
                  <a:extLst>
                    <a:ext uri="{FF2B5EF4-FFF2-40B4-BE49-F238E27FC236}">
                      <a16:creationId xmlns:a16="http://schemas.microsoft.com/office/drawing/2014/main" id="{0C7F73EF-4190-6AA5-2C74-26EF231C5305}"/>
                    </a:ext>
                  </a:extLst>
                </p14:cNvPr>
                <p14:cNvContentPartPr/>
                <p14:nvPr/>
              </p14:nvContentPartPr>
              <p14:xfrm flipV="1">
                <a:off x="10152567" y="5780483"/>
                <a:ext cx="266040" cy="75240"/>
              </p14:xfrm>
            </p:contentPart>
          </mc:Choice>
          <mc:Fallback xmlns="">
            <p:pic>
              <p:nvPicPr>
                <p:cNvPr id="142" name="Ink 141">
                  <a:extLst>
                    <a:ext uri="{FF2B5EF4-FFF2-40B4-BE49-F238E27FC236}">
                      <a16:creationId xmlns:a16="http://schemas.microsoft.com/office/drawing/2014/main" id="{0C7F73EF-4190-6AA5-2C74-26EF231C5305}"/>
                    </a:ext>
                  </a:extLst>
                </p:cNvPr>
                <p:cNvPicPr/>
                <p:nvPr/>
              </p:nvPicPr>
              <p:blipFill>
                <a:blip r:embed="rId37"/>
                <a:stretch>
                  <a:fillRect/>
                </a:stretch>
              </p:blipFill>
              <p:spPr>
                <a:xfrm flipV="1">
                  <a:off x="10116567" y="5744483"/>
                  <a:ext cx="337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3" name="Ink 142">
                  <a:extLst>
                    <a:ext uri="{FF2B5EF4-FFF2-40B4-BE49-F238E27FC236}">
                      <a16:creationId xmlns:a16="http://schemas.microsoft.com/office/drawing/2014/main" id="{F000890F-4F4A-108B-96F5-54E517CF9FC4}"/>
                    </a:ext>
                  </a:extLst>
                </p14:cNvPr>
                <p14:cNvContentPartPr/>
                <p14:nvPr/>
              </p14:nvContentPartPr>
              <p14:xfrm flipV="1">
                <a:off x="10102167" y="5216363"/>
                <a:ext cx="322200" cy="49320"/>
              </p14:xfrm>
            </p:contentPart>
          </mc:Choice>
          <mc:Fallback xmlns="">
            <p:pic>
              <p:nvPicPr>
                <p:cNvPr id="143" name="Ink 142">
                  <a:extLst>
                    <a:ext uri="{FF2B5EF4-FFF2-40B4-BE49-F238E27FC236}">
                      <a16:creationId xmlns:a16="http://schemas.microsoft.com/office/drawing/2014/main" id="{F000890F-4F4A-108B-96F5-54E517CF9FC4}"/>
                    </a:ext>
                  </a:extLst>
                </p:cNvPr>
                <p:cNvPicPr/>
                <p:nvPr/>
              </p:nvPicPr>
              <p:blipFill>
                <a:blip r:embed="rId30"/>
                <a:stretch>
                  <a:fillRect/>
                </a:stretch>
              </p:blipFill>
              <p:spPr>
                <a:xfrm flipV="1">
                  <a:off x="10066167" y="5180624"/>
                  <a:ext cx="393840" cy="120441"/>
                </a:xfrm>
                <a:prstGeom prst="rect">
                  <a:avLst/>
                </a:prstGeom>
              </p:spPr>
            </p:pic>
          </mc:Fallback>
        </mc:AlternateContent>
      </p:grpSp>
      <p:sp>
        <p:nvSpPr>
          <p:cNvPr id="144" name="Left Brace 143">
            <a:extLst>
              <a:ext uri="{FF2B5EF4-FFF2-40B4-BE49-F238E27FC236}">
                <a16:creationId xmlns:a16="http://schemas.microsoft.com/office/drawing/2014/main" id="{3D9AFAB2-4F1C-E360-2AA5-E6DF67796D30}"/>
              </a:ext>
            </a:extLst>
          </p:cNvPr>
          <p:cNvSpPr/>
          <p:nvPr/>
        </p:nvSpPr>
        <p:spPr>
          <a:xfrm rot="10800000">
            <a:off x="10570697" y="5216363"/>
            <a:ext cx="222224" cy="639360"/>
          </a:xfrm>
          <a:prstGeom prst="leftBrace">
            <a:avLst>
              <a:gd name="adj1" fmla="val 54053"/>
              <a:gd name="adj2" fmla="val 50000"/>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5" name="TextBox 144">
            <a:extLst>
              <a:ext uri="{FF2B5EF4-FFF2-40B4-BE49-F238E27FC236}">
                <a16:creationId xmlns:a16="http://schemas.microsoft.com/office/drawing/2014/main" id="{B1104B49-262B-7DB3-E42A-2874140651A0}"/>
              </a:ext>
            </a:extLst>
          </p:cNvPr>
          <p:cNvSpPr txBox="1"/>
          <p:nvPr/>
        </p:nvSpPr>
        <p:spPr>
          <a:xfrm>
            <a:off x="10285587" y="4927537"/>
            <a:ext cx="1017265" cy="307777"/>
          </a:xfrm>
          <a:prstGeom prst="rect">
            <a:avLst/>
          </a:prstGeom>
          <a:noFill/>
        </p:spPr>
        <p:txBody>
          <a:bodyPr wrap="square" rtlCol="0">
            <a:spAutoFit/>
          </a:bodyPr>
          <a:lstStyle/>
          <a:p>
            <a:r>
              <a:rPr lang="en-US" sz="1400" dirty="0">
                <a:solidFill>
                  <a:srgbClr val="00A0D7"/>
                </a:solidFill>
                <a:latin typeface="Gill Sans Nova Cond XBd" panose="020B0604020202020204" pitchFamily="34" charset="0"/>
              </a:rPr>
              <a:t>Treated</a:t>
            </a:r>
          </a:p>
        </p:txBody>
      </p:sp>
      <p:sp>
        <p:nvSpPr>
          <p:cNvPr id="146" name="TextBox 145">
            <a:extLst>
              <a:ext uri="{FF2B5EF4-FFF2-40B4-BE49-F238E27FC236}">
                <a16:creationId xmlns:a16="http://schemas.microsoft.com/office/drawing/2014/main" id="{346293B2-C2B9-C688-5282-EC0E576914B7}"/>
              </a:ext>
            </a:extLst>
          </p:cNvPr>
          <p:cNvSpPr txBox="1"/>
          <p:nvPr/>
        </p:nvSpPr>
        <p:spPr>
          <a:xfrm>
            <a:off x="10279016" y="5875917"/>
            <a:ext cx="1355145" cy="307777"/>
          </a:xfrm>
          <a:prstGeom prst="rect">
            <a:avLst/>
          </a:prstGeom>
          <a:noFill/>
        </p:spPr>
        <p:txBody>
          <a:bodyPr wrap="square" rtlCol="0">
            <a:spAutoFit/>
          </a:bodyPr>
          <a:lstStyle/>
          <a:p>
            <a:r>
              <a:rPr lang="en-US" sz="1400" dirty="0">
                <a:solidFill>
                  <a:srgbClr val="F6630D"/>
                </a:solidFill>
                <a:latin typeface="Gill Sans Nova Cond XBd" panose="020B0604020202020204" pitchFamily="34" charset="0"/>
              </a:rPr>
              <a:t>Untreated</a:t>
            </a:r>
          </a:p>
        </p:txBody>
      </p:sp>
    </p:spTree>
    <p:extLst>
      <p:ext uri="{BB962C8B-B14F-4D97-AF65-F5344CB8AC3E}">
        <p14:creationId xmlns:p14="http://schemas.microsoft.com/office/powerpoint/2010/main" val="107916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3" grpId="0"/>
      <p:bldP spid="46" grpId="0"/>
      <p:bldP spid="47" grpId="0"/>
      <p:bldP spid="80" grpId="0" animBg="1"/>
      <p:bldP spid="81" grpId="0"/>
      <p:bldP spid="85" grpId="0"/>
      <p:bldP spid="144" grpId="0" animBg="1"/>
      <p:bldP spid="145" grpId="0"/>
      <p:bldP spid="1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A821-512C-4E1C-B94F-996219DBCEA6}"/>
              </a:ext>
            </a:extLst>
          </p:cNvPr>
          <p:cNvSpPr>
            <a:spLocks noGrp="1"/>
          </p:cNvSpPr>
          <p:nvPr>
            <p:ph type="title"/>
          </p:nvPr>
        </p:nvSpPr>
        <p:spPr>
          <a:xfrm>
            <a:off x="839787" y="365125"/>
            <a:ext cx="10909189" cy="1325563"/>
          </a:xfrm>
        </p:spPr>
        <p:txBody>
          <a:bodyPr/>
          <a:lstStyle/>
          <a:p>
            <a:r>
              <a:rPr lang="en-US" dirty="0"/>
              <a:t>Counterfactual prediction ≠ supervised learning</a:t>
            </a:r>
          </a:p>
        </p:txBody>
      </p:sp>
      <p:sp>
        <p:nvSpPr>
          <p:cNvPr id="3" name="Text Placeholder 2">
            <a:extLst>
              <a:ext uri="{FF2B5EF4-FFF2-40B4-BE49-F238E27FC236}">
                <a16:creationId xmlns:a16="http://schemas.microsoft.com/office/drawing/2014/main" id="{7E089FBF-5A89-415D-8852-C9DA731D2B78}"/>
              </a:ext>
            </a:extLst>
          </p:cNvPr>
          <p:cNvSpPr>
            <a:spLocks noGrp="1"/>
          </p:cNvSpPr>
          <p:nvPr>
            <p:ph type="body" idx="1"/>
          </p:nvPr>
        </p:nvSpPr>
        <p:spPr/>
        <p:txBody>
          <a:bodyPr/>
          <a:lstStyle/>
          <a:p>
            <a:r>
              <a:rPr lang="en-US" dirty="0"/>
              <a:t>Supervised learning prediction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90AD60-47F4-4923-9757-2EE948241FCA}"/>
                  </a:ext>
                </a:extLst>
              </p:cNvPr>
              <p:cNvSpPr>
                <a:spLocks noGrp="1"/>
              </p:cNvSpPr>
              <p:nvPr>
                <p:ph sz="half" idx="2"/>
              </p:nvPr>
            </p:nvSpPr>
            <p:spPr/>
            <p:txBody>
              <a:bodyPr/>
              <a:lstStyle/>
              <a:p>
                <a14:m>
                  <m:oMath xmlns:m="http://schemas.openxmlformats.org/officeDocument/2006/math">
                    <m:r>
                      <a:rPr lang="en-US" b="0" i="1" smtClean="0">
                        <a:latin typeface="Cambria Math" panose="02040503050406030204" pitchFamily="18" charset="0"/>
                      </a:rPr>
                      <m:t>𝑋</m:t>
                    </m:r>
                  </m:oMath>
                </a14:m>
                <a:r>
                  <a:rPr lang="en-US" dirty="0"/>
                  <a:t>: features</a:t>
                </a:r>
              </a:p>
              <a:p>
                <a14:m>
                  <m:oMath xmlns:m="http://schemas.openxmlformats.org/officeDocument/2006/math">
                    <m:r>
                      <a:rPr lang="en-US" b="0" i="1" smtClean="0">
                        <a:latin typeface="Cambria Math" panose="02040503050406030204" pitchFamily="18" charset="0"/>
                      </a:rPr>
                      <m:t>𝑌</m:t>
                    </m:r>
                  </m:oMath>
                </a14:m>
                <a:r>
                  <a:rPr lang="en-US" dirty="0"/>
                  <a:t>: target</a:t>
                </a:r>
              </a:p>
              <a:p>
                <a:endParaRPr lang="en-US" dirty="0"/>
              </a:p>
            </p:txBody>
          </p:sp>
        </mc:Choice>
        <mc:Fallback xmlns="">
          <p:sp>
            <p:nvSpPr>
              <p:cNvPr id="4" name="Content Placeholder 3">
                <a:extLst>
                  <a:ext uri="{FF2B5EF4-FFF2-40B4-BE49-F238E27FC236}">
                    <a16:creationId xmlns:a16="http://schemas.microsoft.com/office/drawing/2014/main" id="{AE90AD60-47F4-4923-9757-2EE948241FCA}"/>
                  </a:ext>
                </a:extLst>
              </p:cNvPr>
              <p:cNvSpPr>
                <a:spLocks noGrp="1" noRot="1" noChangeAspect="1" noMove="1" noResize="1" noEditPoints="1" noAdjustHandles="1" noChangeArrowheads="1" noChangeShapeType="1" noTextEdit="1"/>
              </p:cNvSpPr>
              <p:nvPr>
                <p:ph sz="half" idx="2"/>
              </p:nvPr>
            </p:nvSpPr>
            <p:spPr>
              <a:blipFill>
                <a:blip r:embed="rId3"/>
                <a:stretch>
                  <a:fillRect t="-281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C6D1F967-453E-4DB5-B717-C9E4BC2CBB0D}"/>
              </a:ext>
            </a:extLst>
          </p:cNvPr>
          <p:cNvSpPr>
            <a:spLocks noGrp="1"/>
          </p:cNvSpPr>
          <p:nvPr>
            <p:ph type="body" sz="quarter" idx="3"/>
          </p:nvPr>
        </p:nvSpPr>
        <p:spPr/>
        <p:txBody>
          <a:bodyPr/>
          <a:lstStyle/>
          <a:p>
            <a:r>
              <a:rPr lang="en-US" dirty="0"/>
              <a:t>Counterfactual prediction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B6545E5-15F2-4ED3-8841-8DF925C4BB21}"/>
                  </a:ext>
                </a:extLst>
              </p:cNvPr>
              <p:cNvSpPr>
                <a:spLocks noGrp="1"/>
              </p:cNvSpPr>
              <p:nvPr>
                <p:ph sz="quarter" idx="4"/>
              </p:nvPr>
            </p:nvSpPr>
            <p:spPr/>
            <p:txBody>
              <a:bodyPr/>
              <a:lstStyle/>
              <a:p>
                <a14:m>
                  <m:oMath xmlns:m="http://schemas.openxmlformats.org/officeDocument/2006/math">
                    <m:r>
                      <a:rPr lang="en-US" b="0" i="1" smtClean="0">
                        <a:solidFill>
                          <a:schemeClr val="accent6"/>
                        </a:solidFill>
                        <a:latin typeface="Cambria Math" panose="02040503050406030204" pitchFamily="18" charset="0"/>
                      </a:rPr>
                      <m:t>𝑋</m:t>
                    </m:r>
                  </m:oMath>
                </a14:m>
                <a:r>
                  <a:rPr lang="en-US" dirty="0">
                    <a:solidFill>
                      <a:schemeClr val="accent6"/>
                    </a:solidFill>
                  </a:rPr>
                  <a:t>: features</a:t>
                </a:r>
              </a:p>
              <a:p>
                <a14:m>
                  <m:oMath xmlns:m="http://schemas.openxmlformats.org/officeDocument/2006/math">
                    <m:r>
                      <a:rPr lang="en-US" b="0" i="1" smtClean="0">
                        <a:solidFill>
                          <a:srgbClr val="F26E6E"/>
                        </a:solidFill>
                        <a:latin typeface="Cambria Math" panose="02040503050406030204" pitchFamily="18" charset="0"/>
                      </a:rPr>
                      <m:t>𝑌</m:t>
                    </m:r>
                  </m:oMath>
                </a14:m>
                <a:r>
                  <a:rPr lang="en-US" dirty="0">
                    <a:solidFill>
                      <a:srgbClr val="F26E6E"/>
                    </a:solidFill>
                  </a:rPr>
                  <a:t>: target</a:t>
                </a:r>
              </a:p>
              <a:p>
                <a14:m>
                  <m:oMath xmlns:m="http://schemas.openxmlformats.org/officeDocument/2006/math">
                    <m:r>
                      <a:rPr lang="en-US" b="0" i="1" smtClean="0">
                        <a:solidFill>
                          <a:srgbClr val="F5C233"/>
                        </a:solidFill>
                        <a:latin typeface="Cambria Math" panose="02040503050406030204" pitchFamily="18" charset="0"/>
                      </a:rPr>
                      <m:t>𝐴</m:t>
                    </m:r>
                  </m:oMath>
                </a14:m>
                <a:r>
                  <a:rPr lang="en-US" dirty="0">
                    <a:solidFill>
                      <a:srgbClr val="F5C233"/>
                    </a:solidFill>
                  </a:rPr>
                  <a:t>: intervention/action</a:t>
                </a:r>
              </a:p>
              <a:p>
                <a:endParaRPr lang="en-US" dirty="0"/>
              </a:p>
            </p:txBody>
          </p:sp>
        </mc:Choice>
        <mc:Fallback xmlns="">
          <p:sp>
            <p:nvSpPr>
              <p:cNvPr id="6" name="Content Placeholder 5">
                <a:extLst>
                  <a:ext uri="{FF2B5EF4-FFF2-40B4-BE49-F238E27FC236}">
                    <a16:creationId xmlns:a16="http://schemas.microsoft.com/office/drawing/2014/main" id="{6B6545E5-15F2-4ED3-8841-8DF925C4BB21}"/>
                  </a:ext>
                </a:extLst>
              </p:cNvPr>
              <p:cNvSpPr>
                <a:spLocks noGrp="1" noRot="1" noChangeAspect="1" noMove="1" noResize="1" noEditPoints="1" noAdjustHandles="1" noChangeArrowheads="1" noChangeShapeType="1" noTextEdit="1"/>
              </p:cNvSpPr>
              <p:nvPr>
                <p:ph sz="quarter" idx="4"/>
              </p:nvPr>
            </p:nvSpPr>
            <p:spPr>
              <a:blipFill>
                <a:blip r:embed="rId4"/>
                <a:stretch>
                  <a:fillRect t="-2815"/>
                </a:stretch>
              </a:blipFill>
            </p:spPr>
            <p:txBody>
              <a:bodyPr/>
              <a:lstStyle/>
              <a:p>
                <a:r>
                  <a:rPr lang="en-US">
                    <a:noFill/>
                  </a:rPr>
                  <a:t> </a:t>
                </a:r>
              </a:p>
            </p:txBody>
          </p:sp>
        </mc:Fallback>
      </mc:AlternateContent>
      <p:pic>
        <p:nvPicPr>
          <p:cNvPr id="10" name="Picture 9" descr="A picture containing light, white&#10;&#10;Description automatically generated">
            <a:extLst>
              <a:ext uri="{FF2B5EF4-FFF2-40B4-BE49-F238E27FC236}">
                <a16:creationId xmlns:a16="http://schemas.microsoft.com/office/drawing/2014/main" id="{52B298C2-AA06-4CC4-B8A7-A7B1B890E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833869" y="1970922"/>
            <a:ext cx="534153" cy="534153"/>
          </a:xfrm>
          <a:prstGeom prst="rect">
            <a:avLst/>
          </a:prstGeom>
        </p:spPr>
      </p:pic>
      <p:pic>
        <p:nvPicPr>
          <p:cNvPr id="11" name="Picture 10" descr="A picture containing table, pink, sitting, close&#10;&#10;Description automatically generated">
            <a:extLst>
              <a:ext uri="{FF2B5EF4-FFF2-40B4-BE49-F238E27FC236}">
                <a16:creationId xmlns:a16="http://schemas.microsoft.com/office/drawing/2014/main" id="{BD6385A0-26A2-450E-8738-ECBAAD4B3D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7230" y="1970922"/>
            <a:ext cx="646325" cy="646325"/>
          </a:xfrm>
          <a:prstGeom prst="rect">
            <a:avLst/>
          </a:prstGeom>
        </p:spPr>
      </p:pic>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C12FE665-DC0F-499D-A3BB-82169F2C067C}"/>
                  </a:ext>
                </a:extLst>
              </p:cNvPr>
              <p:cNvGraphicFramePr>
                <a:graphicFrameLocks noGrp="1"/>
              </p:cNvGraphicFramePr>
              <p:nvPr/>
            </p:nvGraphicFramePr>
            <p:xfrm>
              <a:off x="151961" y="4266755"/>
              <a:ext cx="3601452"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𝑿</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𝒀</m:t>
                                </m:r>
                              </m:oMath>
                            </m:oMathPara>
                          </a14:m>
                          <a:endParaRPr lang="en-US" dirty="0"/>
                        </a:p>
                      </a:txBody>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3">
                            <a:lumMod val="50000"/>
                            <a:alpha val="20000"/>
                          </a:schemeClr>
                        </a:solidFill>
                      </a:tcPr>
                    </a:tc>
                    <a:tc>
                      <a:txBody>
                        <a:bodyPr/>
                        <a:lstStyle/>
                        <a:p>
                          <a:pPr algn="ctr"/>
                          <a:r>
                            <a:rPr lang="en-US" dirty="0"/>
                            <a:t>1</a:t>
                          </a:r>
                        </a:p>
                      </a:txBody>
                      <a:tcPr anchor="ctr">
                        <a:solidFill>
                          <a:schemeClr val="accent3">
                            <a:lumMod val="50000"/>
                            <a:alpha val="20000"/>
                          </a:schemeClr>
                        </a:solidFill>
                      </a:tcPr>
                    </a:tc>
                    <a:tc>
                      <a:txBody>
                        <a:bodyPr/>
                        <a:lstStyle/>
                        <a:p>
                          <a:pPr algn="ctr"/>
                          <a:r>
                            <a:rPr lang="en-US" dirty="0"/>
                            <a:t>•</a:t>
                          </a:r>
                        </a:p>
                      </a:txBody>
                      <a:tcPr anchor="ctr">
                        <a:solidFill>
                          <a:schemeClr val="accent3">
                            <a:lumMod val="50000"/>
                            <a:alpha val="20000"/>
                          </a:schemeClr>
                        </a:solidFill>
                      </a:tcPr>
                    </a:tc>
                    <a:extLst>
                      <a:ext uri="{0D108BD9-81ED-4DB2-BD59-A6C34878D82A}">
                        <a16:rowId xmlns:a16="http://schemas.microsoft.com/office/drawing/2014/main" val="2583883727"/>
                      </a:ext>
                    </a:extLst>
                  </a:tr>
                </a:tbl>
              </a:graphicData>
            </a:graphic>
          </p:graphicFrame>
        </mc:Choice>
        <mc:Fallback xmlns="">
          <p:graphicFrame>
            <p:nvGraphicFramePr>
              <p:cNvPr id="15" name="Table 14">
                <a:extLst>
                  <a:ext uri="{FF2B5EF4-FFF2-40B4-BE49-F238E27FC236}">
                    <a16:creationId xmlns:a16="http://schemas.microsoft.com/office/drawing/2014/main" id="{C12FE665-DC0F-499D-A3BB-82169F2C067C}"/>
                  </a:ext>
                </a:extLst>
              </p:cNvPr>
              <p:cNvGraphicFramePr>
                <a:graphicFrameLocks noGrp="1"/>
              </p:cNvGraphicFramePr>
              <p:nvPr>
                <p:extLst>
                  <p:ext uri="{D42A27DB-BD31-4B8C-83A1-F6EECF244321}">
                    <p14:modId xmlns:p14="http://schemas.microsoft.com/office/powerpoint/2010/main" val="3322481450"/>
                  </p:ext>
                </p:extLst>
              </p:nvPr>
            </p:nvGraphicFramePr>
            <p:xfrm>
              <a:off x="151961" y="4266755"/>
              <a:ext cx="3601452"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endParaRPr lang="en-US"/>
                        </a:p>
                      </a:txBody>
                      <a:tcPr>
                        <a:blipFill>
                          <a:blip r:embed="rId7"/>
                          <a:stretch>
                            <a:fillRect t="-1639" r="-201015" b="-526230"/>
                          </a:stretch>
                        </a:blipFill>
                      </a:tcPr>
                    </a:tc>
                    <a:tc>
                      <a:txBody>
                        <a:bodyPr/>
                        <a:lstStyle/>
                        <a:p>
                          <a:endParaRPr lang="en-US"/>
                        </a:p>
                      </a:txBody>
                      <a:tcPr>
                        <a:blipFill>
                          <a:blip r:embed="rId7"/>
                          <a:stretch>
                            <a:fillRect l="-99495" t="-1639" r="-100000" b="-526230"/>
                          </a:stretch>
                        </a:blipFill>
                      </a:tcPr>
                    </a:tc>
                    <a:tc>
                      <a:txBody>
                        <a:bodyPr/>
                        <a:lstStyle/>
                        <a:p>
                          <a:endParaRPr lang="en-US"/>
                        </a:p>
                      </a:txBody>
                      <a:tcPr>
                        <a:blipFill>
                          <a:blip r:embed="rId7"/>
                          <a:stretch>
                            <a:fillRect l="-200508" t="-1639" r="-508" b="-526230"/>
                          </a:stretch>
                        </a:blipFill>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3">
                            <a:lumMod val="50000"/>
                            <a:alpha val="20000"/>
                          </a:schemeClr>
                        </a:solidFill>
                      </a:tcPr>
                    </a:tc>
                    <a:tc>
                      <a:txBody>
                        <a:bodyPr/>
                        <a:lstStyle/>
                        <a:p>
                          <a:pPr algn="ctr"/>
                          <a:r>
                            <a:rPr lang="en-US" dirty="0"/>
                            <a:t>1</a:t>
                          </a:r>
                        </a:p>
                      </a:txBody>
                      <a:tcPr anchor="ctr">
                        <a:solidFill>
                          <a:schemeClr val="accent3">
                            <a:lumMod val="50000"/>
                            <a:alpha val="20000"/>
                          </a:schemeClr>
                        </a:solidFill>
                      </a:tcPr>
                    </a:tc>
                    <a:tc>
                      <a:txBody>
                        <a:bodyPr/>
                        <a:lstStyle/>
                        <a:p>
                          <a:pPr algn="ctr"/>
                          <a:r>
                            <a:rPr lang="en-US" dirty="0"/>
                            <a:t>•</a:t>
                          </a:r>
                        </a:p>
                      </a:txBody>
                      <a:tcPr anchor="ctr">
                        <a:solidFill>
                          <a:schemeClr val="accent3">
                            <a:lumMod val="50000"/>
                            <a:alpha val="20000"/>
                          </a:schemeClr>
                        </a:solidFill>
                      </a:tcPr>
                    </a:tc>
                    <a:extLst>
                      <a:ext uri="{0D108BD9-81ED-4DB2-BD59-A6C34878D82A}">
                        <a16:rowId xmlns:a16="http://schemas.microsoft.com/office/drawing/2014/main" val="2583883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859F0AA2-6799-4183-BEF6-167D456641D1}"/>
                  </a:ext>
                </a:extLst>
              </p:cNvPr>
              <p:cNvGraphicFramePr>
                <a:graphicFrameLocks noGrp="1"/>
              </p:cNvGraphicFramePr>
              <p:nvPr/>
            </p:nvGraphicFramePr>
            <p:xfrm>
              <a:off x="6980388" y="4266215"/>
              <a:ext cx="2606842" cy="222732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gridCol w="1303421">
                      <a:extLst>
                        <a:ext uri="{9D8B030D-6E8A-4147-A177-3AD203B41FA5}">
                          <a16:colId xmlns:a16="http://schemas.microsoft.com/office/drawing/2014/main" val="1886777516"/>
                        </a:ext>
                      </a:extLst>
                    </a:gridCol>
                  </a:tblGrid>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𝟎</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𝟏</m:t>
                                    </m:r>
                                  </m:sup>
                                </m:sSup>
                              </m:oMath>
                            </m:oMathPara>
                          </a14:m>
                          <a:endParaRPr lang="en-US" dirty="0"/>
                        </a:p>
                      </a:txBody>
                      <a:tcPr/>
                    </a:tc>
                    <a:extLst>
                      <a:ext uri="{0D108BD9-81ED-4DB2-BD59-A6C34878D82A}">
                        <a16:rowId xmlns:a16="http://schemas.microsoft.com/office/drawing/2014/main" val="2561150242"/>
                      </a:ext>
                    </a:extLst>
                  </a:tr>
                  <a:tr h="370840">
                    <a:tc>
                      <a:txBody>
                        <a:bodyPr/>
                        <a:lstStyle/>
                        <a:p>
                          <a:pPr algn="ctr"/>
                          <a:r>
                            <a:rPr lang="en-US" dirty="0"/>
                            <a:t>0</a:t>
                          </a:r>
                        </a:p>
                      </a:txBody>
                      <a:tcPr anchor="ctr"/>
                    </a:tc>
                    <a:tc>
                      <a:txBody>
                        <a:bodyPr/>
                        <a:lstStyle/>
                        <a:p>
                          <a:pPr algn="ctr"/>
                          <a:r>
                            <a:rPr lang="en-US" dirty="0"/>
                            <a:t>•</a:t>
                          </a:r>
                        </a:p>
                      </a:txBody>
                      <a:tcPr anchor="ctr"/>
                    </a:tc>
                    <a:extLst>
                      <a:ext uri="{0D108BD9-81ED-4DB2-BD59-A6C34878D82A}">
                        <a16:rowId xmlns:a16="http://schemas.microsoft.com/office/drawing/2014/main" val="4262578913"/>
                      </a:ext>
                    </a:extLst>
                  </a:tr>
                  <a:tr h="370840">
                    <a:tc>
                      <a:txBody>
                        <a:bodyPr/>
                        <a:lstStyle/>
                        <a:p>
                          <a:pPr algn="ctr"/>
                          <a:r>
                            <a:rPr lang="en-US" dirty="0"/>
                            <a:t>1</a:t>
                          </a:r>
                        </a:p>
                      </a:txBody>
                      <a:tcPr anchor="ctr"/>
                    </a:tc>
                    <a:tc>
                      <a:txBody>
                        <a:bodyPr/>
                        <a:lstStyle/>
                        <a:p>
                          <a:pPr algn="ctr"/>
                          <a:r>
                            <a:rPr lang="en-US" dirty="0"/>
                            <a:t>•</a:t>
                          </a:r>
                        </a:p>
                      </a:txBody>
                      <a:tcPr anchor="ctr"/>
                    </a:tc>
                    <a:extLst>
                      <a:ext uri="{0D108BD9-81ED-4DB2-BD59-A6C34878D82A}">
                        <a16:rowId xmlns:a16="http://schemas.microsoft.com/office/drawing/2014/main" val="2906488701"/>
                      </a:ext>
                    </a:extLst>
                  </a:tr>
                  <a:tr h="370840">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879440790"/>
                      </a:ext>
                    </a:extLst>
                  </a:tr>
                  <a:tr h="370840">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789418798"/>
                      </a:ext>
                    </a:extLst>
                  </a:tr>
                  <a:tr h="370840">
                    <a:tc>
                      <a:txBody>
                        <a:bodyPr/>
                        <a:lstStyle/>
                        <a:p>
                          <a:pPr algn="ctr"/>
                          <a:r>
                            <a:rPr lang="en-US" dirty="0"/>
                            <a:t>•</a:t>
                          </a:r>
                        </a:p>
                      </a:txBody>
                      <a:tcPr anchor="ctr">
                        <a:solidFill>
                          <a:schemeClr val="accent3">
                            <a:lumMod val="50000"/>
                            <a:alpha val="20000"/>
                          </a:schemeClr>
                        </a:solidFill>
                      </a:tcPr>
                    </a:tc>
                    <a:tc>
                      <a:txBody>
                        <a:bodyPr/>
                        <a:lstStyle/>
                        <a:p>
                          <a:pPr algn="ctr"/>
                          <a:r>
                            <a:rPr lang="en-US" dirty="0"/>
                            <a:t>•</a:t>
                          </a:r>
                        </a:p>
                      </a:txBody>
                      <a:tcPr anchor="ctr">
                        <a:solidFill>
                          <a:schemeClr val="accent3">
                            <a:lumMod val="50000"/>
                            <a:alpha val="20000"/>
                          </a:schemeClr>
                        </a:solidFill>
                      </a:tcPr>
                    </a:tc>
                    <a:extLst>
                      <a:ext uri="{0D108BD9-81ED-4DB2-BD59-A6C34878D82A}">
                        <a16:rowId xmlns:a16="http://schemas.microsoft.com/office/drawing/2014/main" val="3098025656"/>
                      </a:ext>
                    </a:extLst>
                  </a:tr>
                </a:tbl>
              </a:graphicData>
            </a:graphic>
          </p:graphicFrame>
        </mc:Choice>
        <mc:Fallback xmlns="">
          <p:graphicFrame>
            <p:nvGraphicFramePr>
              <p:cNvPr id="16" name="Table 6">
                <a:extLst>
                  <a:ext uri="{FF2B5EF4-FFF2-40B4-BE49-F238E27FC236}">
                    <a16:creationId xmlns:a16="http://schemas.microsoft.com/office/drawing/2014/main" id="{859F0AA2-6799-4183-BEF6-167D456641D1}"/>
                  </a:ext>
                </a:extLst>
              </p:cNvPr>
              <p:cNvGraphicFramePr>
                <a:graphicFrameLocks noGrp="1"/>
              </p:cNvGraphicFramePr>
              <p:nvPr>
                <p:extLst>
                  <p:ext uri="{D42A27DB-BD31-4B8C-83A1-F6EECF244321}">
                    <p14:modId xmlns:p14="http://schemas.microsoft.com/office/powerpoint/2010/main" val="544324760"/>
                  </p:ext>
                </p:extLst>
              </p:nvPr>
            </p:nvGraphicFramePr>
            <p:xfrm>
              <a:off x="6980388" y="4266215"/>
              <a:ext cx="2606842" cy="222732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gridCol w="1303421">
                      <a:extLst>
                        <a:ext uri="{9D8B030D-6E8A-4147-A177-3AD203B41FA5}">
                          <a16:colId xmlns:a16="http://schemas.microsoft.com/office/drawing/2014/main" val="1886777516"/>
                        </a:ext>
                      </a:extLst>
                    </a:gridCol>
                  </a:tblGrid>
                  <a:tr h="373126">
                    <a:tc>
                      <a:txBody>
                        <a:bodyPr/>
                        <a:lstStyle/>
                        <a:p>
                          <a:endParaRPr lang="en-US"/>
                        </a:p>
                      </a:txBody>
                      <a:tcPr>
                        <a:blipFill>
                          <a:blip r:embed="rId8"/>
                          <a:stretch>
                            <a:fillRect t="-1639" r="-100467" b="-526230"/>
                          </a:stretch>
                        </a:blipFill>
                      </a:tcPr>
                    </a:tc>
                    <a:tc>
                      <a:txBody>
                        <a:bodyPr/>
                        <a:lstStyle/>
                        <a:p>
                          <a:endParaRPr lang="en-US"/>
                        </a:p>
                      </a:txBody>
                      <a:tcPr>
                        <a:blipFill>
                          <a:blip r:embed="rId8"/>
                          <a:stretch>
                            <a:fillRect l="-100000" t="-1639" r="-467" b="-526230"/>
                          </a:stretch>
                        </a:blipFill>
                      </a:tcPr>
                    </a:tc>
                    <a:extLst>
                      <a:ext uri="{0D108BD9-81ED-4DB2-BD59-A6C34878D82A}">
                        <a16:rowId xmlns:a16="http://schemas.microsoft.com/office/drawing/2014/main" val="2561150242"/>
                      </a:ext>
                    </a:extLst>
                  </a:tr>
                  <a:tr h="370840">
                    <a:tc>
                      <a:txBody>
                        <a:bodyPr/>
                        <a:lstStyle/>
                        <a:p>
                          <a:pPr algn="ctr"/>
                          <a:r>
                            <a:rPr lang="en-US" dirty="0"/>
                            <a:t>0</a:t>
                          </a:r>
                        </a:p>
                      </a:txBody>
                      <a:tcPr anchor="ctr"/>
                    </a:tc>
                    <a:tc>
                      <a:txBody>
                        <a:bodyPr/>
                        <a:lstStyle/>
                        <a:p>
                          <a:pPr algn="ctr"/>
                          <a:r>
                            <a:rPr lang="en-US" dirty="0"/>
                            <a:t>•</a:t>
                          </a:r>
                        </a:p>
                      </a:txBody>
                      <a:tcPr anchor="ctr"/>
                    </a:tc>
                    <a:extLst>
                      <a:ext uri="{0D108BD9-81ED-4DB2-BD59-A6C34878D82A}">
                        <a16:rowId xmlns:a16="http://schemas.microsoft.com/office/drawing/2014/main" val="4262578913"/>
                      </a:ext>
                    </a:extLst>
                  </a:tr>
                  <a:tr h="370840">
                    <a:tc>
                      <a:txBody>
                        <a:bodyPr/>
                        <a:lstStyle/>
                        <a:p>
                          <a:pPr algn="ctr"/>
                          <a:r>
                            <a:rPr lang="en-US" dirty="0"/>
                            <a:t>1</a:t>
                          </a:r>
                        </a:p>
                      </a:txBody>
                      <a:tcPr anchor="ctr"/>
                    </a:tc>
                    <a:tc>
                      <a:txBody>
                        <a:bodyPr/>
                        <a:lstStyle/>
                        <a:p>
                          <a:pPr algn="ctr"/>
                          <a:r>
                            <a:rPr lang="en-US" dirty="0"/>
                            <a:t>•</a:t>
                          </a:r>
                        </a:p>
                      </a:txBody>
                      <a:tcPr anchor="ctr"/>
                    </a:tc>
                    <a:extLst>
                      <a:ext uri="{0D108BD9-81ED-4DB2-BD59-A6C34878D82A}">
                        <a16:rowId xmlns:a16="http://schemas.microsoft.com/office/drawing/2014/main" val="2906488701"/>
                      </a:ext>
                    </a:extLst>
                  </a:tr>
                  <a:tr h="370840">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879440790"/>
                      </a:ext>
                    </a:extLst>
                  </a:tr>
                  <a:tr h="370840">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789418798"/>
                      </a:ext>
                    </a:extLst>
                  </a:tr>
                  <a:tr h="370840">
                    <a:tc>
                      <a:txBody>
                        <a:bodyPr/>
                        <a:lstStyle/>
                        <a:p>
                          <a:pPr algn="ctr"/>
                          <a:r>
                            <a:rPr lang="en-US" dirty="0"/>
                            <a:t>•</a:t>
                          </a:r>
                        </a:p>
                      </a:txBody>
                      <a:tcPr anchor="ctr">
                        <a:solidFill>
                          <a:schemeClr val="accent3">
                            <a:lumMod val="50000"/>
                            <a:alpha val="20000"/>
                          </a:schemeClr>
                        </a:solidFill>
                      </a:tcPr>
                    </a:tc>
                    <a:tc>
                      <a:txBody>
                        <a:bodyPr/>
                        <a:lstStyle/>
                        <a:p>
                          <a:pPr algn="ctr"/>
                          <a:r>
                            <a:rPr lang="en-US" dirty="0"/>
                            <a:t>•</a:t>
                          </a:r>
                        </a:p>
                      </a:txBody>
                      <a:tcPr anchor="ctr">
                        <a:solidFill>
                          <a:schemeClr val="accent3">
                            <a:lumMod val="50000"/>
                            <a:alpha val="20000"/>
                          </a:schemeClr>
                        </a:solidFill>
                      </a:tcPr>
                    </a:tc>
                    <a:extLst>
                      <a:ext uri="{0D108BD9-81ED-4DB2-BD59-A6C34878D82A}">
                        <a16:rowId xmlns:a16="http://schemas.microsoft.com/office/drawing/2014/main" val="309802565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6">
                <a:extLst>
                  <a:ext uri="{FF2B5EF4-FFF2-40B4-BE49-F238E27FC236}">
                    <a16:creationId xmlns:a16="http://schemas.microsoft.com/office/drawing/2014/main" id="{06A1F9BC-E457-4D48-B2C2-2FF71060FCCC}"/>
                  </a:ext>
                </a:extLst>
              </p:cNvPr>
              <p:cNvGraphicFramePr>
                <a:graphicFrameLocks noGrp="1"/>
              </p:cNvGraphicFramePr>
              <p:nvPr/>
            </p:nvGraphicFramePr>
            <p:xfrm>
              <a:off x="4311096" y="4265675"/>
              <a:ext cx="1303421" cy="222732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tblGrid>
                  <a:tr h="370840">
                    <a:tc>
                      <a:txBody>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𝒀</m:t>
                                    </m:r>
                                  </m:e>
                                </m:acc>
                              </m:oMath>
                            </m:oMathPara>
                          </a14:m>
                          <a:endParaRPr lang="en-US" dirty="0"/>
                        </a:p>
                      </a:txBody>
                      <a:tcPr/>
                    </a:tc>
                    <a:extLst>
                      <a:ext uri="{0D108BD9-81ED-4DB2-BD59-A6C34878D82A}">
                        <a16:rowId xmlns:a16="http://schemas.microsoft.com/office/drawing/2014/main" val="2561150242"/>
                      </a:ext>
                    </a:extLst>
                  </a:tr>
                  <a:tr h="370840">
                    <a:tc>
                      <a:txBody>
                        <a:bodyPr/>
                        <a:lstStyle/>
                        <a:p>
                          <a:pPr algn="ctr"/>
                          <a:r>
                            <a:rPr lang="en-US" dirty="0"/>
                            <a:t>•</a:t>
                          </a:r>
                        </a:p>
                      </a:txBody>
                      <a:tcPr anchor="ctr"/>
                    </a:tc>
                    <a:extLst>
                      <a:ext uri="{0D108BD9-81ED-4DB2-BD59-A6C34878D82A}">
                        <a16:rowId xmlns:a16="http://schemas.microsoft.com/office/drawing/2014/main" val="4262578913"/>
                      </a:ext>
                    </a:extLst>
                  </a:tr>
                  <a:tr h="370840">
                    <a:tc>
                      <a:txBody>
                        <a:bodyPr/>
                        <a:lstStyle/>
                        <a:p>
                          <a:pPr algn="ctr"/>
                          <a:r>
                            <a:rPr lang="en-US" dirty="0"/>
                            <a:t>•</a:t>
                          </a:r>
                        </a:p>
                      </a:txBody>
                      <a:tcPr anchor="ctr"/>
                    </a:tc>
                    <a:extLst>
                      <a:ext uri="{0D108BD9-81ED-4DB2-BD59-A6C34878D82A}">
                        <a16:rowId xmlns:a16="http://schemas.microsoft.com/office/drawing/2014/main" val="2906488701"/>
                      </a:ext>
                    </a:extLst>
                  </a:tr>
                  <a:tr h="370840">
                    <a:tc>
                      <a:txBody>
                        <a:bodyPr/>
                        <a:lstStyle/>
                        <a:p>
                          <a:pPr algn="ctr"/>
                          <a:r>
                            <a:rPr lang="en-US" dirty="0"/>
                            <a:t>•</a:t>
                          </a:r>
                        </a:p>
                      </a:txBody>
                      <a:tcPr anchor="ctr"/>
                    </a:tc>
                    <a:extLst>
                      <a:ext uri="{0D108BD9-81ED-4DB2-BD59-A6C34878D82A}">
                        <a16:rowId xmlns:a16="http://schemas.microsoft.com/office/drawing/2014/main" val="2879440790"/>
                      </a:ext>
                    </a:extLst>
                  </a:tr>
                  <a:tr h="370840">
                    <a:tc>
                      <a:txBody>
                        <a:bodyPr/>
                        <a:lstStyle/>
                        <a:p>
                          <a:pPr algn="ctr"/>
                          <a:r>
                            <a:rPr lang="en-US" dirty="0"/>
                            <a:t>•</a:t>
                          </a:r>
                        </a:p>
                      </a:txBody>
                      <a:tcPr anchor="ctr"/>
                    </a:tc>
                    <a:extLst>
                      <a:ext uri="{0D108BD9-81ED-4DB2-BD59-A6C34878D82A}">
                        <a16:rowId xmlns:a16="http://schemas.microsoft.com/office/drawing/2014/main" val="2789418798"/>
                      </a:ext>
                    </a:extLst>
                  </a:tr>
                  <a:tr h="370840">
                    <a:tc>
                      <a:txBody>
                        <a:bodyPr/>
                        <a:lstStyle/>
                        <a:p>
                          <a:pPr algn="ctr"/>
                          <a:r>
                            <a:rPr lang="en-US" dirty="0"/>
                            <a:t>•</a:t>
                          </a:r>
                        </a:p>
                      </a:txBody>
                      <a:tcPr anchor="ctr">
                        <a:solidFill>
                          <a:schemeClr val="accent3">
                            <a:lumMod val="50000"/>
                            <a:alpha val="20000"/>
                          </a:schemeClr>
                        </a:solidFill>
                      </a:tcPr>
                    </a:tc>
                    <a:extLst>
                      <a:ext uri="{0D108BD9-81ED-4DB2-BD59-A6C34878D82A}">
                        <a16:rowId xmlns:a16="http://schemas.microsoft.com/office/drawing/2014/main" val="3098025656"/>
                      </a:ext>
                    </a:extLst>
                  </a:tr>
                </a:tbl>
              </a:graphicData>
            </a:graphic>
          </p:graphicFrame>
        </mc:Choice>
        <mc:Fallback xmlns="">
          <p:graphicFrame>
            <p:nvGraphicFramePr>
              <p:cNvPr id="18" name="Table 6">
                <a:extLst>
                  <a:ext uri="{FF2B5EF4-FFF2-40B4-BE49-F238E27FC236}">
                    <a16:creationId xmlns:a16="http://schemas.microsoft.com/office/drawing/2014/main" id="{06A1F9BC-E457-4D48-B2C2-2FF71060FCCC}"/>
                  </a:ext>
                </a:extLst>
              </p:cNvPr>
              <p:cNvGraphicFramePr>
                <a:graphicFrameLocks noGrp="1"/>
              </p:cNvGraphicFramePr>
              <p:nvPr>
                <p:extLst>
                  <p:ext uri="{D42A27DB-BD31-4B8C-83A1-F6EECF244321}">
                    <p14:modId xmlns:p14="http://schemas.microsoft.com/office/powerpoint/2010/main" val="2917733625"/>
                  </p:ext>
                </p:extLst>
              </p:nvPr>
            </p:nvGraphicFramePr>
            <p:xfrm>
              <a:off x="4311096" y="4265675"/>
              <a:ext cx="1303421" cy="222732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tblGrid>
                  <a:tr h="373126">
                    <a:tc>
                      <a:txBody>
                        <a:bodyPr/>
                        <a:lstStyle/>
                        <a:p>
                          <a:endParaRPr lang="en-US"/>
                        </a:p>
                      </a:txBody>
                      <a:tcPr>
                        <a:blipFill>
                          <a:blip r:embed="rId9"/>
                          <a:stretch>
                            <a:fillRect t="-1639" r="-465" b="-526230"/>
                          </a:stretch>
                        </a:blipFill>
                      </a:tcPr>
                    </a:tc>
                    <a:extLst>
                      <a:ext uri="{0D108BD9-81ED-4DB2-BD59-A6C34878D82A}">
                        <a16:rowId xmlns:a16="http://schemas.microsoft.com/office/drawing/2014/main" val="2561150242"/>
                      </a:ext>
                    </a:extLst>
                  </a:tr>
                  <a:tr h="370840">
                    <a:tc>
                      <a:txBody>
                        <a:bodyPr/>
                        <a:lstStyle/>
                        <a:p>
                          <a:pPr algn="ctr"/>
                          <a:r>
                            <a:rPr lang="en-US" dirty="0"/>
                            <a:t>•</a:t>
                          </a:r>
                        </a:p>
                      </a:txBody>
                      <a:tcPr anchor="ctr"/>
                    </a:tc>
                    <a:extLst>
                      <a:ext uri="{0D108BD9-81ED-4DB2-BD59-A6C34878D82A}">
                        <a16:rowId xmlns:a16="http://schemas.microsoft.com/office/drawing/2014/main" val="4262578913"/>
                      </a:ext>
                    </a:extLst>
                  </a:tr>
                  <a:tr h="370840">
                    <a:tc>
                      <a:txBody>
                        <a:bodyPr/>
                        <a:lstStyle/>
                        <a:p>
                          <a:pPr algn="ctr"/>
                          <a:r>
                            <a:rPr lang="en-US" dirty="0"/>
                            <a:t>•</a:t>
                          </a:r>
                        </a:p>
                      </a:txBody>
                      <a:tcPr anchor="ctr"/>
                    </a:tc>
                    <a:extLst>
                      <a:ext uri="{0D108BD9-81ED-4DB2-BD59-A6C34878D82A}">
                        <a16:rowId xmlns:a16="http://schemas.microsoft.com/office/drawing/2014/main" val="2906488701"/>
                      </a:ext>
                    </a:extLst>
                  </a:tr>
                  <a:tr h="370840">
                    <a:tc>
                      <a:txBody>
                        <a:bodyPr/>
                        <a:lstStyle/>
                        <a:p>
                          <a:pPr algn="ctr"/>
                          <a:r>
                            <a:rPr lang="en-US" dirty="0"/>
                            <a:t>•</a:t>
                          </a:r>
                        </a:p>
                      </a:txBody>
                      <a:tcPr anchor="ctr"/>
                    </a:tc>
                    <a:extLst>
                      <a:ext uri="{0D108BD9-81ED-4DB2-BD59-A6C34878D82A}">
                        <a16:rowId xmlns:a16="http://schemas.microsoft.com/office/drawing/2014/main" val="2879440790"/>
                      </a:ext>
                    </a:extLst>
                  </a:tr>
                  <a:tr h="370840">
                    <a:tc>
                      <a:txBody>
                        <a:bodyPr/>
                        <a:lstStyle/>
                        <a:p>
                          <a:pPr algn="ctr"/>
                          <a:r>
                            <a:rPr lang="en-US" dirty="0"/>
                            <a:t>•</a:t>
                          </a:r>
                        </a:p>
                      </a:txBody>
                      <a:tcPr anchor="ctr"/>
                    </a:tc>
                    <a:extLst>
                      <a:ext uri="{0D108BD9-81ED-4DB2-BD59-A6C34878D82A}">
                        <a16:rowId xmlns:a16="http://schemas.microsoft.com/office/drawing/2014/main" val="2789418798"/>
                      </a:ext>
                    </a:extLst>
                  </a:tr>
                  <a:tr h="370840">
                    <a:tc>
                      <a:txBody>
                        <a:bodyPr/>
                        <a:lstStyle/>
                        <a:p>
                          <a:pPr algn="ctr"/>
                          <a:r>
                            <a:rPr lang="en-US" dirty="0"/>
                            <a:t>•</a:t>
                          </a:r>
                        </a:p>
                      </a:txBody>
                      <a:tcPr anchor="ctr">
                        <a:solidFill>
                          <a:schemeClr val="accent3">
                            <a:lumMod val="50000"/>
                            <a:alpha val="20000"/>
                          </a:schemeClr>
                        </a:solidFill>
                      </a:tcPr>
                    </a:tc>
                    <a:extLst>
                      <a:ext uri="{0D108BD9-81ED-4DB2-BD59-A6C34878D82A}">
                        <a16:rowId xmlns:a16="http://schemas.microsoft.com/office/drawing/2014/main" val="3098025656"/>
                      </a:ext>
                    </a:extLst>
                  </a:tr>
                </a:tbl>
              </a:graphicData>
            </a:graphic>
          </p:graphicFrame>
        </mc:Fallback>
      </mc:AlternateContent>
      <p:sp>
        <p:nvSpPr>
          <p:cNvPr id="9" name="TextBox 8">
            <a:extLst>
              <a:ext uri="{FF2B5EF4-FFF2-40B4-BE49-F238E27FC236}">
                <a16:creationId xmlns:a16="http://schemas.microsoft.com/office/drawing/2014/main" id="{D8DBA554-BA6D-43FB-8387-E5A6D2B92877}"/>
              </a:ext>
            </a:extLst>
          </p:cNvPr>
          <p:cNvSpPr txBox="1"/>
          <p:nvPr/>
        </p:nvSpPr>
        <p:spPr>
          <a:xfrm>
            <a:off x="150608" y="6491795"/>
            <a:ext cx="3613523" cy="338554"/>
          </a:xfrm>
          <a:prstGeom prst="rect">
            <a:avLst/>
          </a:prstGeom>
          <a:noFill/>
        </p:spPr>
        <p:txBody>
          <a:bodyPr wrap="square" rtlCol="0">
            <a:spAutoFit/>
          </a:bodyPr>
          <a:lstStyle/>
          <a:p>
            <a:pPr algn="ctr"/>
            <a:r>
              <a:rPr lang="en-US" sz="1600" dirty="0">
                <a:solidFill>
                  <a:schemeClr val="bg1">
                    <a:lumMod val="50000"/>
                  </a:schemeClr>
                </a:solidFill>
              </a:rPr>
              <a:t>Observed Data</a:t>
            </a:r>
          </a:p>
        </p:txBody>
      </p:sp>
      <p:sp>
        <p:nvSpPr>
          <p:cNvPr id="19" name="TextBox 18">
            <a:extLst>
              <a:ext uri="{FF2B5EF4-FFF2-40B4-BE49-F238E27FC236}">
                <a16:creationId xmlns:a16="http://schemas.microsoft.com/office/drawing/2014/main" id="{174B61ED-B6D6-44C7-B55A-F2795BC69252}"/>
              </a:ext>
            </a:extLst>
          </p:cNvPr>
          <p:cNvSpPr txBox="1"/>
          <p:nvPr/>
        </p:nvSpPr>
        <p:spPr>
          <a:xfrm>
            <a:off x="4311096" y="6491794"/>
            <a:ext cx="1303421" cy="338554"/>
          </a:xfrm>
          <a:prstGeom prst="rect">
            <a:avLst/>
          </a:prstGeom>
          <a:noFill/>
        </p:spPr>
        <p:txBody>
          <a:bodyPr wrap="square" rtlCol="0">
            <a:spAutoFit/>
          </a:bodyPr>
          <a:lstStyle/>
          <a:p>
            <a:pPr algn="ctr"/>
            <a:r>
              <a:rPr lang="en-US" sz="1600" dirty="0">
                <a:solidFill>
                  <a:schemeClr val="bg1">
                    <a:lumMod val="50000"/>
                  </a:schemeClr>
                </a:solidFill>
              </a:rPr>
              <a:t>Outcome</a:t>
            </a:r>
          </a:p>
        </p:txBody>
      </p:sp>
      <p:sp>
        <p:nvSpPr>
          <p:cNvPr id="20" name="TextBox 19">
            <a:extLst>
              <a:ext uri="{FF2B5EF4-FFF2-40B4-BE49-F238E27FC236}">
                <a16:creationId xmlns:a16="http://schemas.microsoft.com/office/drawing/2014/main" id="{DD3B5E72-5890-4987-B603-B61978D090CC}"/>
              </a:ext>
            </a:extLst>
          </p:cNvPr>
          <p:cNvSpPr txBox="1"/>
          <p:nvPr/>
        </p:nvSpPr>
        <p:spPr>
          <a:xfrm>
            <a:off x="6980388" y="6491795"/>
            <a:ext cx="2606842" cy="338554"/>
          </a:xfrm>
          <a:prstGeom prst="rect">
            <a:avLst/>
          </a:prstGeom>
          <a:noFill/>
        </p:spPr>
        <p:txBody>
          <a:bodyPr wrap="square" rtlCol="0">
            <a:spAutoFit/>
          </a:bodyPr>
          <a:lstStyle/>
          <a:p>
            <a:pPr algn="ctr"/>
            <a:r>
              <a:rPr lang="en-US" sz="1600" dirty="0">
                <a:solidFill>
                  <a:schemeClr val="bg1">
                    <a:lumMod val="50000"/>
                  </a:schemeClr>
                </a:solidFill>
              </a:rPr>
              <a:t>Potential Outcome</a:t>
            </a:r>
          </a:p>
        </p:txBody>
      </p:sp>
      <p:pic>
        <p:nvPicPr>
          <p:cNvPr id="17" name="Graphic 16" descr="Earth globe Africa and Europe">
            <a:extLst>
              <a:ext uri="{FF2B5EF4-FFF2-40B4-BE49-F238E27FC236}">
                <a16:creationId xmlns:a16="http://schemas.microsoft.com/office/drawing/2014/main" id="{76A351AF-4B96-4F25-8834-6B322C48B9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47539" y="4257287"/>
            <a:ext cx="387795" cy="387795"/>
          </a:xfrm>
          <a:prstGeom prst="rect">
            <a:avLst/>
          </a:prstGeom>
        </p:spPr>
      </p:pic>
      <p:pic>
        <p:nvPicPr>
          <p:cNvPr id="21" name="Graphic 20" descr="Earth globe Africa and Europe">
            <a:extLst>
              <a:ext uri="{FF2B5EF4-FFF2-40B4-BE49-F238E27FC236}">
                <a16:creationId xmlns:a16="http://schemas.microsoft.com/office/drawing/2014/main" id="{7F71EDD8-980B-4125-BAF4-4E5E78EEB1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48672" y="4257286"/>
            <a:ext cx="387795" cy="387795"/>
          </a:xfrm>
          <a:prstGeom prst="rect">
            <a:avLst/>
          </a:prstGeom>
        </p:spPr>
      </p:pic>
      <p:sp>
        <p:nvSpPr>
          <p:cNvPr id="7" name="TextBox 6">
            <a:extLst>
              <a:ext uri="{FF2B5EF4-FFF2-40B4-BE49-F238E27FC236}">
                <a16:creationId xmlns:a16="http://schemas.microsoft.com/office/drawing/2014/main" id="{810FD9E9-0524-46E3-979E-9C7C56E24B7C}"/>
              </a:ext>
            </a:extLst>
          </p:cNvPr>
          <p:cNvSpPr txBox="1"/>
          <p:nvPr/>
        </p:nvSpPr>
        <p:spPr>
          <a:xfrm>
            <a:off x="-73987" y="6262351"/>
            <a:ext cx="1595745" cy="276999"/>
          </a:xfrm>
          <a:prstGeom prst="rect">
            <a:avLst/>
          </a:prstGeom>
          <a:noFill/>
        </p:spPr>
        <p:txBody>
          <a:bodyPr wrap="square" rtlCol="0">
            <a:spAutoFit/>
          </a:bodyPr>
          <a:lstStyle/>
          <a:p>
            <a:r>
              <a:rPr lang="en-US" sz="1200" dirty="0">
                <a:solidFill>
                  <a:schemeClr val="accent3">
                    <a:lumMod val="75000"/>
                  </a:schemeClr>
                </a:solidFill>
              </a:rPr>
              <a:t>■ Test-set</a:t>
            </a:r>
          </a:p>
        </p:txBody>
      </p:sp>
    </p:spTree>
    <p:extLst>
      <p:ext uri="{BB962C8B-B14F-4D97-AF65-F5344CB8AC3E}">
        <p14:creationId xmlns:p14="http://schemas.microsoft.com/office/powerpoint/2010/main" val="88392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9" grpId="0"/>
      <p:bldP spid="19" grpId="0"/>
      <p:bldP spid="20"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A821-512C-4E1C-B94F-996219DBCEA6}"/>
              </a:ext>
            </a:extLst>
          </p:cNvPr>
          <p:cNvSpPr>
            <a:spLocks noGrp="1"/>
          </p:cNvSpPr>
          <p:nvPr>
            <p:ph type="title"/>
          </p:nvPr>
        </p:nvSpPr>
        <p:spPr>
          <a:xfrm>
            <a:off x="839788" y="365125"/>
            <a:ext cx="10941086" cy="1325563"/>
          </a:xfrm>
        </p:spPr>
        <p:txBody>
          <a:bodyPr/>
          <a:lstStyle/>
          <a:p>
            <a:r>
              <a:rPr lang="en-US" dirty="0"/>
              <a:t>Counterfactual prediction ≠ supervised learning</a:t>
            </a:r>
          </a:p>
        </p:txBody>
      </p:sp>
      <p:sp>
        <p:nvSpPr>
          <p:cNvPr id="3" name="Text Placeholder 2">
            <a:extLst>
              <a:ext uri="{FF2B5EF4-FFF2-40B4-BE49-F238E27FC236}">
                <a16:creationId xmlns:a16="http://schemas.microsoft.com/office/drawing/2014/main" id="{7E089FBF-5A89-415D-8852-C9DA731D2B78}"/>
              </a:ext>
            </a:extLst>
          </p:cNvPr>
          <p:cNvSpPr>
            <a:spLocks noGrp="1"/>
          </p:cNvSpPr>
          <p:nvPr>
            <p:ph type="body" idx="1"/>
          </p:nvPr>
        </p:nvSpPr>
        <p:spPr/>
        <p:txBody>
          <a:bodyPr/>
          <a:lstStyle/>
          <a:p>
            <a:r>
              <a:rPr lang="en-US" dirty="0"/>
              <a:t>Supervised learning prediction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E90AD60-47F4-4923-9757-2EE948241FCA}"/>
                  </a:ext>
                </a:extLst>
              </p:cNvPr>
              <p:cNvSpPr>
                <a:spLocks noGrp="1"/>
              </p:cNvSpPr>
              <p:nvPr>
                <p:ph sz="half" idx="2"/>
              </p:nvPr>
            </p:nvSpPr>
            <p:spPr/>
            <p:txBody>
              <a:bodyPr/>
              <a:lstStyle/>
              <a:p>
                <a14:m>
                  <m:oMath xmlns:m="http://schemas.openxmlformats.org/officeDocument/2006/math">
                    <m:r>
                      <a:rPr lang="en-US" b="0" i="1" smtClean="0">
                        <a:latin typeface="Cambria Math" panose="02040503050406030204" pitchFamily="18" charset="0"/>
                      </a:rPr>
                      <m:t>𝑋</m:t>
                    </m:r>
                  </m:oMath>
                </a14:m>
                <a:r>
                  <a:rPr lang="en-US" dirty="0"/>
                  <a:t>: features</a:t>
                </a:r>
              </a:p>
              <a:p>
                <a14:m>
                  <m:oMath xmlns:m="http://schemas.openxmlformats.org/officeDocument/2006/math">
                    <m:r>
                      <a:rPr lang="en-US" b="0" i="1" smtClean="0">
                        <a:latin typeface="Cambria Math" panose="02040503050406030204" pitchFamily="18" charset="0"/>
                      </a:rPr>
                      <m:t>𝑌</m:t>
                    </m:r>
                  </m:oMath>
                </a14:m>
                <a:r>
                  <a:rPr lang="en-US" dirty="0"/>
                  <a:t>: target</a:t>
                </a:r>
              </a:p>
              <a:p>
                <a:endParaRPr lang="en-US" dirty="0"/>
              </a:p>
              <a:p>
                <a:endParaRPr lang="en-US" dirty="0"/>
              </a:p>
              <a:p>
                <a:r>
                  <a:rPr lang="en-US" dirty="0"/>
                  <a:t>Interpolation:</a:t>
                </a:r>
                <a:br>
                  <a:rPr lang="en-US" dirty="0"/>
                </a:br>
                <a:r>
                  <a:rPr lang="en-US" b="1" dirty="0"/>
                  <a:t>Predict </a:t>
                </a:r>
                <a14:m>
                  <m:oMath xmlns:m="http://schemas.openxmlformats.org/officeDocument/2006/math">
                    <m:r>
                      <a:rPr lang="en-US" b="1" i="1" smtClean="0">
                        <a:latin typeface="Cambria Math" panose="02040503050406030204" pitchFamily="18" charset="0"/>
                      </a:rPr>
                      <m:t>𝒀</m:t>
                    </m:r>
                  </m:oMath>
                </a14:m>
                <a:r>
                  <a:rPr lang="en-US" b="1" dirty="0"/>
                  <a:t> for unseen </a:t>
                </a:r>
                <a14:m>
                  <m:oMath xmlns:m="http://schemas.openxmlformats.org/officeDocument/2006/math">
                    <m:r>
                      <a:rPr lang="en-US" b="1" i="1" smtClean="0">
                        <a:latin typeface="Cambria Math" panose="02040503050406030204" pitchFamily="18" charset="0"/>
                      </a:rPr>
                      <m:t>𝑿</m:t>
                    </m:r>
                  </m:oMath>
                </a14:m>
                <a:endParaRPr lang="en-US" b="1" dirty="0"/>
              </a:p>
            </p:txBody>
          </p:sp>
        </mc:Choice>
        <mc:Fallback xmlns="">
          <p:sp>
            <p:nvSpPr>
              <p:cNvPr id="4" name="Content Placeholder 3">
                <a:extLst>
                  <a:ext uri="{FF2B5EF4-FFF2-40B4-BE49-F238E27FC236}">
                    <a16:creationId xmlns:a16="http://schemas.microsoft.com/office/drawing/2014/main" id="{AE90AD60-47F4-4923-9757-2EE948241FCA}"/>
                  </a:ext>
                </a:extLst>
              </p:cNvPr>
              <p:cNvSpPr>
                <a:spLocks noGrp="1" noRot="1" noChangeAspect="1" noMove="1" noResize="1" noEditPoints="1" noAdjustHandles="1" noChangeArrowheads="1" noChangeShapeType="1" noTextEdit="1"/>
              </p:cNvSpPr>
              <p:nvPr>
                <p:ph sz="half" idx="2"/>
              </p:nvPr>
            </p:nvSpPr>
            <p:spPr>
              <a:blipFill>
                <a:blip r:embed="rId5"/>
                <a:stretch>
                  <a:fillRect l="-2128" t="-2815"/>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C6D1F967-453E-4DB5-B717-C9E4BC2CBB0D}"/>
              </a:ext>
            </a:extLst>
          </p:cNvPr>
          <p:cNvSpPr>
            <a:spLocks noGrp="1"/>
          </p:cNvSpPr>
          <p:nvPr>
            <p:ph type="body" sz="quarter" idx="3"/>
          </p:nvPr>
        </p:nvSpPr>
        <p:spPr/>
        <p:txBody>
          <a:bodyPr/>
          <a:lstStyle/>
          <a:p>
            <a:r>
              <a:rPr lang="en-US" dirty="0"/>
              <a:t>Counterfactual prediction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6B6545E5-15F2-4ED3-8841-8DF925C4BB21}"/>
                  </a:ext>
                </a:extLst>
              </p:cNvPr>
              <p:cNvSpPr>
                <a:spLocks noGrp="1"/>
              </p:cNvSpPr>
              <p:nvPr>
                <p:ph sz="quarter" idx="4"/>
              </p:nvPr>
            </p:nvSpPr>
            <p:spPr/>
            <p:txBody>
              <a:bodyPr/>
              <a:lstStyle/>
              <a:p>
                <a14:m>
                  <m:oMath xmlns:m="http://schemas.openxmlformats.org/officeDocument/2006/math">
                    <m:r>
                      <a:rPr lang="en-US" b="0" i="1" smtClean="0">
                        <a:solidFill>
                          <a:schemeClr val="accent6"/>
                        </a:solidFill>
                        <a:latin typeface="Cambria Math" panose="02040503050406030204" pitchFamily="18" charset="0"/>
                      </a:rPr>
                      <m:t>𝑋</m:t>
                    </m:r>
                  </m:oMath>
                </a14:m>
                <a:r>
                  <a:rPr lang="en-US" dirty="0">
                    <a:solidFill>
                      <a:schemeClr val="accent6"/>
                    </a:solidFill>
                  </a:rPr>
                  <a:t>: features</a:t>
                </a:r>
              </a:p>
              <a:p>
                <a14:m>
                  <m:oMath xmlns:m="http://schemas.openxmlformats.org/officeDocument/2006/math">
                    <m:r>
                      <a:rPr lang="en-US" b="0" i="1" smtClean="0">
                        <a:solidFill>
                          <a:srgbClr val="F26E6E"/>
                        </a:solidFill>
                        <a:latin typeface="Cambria Math" panose="02040503050406030204" pitchFamily="18" charset="0"/>
                      </a:rPr>
                      <m:t>𝑌</m:t>
                    </m:r>
                  </m:oMath>
                </a14:m>
                <a:r>
                  <a:rPr lang="en-US" dirty="0">
                    <a:solidFill>
                      <a:srgbClr val="F26E6E"/>
                    </a:solidFill>
                  </a:rPr>
                  <a:t>: target</a:t>
                </a:r>
              </a:p>
              <a:p>
                <a14:m>
                  <m:oMath xmlns:m="http://schemas.openxmlformats.org/officeDocument/2006/math">
                    <m:r>
                      <a:rPr lang="en-US" b="0" i="1" smtClean="0">
                        <a:solidFill>
                          <a:srgbClr val="F5C233"/>
                        </a:solidFill>
                        <a:latin typeface="Cambria Math" panose="02040503050406030204" pitchFamily="18" charset="0"/>
                      </a:rPr>
                      <m:t>𝐴</m:t>
                    </m:r>
                  </m:oMath>
                </a14:m>
                <a:r>
                  <a:rPr lang="en-US" dirty="0">
                    <a:solidFill>
                      <a:srgbClr val="F5C233"/>
                    </a:solidFill>
                  </a:rPr>
                  <a:t>: intervention/action</a:t>
                </a:r>
              </a:p>
              <a:p>
                <a:endParaRPr lang="en-US" dirty="0"/>
              </a:p>
              <a:p>
                <a:r>
                  <a:rPr lang="en-US" dirty="0"/>
                  <a:t>Extrapolation:</a:t>
                </a:r>
                <a:br>
                  <a:rPr lang="en-US" dirty="0"/>
                </a:br>
                <a:r>
                  <a:rPr lang="en-US" b="1" dirty="0"/>
                  <a:t>Predict </a:t>
                </a:r>
                <a14:m>
                  <m:oMath xmlns:m="http://schemas.openxmlformats.org/officeDocument/2006/math">
                    <m:r>
                      <a:rPr lang="en-US" b="1" i="1" smtClean="0">
                        <a:latin typeface="Cambria Math" panose="02040503050406030204" pitchFamily="18" charset="0"/>
                      </a:rPr>
                      <m:t>𝒀</m:t>
                    </m:r>
                  </m:oMath>
                </a14:m>
                <a:r>
                  <a:rPr lang="en-US" b="1" dirty="0"/>
                  <a:t> for unseen </a:t>
                </a:r>
                <a14:m>
                  <m:oMath xmlns:m="http://schemas.openxmlformats.org/officeDocument/2006/math">
                    <m:r>
                      <a:rPr lang="en-US" b="1" i="1" smtClean="0">
                        <a:latin typeface="Cambria Math" panose="02040503050406030204" pitchFamily="18" charset="0"/>
                      </a:rPr>
                      <m:t>𝑨</m:t>
                    </m:r>
                  </m:oMath>
                </a14:m>
                <a:br>
                  <a:rPr lang="en-US" b="1" dirty="0"/>
                </a:br>
                <a:r>
                  <a:rPr lang="en-US" sz="2400" i="1" dirty="0"/>
                  <a:t>(what would’ve happened if we acted differently)</a:t>
                </a:r>
                <a:r>
                  <a:rPr lang="en-US" dirty="0"/>
                  <a:t> </a:t>
                </a:r>
              </a:p>
            </p:txBody>
          </p:sp>
        </mc:Choice>
        <mc:Fallback xmlns="">
          <p:sp>
            <p:nvSpPr>
              <p:cNvPr id="6" name="Content Placeholder 5">
                <a:extLst>
                  <a:ext uri="{FF2B5EF4-FFF2-40B4-BE49-F238E27FC236}">
                    <a16:creationId xmlns:a16="http://schemas.microsoft.com/office/drawing/2014/main" id="{6B6545E5-15F2-4ED3-8841-8DF925C4BB21}"/>
                  </a:ext>
                </a:extLst>
              </p:cNvPr>
              <p:cNvSpPr>
                <a:spLocks noGrp="1" noRot="1" noChangeAspect="1" noMove="1" noResize="1" noEditPoints="1" noAdjustHandles="1" noChangeArrowheads="1" noChangeShapeType="1" noTextEdit="1"/>
              </p:cNvSpPr>
              <p:nvPr>
                <p:ph sz="quarter" idx="4"/>
              </p:nvPr>
            </p:nvSpPr>
            <p:spPr>
              <a:blipFill>
                <a:blip r:embed="rId6"/>
                <a:stretch>
                  <a:fillRect l="-2118" t="-2815" r="-471" b="-1656"/>
                </a:stretch>
              </a:blipFill>
            </p:spPr>
            <p:txBody>
              <a:bodyPr/>
              <a:lstStyle/>
              <a:p>
                <a:r>
                  <a:rPr lang="en-US">
                    <a:noFill/>
                  </a:rPr>
                  <a:t> </a:t>
                </a:r>
              </a:p>
            </p:txBody>
          </p:sp>
        </mc:Fallback>
      </mc:AlternateContent>
      <p:pic>
        <p:nvPicPr>
          <p:cNvPr id="8" name="Picture 7" descr="A picture containing table, pink, sitting, close&#10;&#10;Description automatically generated">
            <a:extLst>
              <a:ext uri="{FF2B5EF4-FFF2-40B4-BE49-F238E27FC236}">
                <a16:creationId xmlns:a16="http://schemas.microsoft.com/office/drawing/2014/main" id="{117A792D-A89A-48D8-A896-7BE24236F9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7230" y="1970922"/>
            <a:ext cx="646325" cy="646325"/>
          </a:xfrm>
          <a:prstGeom prst="rect">
            <a:avLst/>
          </a:prstGeom>
        </p:spPr>
      </p:pic>
      <p:pic>
        <p:nvPicPr>
          <p:cNvPr id="9" name="Picture 8" descr="A picture containing light, white&#10;&#10;Description automatically generated">
            <a:extLst>
              <a:ext uri="{FF2B5EF4-FFF2-40B4-BE49-F238E27FC236}">
                <a16:creationId xmlns:a16="http://schemas.microsoft.com/office/drawing/2014/main" id="{6A772154-AD64-34DF-03CB-B2B0FE1E77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833869" y="1970922"/>
            <a:ext cx="534153" cy="534153"/>
          </a:xfrm>
          <a:prstGeom prst="rect">
            <a:avLst/>
          </a:prstGeom>
        </p:spPr>
      </p:pic>
    </p:spTree>
    <p:extLst>
      <p:ext uri="{BB962C8B-B14F-4D97-AF65-F5344CB8AC3E}">
        <p14:creationId xmlns:p14="http://schemas.microsoft.com/office/powerpoint/2010/main" val="91239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0D89-F421-4B23-B84E-2A2E01CD377C}"/>
              </a:ext>
            </a:extLst>
          </p:cNvPr>
          <p:cNvSpPr>
            <a:spLocks noGrp="1"/>
          </p:cNvSpPr>
          <p:nvPr>
            <p:ph type="title"/>
          </p:nvPr>
        </p:nvSpPr>
        <p:spPr>
          <a:xfrm>
            <a:off x="838200" y="365125"/>
            <a:ext cx="10953750" cy="1325563"/>
          </a:xfrm>
        </p:spPr>
        <p:txBody>
          <a:bodyPr/>
          <a:lstStyle/>
          <a:p>
            <a:r>
              <a:rPr lang="en-US" dirty="0"/>
              <a:t>Counterfactual prediction ≠ supervised learning</a:t>
            </a:r>
          </a:p>
        </p:txBody>
      </p:sp>
      <p:sp>
        <p:nvSpPr>
          <p:cNvPr id="3" name="Content Placeholder 2">
            <a:extLst>
              <a:ext uri="{FF2B5EF4-FFF2-40B4-BE49-F238E27FC236}">
                <a16:creationId xmlns:a16="http://schemas.microsoft.com/office/drawing/2014/main" id="{38E9110B-629C-4DDD-A6F0-7401DF1E5B1E}"/>
              </a:ext>
            </a:extLst>
          </p:cNvPr>
          <p:cNvSpPr>
            <a:spLocks noGrp="1"/>
          </p:cNvSpPr>
          <p:nvPr>
            <p:ph idx="1"/>
          </p:nvPr>
        </p:nvSpPr>
        <p:spPr/>
        <p:txBody>
          <a:bodyPr>
            <a:normAutofit/>
          </a:bodyPr>
          <a:lstStyle/>
          <a:p>
            <a:r>
              <a:rPr lang="en-US" dirty="0"/>
              <a:t>We predict outcomes of alternate realities</a:t>
            </a:r>
          </a:p>
          <a:p>
            <a:r>
              <a:rPr lang="en-US" dirty="0"/>
              <a:t>But we can only observe one outcome for each individual, dependent on whether they were intervened on or not</a:t>
            </a:r>
          </a:p>
          <a:p>
            <a:endParaRPr lang="en-US" dirty="0"/>
          </a:p>
          <a:p>
            <a:r>
              <a:rPr lang="en-US" dirty="0"/>
              <a:t>No ground truth labels</a:t>
            </a:r>
            <a:br>
              <a:rPr lang="en-US" dirty="0"/>
            </a:br>
            <a:r>
              <a:rPr lang="en-US" dirty="0"/>
              <a:t>like in supervised learning</a:t>
            </a:r>
          </a:p>
          <a:p>
            <a:pPr lvl="1"/>
            <a:r>
              <a:rPr lang="en-US" dirty="0">
                <a:solidFill>
                  <a:schemeClr val="bg2">
                    <a:lumMod val="50000"/>
                  </a:schemeClr>
                </a:solidFill>
              </a:rPr>
              <a:t>Validation is impossible</a:t>
            </a:r>
          </a:p>
          <a:p>
            <a:pPr lvl="1"/>
            <a:r>
              <a:rPr lang="en-US" i="1" dirty="0">
                <a:solidFill>
                  <a:schemeClr val="bg2">
                    <a:lumMod val="50000"/>
                  </a:schemeClr>
                </a:solidFill>
              </a:rPr>
              <a:t>“The Fundamental Problem </a:t>
            </a:r>
            <a:br>
              <a:rPr lang="en-US" i="1" dirty="0">
                <a:solidFill>
                  <a:schemeClr val="bg2">
                    <a:lumMod val="50000"/>
                  </a:schemeClr>
                </a:solidFill>
              </a:rPr>
            </a:br>
            <a:r>
              <a:rPr lang="en-US" i="1" dirty="0">
                <a:solidFill>
                  <a:schemeClr val="bg2">
                    <a:lumMod val="50000"/>
                  </a:schemeClr>
                </a:solidFill>
              </a:rPr>
              <a:t>of Causal Inference”</a:t>
            </a:r>
          </a:p>
        </p:txBody>
      </p:sp>
      <p:pic>
        <p:nvPicPr>
          <p:cNvPr id="5" name="Picture 4" descr="A dirt path in a forest&#10;&#10;Description automatically generated">
            <a:extLst>
              <a:ext uri="{FF2B5EF4-FFF2-40B4-BE49-F238E27FC236}">
                <a16:creationId xmlns:a16="http://schemas.microsoft.com/office/drawing/2014/main" id="{D7614851-E61C-44F3-812B-934274289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3429000"/>
            <a:ext cx="5257800" cy="3429000"/>
          </a:xfrm>
          <a:prstGeom prst="rect">
            <a:avLst/>
          </a:prstGeom>
        </p:spPr>
      </p:pic>
      <p:pic>
        <p:nvPicPr>
          <p:cNvPr id="4" name="Graphic 3" descr="Earth globe Africa and Europe">
            <a:extLst>
              <a:ext uri="{FF2B5EF4-FFF2-40B4-BE49-F238E27FC236}">
                <a16:creationId xmlns:a16="http://schemas.microsoft.com/office/drawing/2014/main" id="{26989678-AC66-54EE-C894-4A9402ACAC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82584" y="5383925"/>
            <a:ext cx="755704" cy="755704"/>
          </a:xfrm>
          <a:prstGeom prst="rect">
            <a:avLst/>
          </a:prstGeom>
        </p:spPr>
      </p:pic>
      <p:pic>
        <p:nvPicPr>
          <p:cNvPr id="6" name="Graphic 5" descr="Earth globe Africa and Europe">
            <a:extLst>
              <a:ext uri="{FF2B5EF4-FFF2-40B4-BE49-F238E27FC236}">
                <a16:creationId xmlns:a16="http://schemas.microsoft.com/office/drawing/2014/main" id="{C4A38837-E545-0A4D-82DD-0520B846AF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4871" y="5383925"/>
            <a:ext cx="755704" cy="755704"/>
          </a:xfrm>
          <a:prstGeom prst="rect">
            <a:avLst/>
          </a:prstGeom>
        </p:spPr>
      </p:pic>
    </p:spTree>
    <p:extLst>
      <p:ext uri="{BB962C8B-B14F-4D97-AF65-F5344CB8AC3E}">
        <p14:creationId xmlns:p14="http://schemas.microsoft.com/office/powerpoint/2010/main" val="104302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8057-4182-4419-821E-6186A8EB2DE7}"/>
              </a:ext>
            </a:extLst>
          </p:cNvPr>
          <p:cNvSpPr>
            <a:spLocks noGrp="1"/>
          </p:cNvSpPr>
          <p:nvPr>
            <p:ph type="title"/>
          </p:nvPr>
        </p:nvSpPr>
        <p:spPr/>
        <p:txBody>
          <a:bodyPr/>
          <a:lstStyle/>
          <a:p>
            <a:r>
              <a:rPr lang="en-US" dirty="0"/>
              <a:t>The Fundamental Problem of Causal Inference	</a:t>
            </a:r>
            <a:r>
              <a:rPr lang="en-US" sz="3200" dirty="0"/>
              <a:t>(Holland 86’)</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5BAEAC-E6CC-4B71-9613-22C145F258AA}"/>
                  </a:ext>
                </a:extLst>
              </p:cNvPr>
              <p:cNvSpPr>
                <a:spLocks noGrp="1"/>
              </p:cNvSpPr>
              <p:nvPr>
                <p:ph idx="1"/>
              </p:nvPr>
            </p:nvSpPr>
            <p:spPr>
              <a:xfrm>
                <a:off x="676656" y="2011680"/>
                <a:ext cx="10753725" cy="4346787"/>
              </a:xfrm>
            </p:spPr>
            <p:txBody>
              <a:bodyPr>
                <a:normAutofit/>
              </a:bodyPr>
              <a:lstStyle/>
              <a:p>
                <a:endParaRPr lang="en-US" dirty="0"/>
              </a:p>
              <a:p>
                <a:endParaRPr lang="en-US" dirty="0"/>
              </a:p>
              <a:p>
                <a:endParaRPr lang="en-US" dirty="0"/>
              </a:p>
              <a:p>
                <a:endParaRPr lang="en-US" dirty="0"/>
              </a:p>
              <a:p>
                <a:endParaRPr lang="en-US" dirty="0"/>
              </a:p>
              <a:p>
                <a:pPr algn="ctr"/>
                <a:endParaRPr lang="en-US" sz="3200" dirty="0"/>
              </a:p>
              <a:p>
                <a:pPr algn="ctr">
                  <a:spcBef>
                    <a:spcPts val="4200"/>
                  </a:spcBef>
                </a:pPr>
                <a:r>
                  <a:rPr lang="en-US" sz="3200" dirty="0"/>
                  <a:t>You cannot observe both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0</m:t>
                        </m:r>
                      </m:sup>
                    </m:sSubSup>
                  </m:oMath>
                </a14:m>
                <a:r>
                  <a:rPr lang="en-US" sz="3200" dirty="0"/>
                  <a:t> </a:t>
                </a:r>
                <a:r>
                  <a:rPr lang="en-US" sz="3200" b="1" dirty="0"/>
                  <a:t>and</a:t>
                </a:r>
                <a:r>
                  <a:rPr lang="en-US" sz="3200" dirty="0"/>
                  <a:t> </a:t>
                </a: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1</m:t>
                        </m:r>
                      </m:sup>
                    </m:sSubSup>
                  </m:oMath>
                </a14:m>
                <a:r>
                  <a:rPr lang="en-US" sz="3200" dirty="0"/>
                  <a:t> for any individual </a:t>
                </a:r>
                <a14:m>
                  <m:oMath xmlns:m="http://schemas.openxmlformats.org/officeDocument/2006/math">
                    <m:r>
                      <a:rPr lang="en-US" sz="3200" b="0" i="1" smtClean="0">
                        <a:latin typeface="Cambria Math" panose="02040503050406030204" pitchFamily="18" charset="0"/>
                      </a:rPr>
                      <m:t>𝑖</m:t>
                    </m:r>
                  </m:oMath>
                </a14:m>
                <a:endParaRPr lang="en-US" sz="32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15BAEAC-E6CC-4B71-9613-22C145F258AA}"/>
                  </a:ext>
                </a:extLst>
              </p:cNvPr>
              <p:cNvSpPr>
                <a:spLocks noGrp="1" noRot="1" noChangeAspect="1" noMove="1" noResize="1" noEditPoints="1" noAdjustHandles="1" noChangeArrowheads="1" noChangeShapeType="1" noTextEdit="1"/>
              </p:cNvSpPr>
              <p:nvPr>
                <p:ph idx="1"/>
              </p:nvPr>
            </p:nvSpPr>
            <p:spPr>
              <a:xfrm>
                <a:off x="676656" y="2011680"/>
                <a:ext cx="10753725" cy="4346787"/>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1A5C8C1-10DA-46B8-B8D4-A163F0782007}"/>
              </a:ext>
            </a:extLst>
          </p:cNvPr>
          <p:cNvPicPr>
            <a:picLocks noChangeAspect="1"/>
          </p:cNvPicPr>
          <p:nvPr/>
        </p:nvPicPr>
        <p:blipFill>
          <a:blip r:embed="rId4"/>
          <a:stretch>
            <a:fillRect/>
          </a:stretch>
        </p:blipFill>
        <p:spPr>
          <a:xfrm>
            <a:off x="2968988" y="2262810"/>
            <a:ext cx="6149245" cy="2565982"/>
          </a:xfrm>
          <a:prstGeom prst="rect">
            <a:avLst/>
          </a:prstGeom>
        </p:spPr>
      </p:pic>
      <p:pic>
        <p:nvPicPr>
          <p:cNvPr id="5" name="Graphic 4" descr="Earth globe Africa and Europe">
            <a:extLst>
              <a:ext uri="{FF2B5EF4-FFF2-40B4-BE49-F238E27FC236}">
                <a16:creationId xmlns:a16="http://schemas.microsoft.com/office/drawing/2014/main" id="{E145714F-3DD4-68B2-3964-1A6D0901A5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8205" y="5301083"/>
            <a:ext cx="387795" cy="387795"/>
          </a:xfrm>
          <a:prstGeom prst="rect">
            <a:avLst/>
          </a:prstGeom>
        </p:spPr>
      </p:pic>
      <p:pic>
        <p:nvPicPr>
          <p:cNvPr id="6" name="Graphic 5" descr="Earth globe Africa and Europe">
            <a:extLst>
              <a:ext uri="{FF2B5EF4-FFF2-40B4-BE49-F238E27FC236}">
                <a16:creationId xmlns:a16="http://schemas.microsoft.com/office/drawing/2014/main" id="{A97EA0EF-E222-F6F4-B9F2-6E27943F06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9338" y="5301082"/>
            <a:ext cx="387795" cy="387795"/>
          </a:xfrm>
          <a:prstGeom prst="rect">
            <a:avLst/>
          </a:prstGeom>
        </p:spPr>
      </p:pic>
    </p:spTree>
    <p:extLst>
      <p:ext uri="{BB962C8B-B14F-4D97-AF65-F5344CB8AC3E}">
        <p14:creationId xmlns:p14="http://schemas.microsoft.com/office/powerpoint/2010/main" val="651425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8803-0457-5278-3549-AABBC82C1276}"/>
              </a:ext>
            </a:extLst>
          </p:cNvPr>
          <p:cNvSpPr>
            <a:spLocks noGrp="1"/>
          </p:cNvSpPr>
          <p:nvPr>
            <p:ph type="title"/>
          </p:nvPr>
        </p:nvSpPr>
        <p:spPr/>
        <p:txBody>
          <a:bodyPr/>
          <a:lstStyle/>
          <a:p>
            <a:r>
              <a:rPr lang="en-US" dirty="0"/>
              <a:t>Estimation</a:t>
            </a:r>
          </a:p>
        </p:txBody>
      </p:sp>
      <p:sp>
        <p:nvSpPr>
          <p:cNvPr id="3" name="Text Placeholder 2">
            <a:extLst>
              <a:ext uri="{FF2B5EF4-FFF2-40B4-BE49-F238E27FC236}">
                <a16:creationId xmlns:a16="http://schemas.microsoft.com/office/drawing/2014/main" id="{EA8CAC76-05DB-D371-8151-6D50433CA24D}"/>
              </a:ext>
            </a:extLst>
          </p:cNvPr>
          <p:cNvSpPr>
            <a:spLocks noGrp="1"/>
          </p:cNvSpPr>
          <p:nvPr>
            <p:ph type="body" idx="1"/>
          </p:nvPr>
        </p:nvSpPr>
        <p:spPr/>
        <p:txBody>
          <a:bodyPr/>
          <a:lstStyle/>
          <a:p>
            <a:r>
              <a:rPr lang="en-US" dirty="0"/>
              <a:t>Obtaining data-based correlations that can be interpreted causally</a:t>
            </a:r>
          </a:p>
        </p:txBody>
      </p:sp>
    </p:spTree>
    <p:extLst>
      <p:ext uri="{BB962C8B-B14F-4D97-AF65-F5344CB8AC3E}">
        <p14:creationId xmlns:p14="http://schemas.microsoft.com/office/powerpoint/2010/main" val="1535522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6E94-0F27-2B2C-53F9-FDA8B93640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2917A1-E62B-171F-A646-15BCC9733AC7}"/>
              </a:ext>
            </a:extLst>
          </p:cNvPr>
          <p:cNvSpPr>
            <a:spLocks noGrp="1"/>
          </p:cNvSpPr>
          <p:nvPr>
            <p:ph idx="1"/>
          </p:nvPr>
        </p:nvSpPr>
        <p:spPr/>
        <p:txBody>
          <a:bodyPr anchor="ctr">
            <a:normAutofit/>
          </a:bodyPr>
          <a:lstStyle/>
          <a:p>
            <a:pPr marL="0" indent="0" algn="ctr">
              <a:buNone/>
            </a:pPr>
            <a:r>
              <a:rPr lang="en-US" sz="6600" dirty="0"/>
              <a:t>So how can we still estimate causal effect if we can’t learn them directly?</a:t>
            </a:r>
          </a:p>
          <a:p>
            <a:pPr marL="0" indent="0" algn="ctr">
              <a:buNone/>
            </a:pPr>
            <a:endParaRPr lang="en-US" sz="6600" dirty="0"/>
          </a:p>
        </p:txBody>
      </p:sp>
    </p:spTree>
    <p:extLst>
      <p:ext uri="{BB962C8B-B14F-4D97-AF65-F5344CB8AC3E}">
        <p14:creationId xmlns:p14="http://schemas.microsoft.com/office/powerpoint/2010/main" val="3516163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8AA10-4CEB-1C13-889D-8F1CE964D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BA9B7-C535-F495-30D1-274BC63FF601}"/>
              </a:ext>
            </a:extLst>
          </p:cNvPr>
          <p:cNvSpPr>
            <a:spLocks noGrp="1"/>
          </p:cNvSpPr>
          <p:nvPr>
            <p:ph type="title"/>
          </p:nvPr>
        </p:nvSpPr>
        <p:spPr/>
        <p:txBody>
          <a:bodyPr/>
          <a:lstStyle/>
          <a:p>
            <a:r>
              <a:rPr lang="en-US" dirty="0"/>
              <a:t>Estimation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2F1884-514C-26D6-D15F-CA2CB616E439}"/>
                  </a:ext>
                </a:extLst>
              </p:cNvPr>
              <p:cNvSpPr>
                <a:spLocks noGrp="1"/>
              </p:cNvSpPr>
              <p:nvPr>
                <p:ph idx="1"/>
              </p:nvPr>
            </p:nvSpPr>
            <p:spPr>
              <a:xfrm>
                <a:off x="838200" y="1825625"/>
                <a:ext cx="10515600" cy="4667250"/>
              </a:xfrm>
            </p:spPr>
            <p:txBody>
              <a:bodyPr>
                <a:normAutofit/>
              </a:bodyPr>
              <a:lstStyle/>
              <a:p>
                <a:r>
                  <a:rPr lang="en-US" dirty="0"/>
                  <a:t>Two</a:t>
                </a:r>
                <a:r>
                  <a:rPr lang="en-US" dirty="0">
                    <a:solidFill>
                      <a:schemeClr val="bg1">
                        <a:lumMod val="50000"/>
                      </a:schemeClr>
                    </a:solidFill>
                  </a:rPr>
                  <a:t>*</a:t>
                </a:r>
                <a:r>
                  <a:rPr lang="en-US" dirty="0"/>
                  <a:t> families of methods:</a:t>
                </a:r>
              </a:p>
              <a:p>
                <a:pPr lvl="1"/>
                <a:r>
                  <a:rPr lang="en-US" dirty="0"/>
                  <a:t>Weight models – model </a:t>
                </a:r>
                <a14:m>
                  <m:oMath xmlns:m="http://schemas.openxmlformats.org/officeDocument/2006/math">
                    <m:r>
                      <a:rPr lang="en-US" i="1">
                        <a:latin typeface="Cambria Math" panose="02040503050406030204" pitchFamily="18" charset="0"/>
                      </a:rPr>
                      <m:t>𝐴</m:t>
                    </m:r>
                  </m:oMath>
                </a14:m>
                <a:r>
                  <a:rPr lang="en-US" dirty="0"/>
                  <a:t> given </a:t>
                </a:r>
                <a14:m>
                  <m:oMath xmlns:m="http://schemas.openxmlformats.org/officeDocument/2006/math">
                    <m:r>
                      <a:rPr lang="en-US" i="1">
                        <a:latin typeface="Cambria Math" panose="02040503050406030204" pitchFamily="18" charset="0"/>
                      </a:rPr>
                      <m:t>𝑋</m:t>
                    </m:r>
                  </m:oMath>
                </a14:m>
                <a:r>
                  <a:rPr lang="en-US" dirty="0"/>
                  <a:t> to balance between treatment groups</a:t>
                </a:r>
              </a:p>
              <a:p>
                <a:pPr lvl="1"/>
                <a:r>
                  <a:rPr lang="en-US" dirty="0"/>
                  <a:t>Outcome models – model </a:t>
                </a:r>
                <a14:m>
                  <m:oMath xmlns:m="http://schemas.openxmlformats.org/officeDocument/2006/math">
                    <m:r>
                      <a:rPr lang="en-US" i="1">
                        <a:latin typeface="Cambria Math" panose="02040503050406030204" pitchFamily="18" charset="0"/>
                      </a:rPr>
                      <m:t>𝑌</m:t>
                    </m:r>
                  </m:oMath>
                </a14:m>
                <a:r>
                  <a:rPr lang="en-US" dirty="0"/>
                  <a:t> directly using </a:t>
                </a:r>
                <a14:m>
                  <m:oMath xmlns:m="http://schemas.openxmlformats.org/officeDocument/2006/math">
                    <m:r>
                      <a:rPr lang="en-US" i="1">
                        <a:latin typeface="Cambria Math" panose="02040503050406030204" pitchFamily="18" charset="0"/>
                      </a:rPr>
                      <m:t>𝑋</m:t>
                    </m:r>
                  </m:oMath>
                </a14:m>
                <a:r>
                  <a:rPr lang="en-US" dirty="0"/>
                  <a:t> and </a:t>
                </a:r>
                <a14:m>
                  <m:oMath xmlns:m="http://schemas.openxmlformats.org/officeDocument/2006/math">
                    <m:r>
                      <a:rPr lang="en-US" i="1">
                        <a:latin typeface="Cambria Math" panose="02040503050406030204" pitchFamily="18" charset="0"/>
                      </a:rPr>
                      <m:t>𝐴</m:t>
                    </m:r>
                  </m:oMath>
                </a14:m>
                <a:endParaRPr lang="en-US" dirty="0"/>
              </a:p>
              <a:p>
                <a:pPr lvl="2"/>
                <a:endParaRPr lang="en-US" sz="1600" dirty="0"/>
              </a:p>
              <a:p>
                <a:pPr lvl="1"/>
                <a:r>
                  <a:rPr lang="en-US" sz="2000" dirty="0"/>
                  <a:t> </a:t>
                </a:r>
                <a:r>
                  <a:rPr lang="en-US" sz="2000" dirty="0">
                    <a:solidFill>
                      <a:schemeClr val="tx1">
                        <a:lumMod val="50000"/>
                        <a:lumOff val="50000"/>
                      </a:schemeClr>
                    </a:solidFill>
                  </a:rPr>
                  <a:t>*</a:t>
                </a:r>
                <a:r>
                  <a:rPr lang="en-US" sz="2000" dirty="0"/>
                  <a:t>Doubly robust models – combine weight and outcome models together</a:t>
                </a:r>
              </a:p>
              <a:p>
                <a:pPr lvl="1"/>
                <a:endParaRPr lang="en-US" dirty="0"/>
              </a:p>
              <a:p>
                <a:r>
                  <a:rPr lang="en-US" dirty="0"/>
                  <a:t>Basic principle:</a:t>
                </a:r>
                <a:br>
                  <a:rPr lang="en-US" dirty="0"/>
                </a:br>
                <a:r>
                  <a:rPr lang="en-US" dirty="0"/>
                  <a:t>Borrow information across groups</a:t>
                </a:r>
              </a:p>
              <a:p>
                <a:pPr lvl="1"/>
                <a:r>
                  <a:rPr lang="en-US" dirty="0"/>
                  <a:t>Take the outcomes from one group</a:t>
                </a:r>
                <a:br>
                  <a:rPr lang="en-US" dirty="0"/>
                </a:br>
                <a:r>
                  <a:rPr lang="en-US" dirty="0"/>
                  <a:t>and extrapolate them to the other group</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652F1884-514C-26D6-D15F-CA2CB616E43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20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6">
                <a:extLst>
                  <a:ext uri="{FF2B5EF4-FFF2-40B4-BE49-F238E27FC236}">
                    <a16:creationId xmlns:a16="http://schemas.microsoft.com/office/drawing/2014/main" id="{7E35CFA1-0438-D60E-5FF3-810AD1F3B913}"/>
                  </a:ext>
                </a:extLst>
              </p:cNvPr>
              <p:cNvGraphicFramePr>
                <a:graphicFrameLocks noGrp="1"/>
              </p:cNvGraphicFramePr>
              <p:nvPr>
                <p:extLst>
                  <p:ext uri="{D42A27DB-BD31-4B8C-83A1-F6EECF244321}">
                    <p14:modId xmlns:p14="http://schemas.microsoft.com/office/powerpoint/2010/main" val="939477517"/>
                  </p:ext>
                </p:extLst>
              </p:nvPr>
            </p:nvGraphicFramePr>
            <p:xfrm>
              <a:off x="7488218" y="4297835"/>
              <a:ext cx="2606841" cy="1856486"/>
            </p:xfrm>
            <a:graphic>
              <a:graphicData uri="http://schemas.openxmlformats.org/drawingml/2006/table">
                <a:tbl>
                  <a:tblPr firstRow="1" bandRow="1">
                    <a:tableStyleId>{0E3FDE45-AF77-4B5C-9715-49D594BDF05E}</a:tableStyleId>
                  </a:tblPr>
                  <a:tblGrid>
                    <a:gridCol w="868947">
                      <a:extLst>
                        <a:ext uri="{9D8B030D-6E8A-4147-A177-3AD203B41FA5}">
                          <a16:colId xmlns:a16="http://schemas.microsoft.com/office/drawing/2014/main" val="3090723341"/>
                        </a:ext>
                      </a:extLst>
                    </a:gridCol>
                    <a:gridCol w="868947">
                      <a:extLst>
                        <a:ext uri="{9D8B030D-6E8A-4147-A177-3AD203B41FA5}">
                          <a16:colId xmlns:a16="http://schemas.microsoft.com/office/drawing/2014/main" val="2250525395"/>
                        </a:ext>
                      </a:extLst>
                    </a:gridCol>
                    <a:gridCol w="868947">
                      <a:extLst>
                        <a:ext uri="{9D8B030D-6E8A-4147-A177-3AD203B41FA5}">
                          <a16:colId xmlns:a16="http://schemas.microsoft.com/office/drawing/2014/main" val="188677751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𝟎</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𝟏</m:t>
                                    </m:r>
                                  </m:sup>
                                </m:sSup>
                              </m:oMath>
                            </m:oMathPara>
                          </a14:m>
                          <a:endParaRPr lang="en-US" dirty="0"/>
                        </a:p>
                      </a:txBody>
                      <a:tcPr/>
                    </a:tc>
                    <a:extLst>
                      <a:ext uri="{0D108BD9-81ED-4DB2-BD59-A6C34878D82A}">
                        <a16:rowId xmlns:a16="http://schemas.microsoft.com/office/drawing/2014/main" val="2561150242"/>
                      </a:ext>
                    </a:extLst>
                  </a:tr>
                  <a:tr h="370840">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a:t>
                          </a:r>
                        </a:p>
                      </a:txBody>
                      <a:tcPr anchor="ctr"/>
                    </a:tc>
                    <a:extLst>
                      <a:ext uri="{0D108BD9-81ED-4DB2-BD59-A6C34878D82A}">
                        <a16:rowId xmlns:a16="http://schemas.microsoft.com/office/drawing/2014/main" val="4262578913"/>
                      </a:ext>
                    </a:extLst>
                  </a:tr>
                  <a:tr h="370840">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a:t>
                          </a:r>
                        </a:p>
                      </a:txBody>
                      <a:tcPr anchor="ctr"/>
                    </a:tc>
                    <a:extLst>
                      <a:ext uri="{0D108BD9-81ED-4DB2-BD59-A6C34878D82A}">
                        <a16:rowId xmlns:a16="http://schemas.microsoft.com/office/drawing/2014/main" val="2906488701"/>
                      </a:ext>
                    </a:extLst>
                  </a:tr>
                  <a:tr h="370840">
                    <a:tc>
                      <a:txBody>
                        <a:bodyPr/>
                        <a:lstStyle/>
                        <a:p>
                          <a:pPr algn="ctr"/>
                          <a:r>
                            <a:rPr lang="en-US" dirty="0"/>
                            <a:t>1</a:t>
                          </a:r>
                        </a:p>
                      </a:txBody>
                      <a:tcPr anchor="ctr"/>
                    </a:tc>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879440790"/>
                      </a:ext>
                    </a:extLst>
                  </a:tr>
                  <a:tr h="370840">
                    <a:tc>
                      <a:txBody>
                        <a:bodyPr/>
                        <a:lstStyle/>
                        <a:p>
                          <a:pPr algn="ctr"/>
                          <a:r>
                            <a:rPr lang="en-US" dirty="0"/>
                            <a:t>1</a:t>
                          </a:r>
                        </a:p>
                      </a:txBody>
                      <a:tcPr anchor="ctr"/>
                    </a:tc>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789418798"/>
                      </a:ext>
                    </a:extLst>
                  </a:tr>
                </a:tbl>
              </a:graphicData>
            </a:graphic>
          </p:graphicFrame>
        </mc:Choice>
        <mc:Fallback xmlns="">
          <p:graphicFrame>
            <p:nvGraphicFramePr>
              <p:cNvPr id="4" name="Table 6">
                <a:extLst>
                  <a:ext uri="{FF2B5EF4-FFF2-40B4-BE49-F238E27FC236}">
                    <a16:creationId xmlns:a16="http://schemas.microsoft.com/office/drawing/2014/main" id="{7E35CFA1-0438-D60E-5FF3-810AD1F3B913}"/>
                  </a:ext>
                </a:extLst>
              </p:cNvPr>
              <p:cNvGraphicFramePr>
                <a:graphicFrameLocks noGrp="1"/>
              </p:cNvGraphicFramePr>
              <p:nvPr>
                <p:extLst>
                  <p:ext uri="{D42A27DB-BD31-4B8C-83A1-F6EECF244321}">
                    <p14:modId xmlns:p14="http://schemas.microsoft.com/office/powerpoint/2010/main" val="939477517"/>
                  </p:ext>
                </p:extLst>
              </p:nvPr>
            </p:nvGraphicFramePr>
            <p:xfrm>
              <a:off x="7488218" y="4297835"/>
              <a:ext cx="2606841" cy="1856486"/>
            </p:xfrm>
            <a:graphic>
              <a:graphicData uri="http://schemas.openxmlformats.org/drawingml/2006/table">
                <a:tbl>
                  <a:tblPr firstRow="1" bandRow="1">
                    <a:tableStyleId>{0E3FDE45-AF77-4B5C-9715-49D594BDF05E}</a:tableStyleId>
                  </a:tblPr>
                  <a:tblGrid>
                    <a:gridCol w="868947">
                      <a:extLst>
                        <a:ext uri="{9D8B030D-6E8A-4147-A177-3AD203B41FA5}">
                          <a16:colId xmlns:a16="http://schemas.microsoft.com/office/drawing/2014/main" val="3090723341"/>
                        </a:ext>
                      </a:extLst>
                    </a:gridCol>
                    <a:gridCol w="868947">
                      <a:extLst>
                        <a:ext uri="{9D8B030D-6E8A-4147-A177-3AD203B41FA5}">
                          <a16:colId xmlns:a16="http://schemas.microsoft.com/office/drawing/2014/main" val="2250525395"/>
                        </a:ext>
                      </a:extLst>
                    </a:gridCol>
                    <a:gridCol w="868947">
                      <a:extLst>
                        <a:ext uri="{9D8B030D-6E8A-4147-A177-3AD203B41FA5}">
                          <a16:colId xmlns:a16="http://schemas.microsoft.com/office/drawing/2014/main" val="1886777516"/>
                        </a:ext>
                      </a:extLst>
                    </a:gridCol>
                  </a:tblGrid>
                  <a:tr h="373126">
                    <a:tc>
                      <a:txBody>
                        <a:bodyPr/>
                        <a:lstStyle/>
                        <a:p>
                          <a:endParaRPr lang="en-US"/>
                        </a:p>
                      </a:txBody>
                      <a:tcPr>
                        <a:blipFill>
                          <a:blip r:embed="rId4"/>
                          <a:stretch>
                            <a:fillRect t="-3279" r="-200699" b="-424590"/>
                          </a:stretch>
                        </a:blipFill>
                      </a:tcPr>
                    </a:tc>
                    <a:tc>
                      <a:txBody>
                        <a:bodyPr/>
                        <a:lstStyle/>
                        <a:p>
                          <a:endParaRPr lang="en-US"/>
                        </a:p>
                      </a:txBody>
                      <a:tcPr>
                        <a:blipFill>
                          <a:blip r:embed="rId4"/>
                          <a:stretch>
                            <a:fillRect l="-100000" t="-3279" r="-100699" b="-424590"/>
                          </a:stretch>
                        </a:blipFill>
                      </a:tcPr>
                    </a:tc>
                    <a:tc>
                      <a:txBody>
                        <a:bodyPr/>
                        <a:lstStyle/>
                        <a:p>
                          <a:endParaRPr lang="en-US"/>
                        </a:p>
                      </a:txBody>
                      <a:tcPr>
                        <a:blipFill>
                          <a:blip r:embed="rId4"/>
                          <a:stretch>
                            <a:fillRect l="-200000" t="-3279" r="-699" b="-424590"/>
                          </a:stretch>
                        </a:blipFill>
                      </a:tcPr>
                    </a:tc>
                    <a:extLst>
                      <a:ext uri="{0D108BD9-81ED-4DB2-BD59-A6C34878D82A}">
                        <a16:rowId xmlns:a16="http://schemas.microsoft.com/office/drawing/2014/main" val="2561150242"/>
                      </a:ext>
                    </a:extLst>
                  </a:tr>
                  <a:tr h="370840">
                    <a:tc>
                      <a:txBody>
                        <a:bodyPr/>
                        <a:lstStyle/>
                        <a:p>
                          <a:pPr algn="ctr"/>
                          <a:r>
                            <a:rPr lang="en-US" dirty="0"/>
                            <a:t>0</a:t>
                          </a:r>
                        </a:p>
                      </a:txBody>
                      <a:tcPr anchor="ctr"/>
                    </a:tc>
                    <a:tc>
                      <a:txBody>
                        <a:bodyPr/>
                        <a:lstStyle/>
                        <a:p>
                          <a:pPr algn="ctr"/>
                          <a:r>
                            <a:rPr lang="en-US" dirty="0"/>
                            <a:t>0</a:t>
                          </a:r>
                        </a:p>
                      </a:txBody>
                      <a:tcPr anchor="ctr"/>
                    </a:tc>
                    <a:tc>
                      <a:txBody>
                        <a:bodyPr/>
                        <a:lstStyle/>
                        <a:p>
                          <a:pPr algn="ctr"/>
                          <a:r>
                            <a:rPr lang="en-US" dirty="0"/>
                            <a:t>•</a:t>
                          </a:r>
                        </a:p>
                      </a:txBody>
                      <a:tcPr anchor="ctr"/>
                    </a:tc>
                    <a:extLst>
                      <a:ext uri="{0D108BD9-81ED-4DB2-BD59-A6C34878D82A}">
                        <a16:rowId xmlns:a16="http://schemas.microsoft.com/office/drawing/2014/main" val="4262578913"/>
                      </a:ext>
                    </a:extLst>
                  </a:tr>
                  <a:tr h="370840">
                    <a:tc>
                      <a:txBody>
                        <a:bodyPr/>
                        <a:lstStyle/>
                        <a:p>
                          <a:pPr algn="ctr"/>
                          <a:r>
                            <a:rPr lang="en-US" dirty="0"/>
                            <a:t>0</a:t>
                          </a:r>
                        </a:p>
                      </a:txBody>
                      <a:tcPr anchor="ctr"/>
                    </a:tc>
                    <a:tc>
                      <a:txBody>
                        <a:bodyPr/>
                        <a:lstStyle/>
                        <a:p>
                          <a:pPr algn="ctr"/>
                          <a:r>
                            <a:rPr lang="en-US" dirty="0"/>
                            <a:t>1</a:t>
                          </a:r>
                        </a:p>
                      </a:txBody>
                      <a:tcPr anchor="ctr"/>
                    </a:tc>
                    <a:tc>
                      <a:txBody>
                        <a:bodyPr/>
                        <a:lstStyle/>
                        <a:p>
                          <a:pPr algn="ctr"/>
                          <a:r>
                            <a:rPr lang="en-US" dirty="0"/>
                            <a:t>•</a:t>
                          </a:r>
                        </a:p>
                      </a:txBody>
                      <a:tcPr anchor="ctr"/>
                    </a:tc>
                    <a:extLst>
                      <a:ext uri="{0D108BD9-81ED-4DB2-BD59-A6C34878D82A}">
                        <a16:rowId xmlns:a16="http://schemas.microsoft.com/office/drawing/2014/main" val="2906488701"/>
                      </a:ext>
                    </a:extLst>
                  </a:tr>
                  <a:tr h="370840">
                    <a:tc>
                      <a:txBody>
                        <a:bodyPr/>
                        <a:lstStyle/>
                        <a:p>
                          <a:pPr algn="ctr"/>
                          <a:r>
                            <a:rPr lang="en-US" dirty="0"/>
                            <a:t>1</a:t>
                          </a:r>
                        </a:p>
                      </a:txBody>
                      <a:tcPr anchor="ctr"/>
                    </a:tc>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879440790"/>
                      </a:ext>
                    </a:extLst>
                  </a:tr>
                  <a:tr h="370840">
                    <a:tc>
                      <a:txBody>
                        <a:bodyPr/>
                        <a:lstStyle/>
                        <a:p>
                          <a:pPr algn="ctr"/>
                          <a:r>
                            <a:rPr lang="en-US" dirty="0"/>
                            <a:t>1</a:t>
                          </a:r>
                        </a:p>
                      </a:txBody>
                      <a:tcPr anchor="ctr"/>
                    </a:tc>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2789418798"/>
                      </a:ext>
                    </a:extLst>
                  </a:tr>
                </a:tbl>
              </a:graphicData>
            </a:graphic>
          </p:graphicFrame>
        </mc:Fallback>
      </mc:AlternateContent>
      <p:sp>
        <p:nvSpPr>
          <p:cNvPr id="5" name="TextBox 4">
            <a:extLst>
              <a:ext uri="{FF2B5EF4-FFF2-40B4-BE49-F238E27FC236}">
                <a16:creationId xmlns:a16="http://schemas.microsoft.com/office/drawing/2014/main" id="{4FBC5EF8-F0C7-B0A6-6C63-6F176FDAD812}"/>
              </a:ext>
            </a:extLst>
          </p:cNvPr>
          <p:cNvSpPr txBox="1"/>
          <p:nvPr/>
        </p:nvSpPr>
        <p:spPr>
          <a:xfrm>
            <a:off x="7488218" y="6154321"/>
            <a:ext cx="2606842" cy="338554"/>
          </a:xfrm>
          <a:prstGeom prst="rect">
            <a:avLst/>
          </a:prstGeom>
          <a:noFill/>
        </p:spPr>
        <p:txBody>
          <a:bodyPr wrap="square" rtlCol="0">
            <a:spAutoFit/>
          </a:bodyPr>
          <a:lstStyle/>
          <a:p>
            <a:pPr algn="ctr"/>
            <a:r>
              <a:rPr lang="en-US" sz="1600" dirty="0">
                <a:solidFill>
                  <a:schemeClr val="bg1">
                    <a:lumMod val="50000"/>
                  </a:schemeClr>
                </a:solidFill>
              </a:rPr>
              <a:t>Potential Outcomes</a:t>
            </a:r>
          </a:p>
        </p:txBody>
      </p:sp>
      <p:pic>
        <p:nvPicPr>
          <p:cNvPr id="6" name="Graphic 5" descr="Earth globe Africa and Europe">
            <a:extLst>
              <a:ext uri="{FF2B5EF4-FFF2-40B4-BE49-F238E27FC236}">
                <a16:creationId xmlns:a16="http://schemas.microsoft.com/office/drawing/2014/main" id="{56E03D54-EAC2-353B-D7BF-A1F9C3C6BF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7605" y="4347724"/>
            <a:ext cx="320492" cy="320492"/>
          </a:xfrm>
          <a:prstGeom prst="rect">
            <a:avLst/>
          </a:prstGeom>
        </p:spPr>
      </p:pic>
      <p:pic>
        <p:nvPicPr>
          <p:cNvPr id="7" name="Graphic 6" descr="Earth globe Africa and Europe">
            <a:extLst>
              <a:ext uri="{FF2B5EF4-FFF2-40B4-BE49-F238E27FC236}">
                <a16:creationId xmlns:a16="http://schemas.microsoft.com/office/drawing/2014/main" id="{32061240-B918-C722-A9D5-92CC9DFCD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7933" y="4347724"/>
            <a:ext cx="320492" cy="320492"/>
          </a:xfrm>
          <a:prstGeom prst="rect">
            <a:avLst/>
          </a:prstGeom>
        </p:spPr>
      </p:pic>
      <p:sp>
        <p:nvSpPr>
          <p:cNvPr id="10" name="Arrow: Curved Right 9">
            <a:extLst>
              <a:ext uri="{FF2B5EF4-FFF2-40B4-BE49-F238E27FC236}">
                <a16:creationId xmlns:a16="http://schemas.microsoft.com/office/drawing/2014/main" id="{B6A1D0D8-D2B3-24CF-3A4C-9E28FA6B6271}"/>
              </a:ext>
            </a:extLst>
          </p:cNvPr>
          <p:cNvSpPr/>
          <p:nvPr/>
        </p:nvSpPr>
        <p:spPr>
          <a:xfrm>
            <a:off x="8242479" y="4989513"/>
            <a:ext cx="402672" cy="872455"/>
          </a:xfrm>
          <a:prstGeom prst="curvedRightArrow">
            <a:avLst/>
          </a:prstGeom>
          <a:solidFill>
            <a:srgbClr val="9EA47C"/>
          </a:solidFill>
          <a:ln>
            <a:solidFill>
              <a:srgbClr val="9EA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Right 10">
            <a:extLst>
              <a:ext uri="{FF2B5EF4-FFF2-40B4-BE49-F238E27FC236}">
                <a16:creationId xmlns:a16="http://schemas.microsoft.com/office/drawing/2014/main" id="{6D8D4670-4B69-5C28-E361-C537A782640D}"/>
              </a:ext>
            </a:extLst>
          </p:cNvPr>
          <p:cNvSpPr/>
          <p:nvPr/>
        </p:nvSpPr>
        <p:spPr>
          <a:xfrm flipH="1" flipV="1">
            <a:off x="9775753" y="4975270"/>
            <a:ext cx="402672" cy="872455"/>
          </a:xfrm>
          <a:prstGeom prst="curvedRightArrow">
            <a:avLst/>
          </a:prstGeom>
          <a:solidFill>
            <a:srgbClr val="9EA47C"/>
          </a:solidFill>
          <a:ln>
            <a:solidFill>
              <a:srgbClr val="9EA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114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12" name="Content Placeholder 11">
            <a:extLst>
              <a:ext uri="{FF2B5EF4-FFF2-40B4-BE49-F238E27FC236}">
                <a16:creationId xmlns:a16="http://schemas.microsoft.com/office/drawing/2014/main" id="{27184F8B-375B-43F7-9681-28AA089B395B}"/>
              </a:ext>
            </a:extLst>
          </p:cNvPr>
          <p:cNvSpPr>
            <a:spLocks noGrp="1"/>
          </p:cNvSpPr>
          <p:nvPr>
            <p:ph idx="1"/>
          </p:nvPr>
        </p:nvSpPr>
        <p:spPr/>
        <p:txBody>
          <a:bodyPr/>
          <a:lstStyle/>
          <a:p>
            <a:r>
              <a:rPr lang="en-US" dirty="0"/>
              <a:t>A very popular and intuitive method for adjustment:</a:t>
            </a:r>
          </a:p>
          <a:p>
            <a:pPr lvl="1"/>
            <a:r>
              <a:rPr lang="en-US" dirty="0"/>
              <a:t>For each treated unit find the control most similar to it.</a:t>
            </a:r>
          </a:p>
          <a:p>
            <a:pPr lvl="1"/>
            <a:endParaRPr lang="en-US" dirty="0"/>
          </a:p>
        </p:txBody>
      </p:sp>
      <p:pic>
        <p:nvPicPr>
          <p:cNvPr id="13" name="Content Placeholder 10" descr="Logo, icon&#10;&#10;Description automatically generated">
            <a:extLst>
              <a:ext uri="{FF2B5EF4-FFF2-40B4-BE49-F238E27FC236}">
                <a16:creationId xmlns:a16="http://schemas.microsoft.com/office/drawing/2014/main" id="{F24E37C7-9223-41F0-9A55-0DDE57EE6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pic>
        <p:nvPicPr>
          <p:cNvPr id="17" name="Graphic 16" descr="Man with cane">
            <a:extLst>
              <a:ext uri="{FF2B5EF4-FFF2-40B4-BE49-F238E27FC236}">
                <a16:creationId xmlns:a16="http://schemas.microsoft.com/office/drawing/2014/main" id="{71D203DB-B9CB-4A89-A580-2DE96ABB23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3135" y="5570051"/>
            <a:ext cx="755703" cy="755703"/>
          </a:xfrm>
          <a:prstGeom prst="rect">
            <a:avLst/>
          </a:prstGeom>
        </p:spPr>
      </p:pic>
      <p:pic>
        <p:nvPicPr>
          <p:cNvPr id="19" name="Graphic 18" descr="Woman">
            <a:extLst>
              <a:ext uri="{FF2B5EF4-FFF2-40B4-BE49-F238E27FC236}">
                <a16:creationId xmlns:a16="http://schemas.microsoft.com/office/drawing/2014/main" id="{9DE678AF-D018-4A5D-8951-9E6E8C8742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6211" y="5781959"/>
            <a:ext cx="755703" cy="755703"/>
          </a:xfrm>
          <a:prstGeom prst="rect">
            <a:avLst/>
          </a:prstGeom>
        </p:spPr>
      </p:pic>
      <p:pic>
        <p:nvPicPr>
          <p:cNvPr id="21" name="Graphic 20" descr="Man">
            <a:extLst>
              <a:ext uri="{FF2B5EF4-FFF2-40B4-BE49-F238E27FC236}">
                <a16:creationId xmlns:a16="http://schemas.microsoft.com/office/drawing/2014/main" id="{76B9A692-3320-46EA-A8BA-45A616792A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1914" y="5465879"/>
            <a:ext cx="755703" cy="755703"/>
          </a:xfrm>
          <a:prstGeom prst="rect">
            <a:avLst/>
          </a:prstGeom>
        </p:spPr>
      </p:pic>
      <p:cxnSp>
        <p:nvCxnSpPr>
          <p:cNvPr id="25" name="Straight Connector 24">
            <a:extLst>
              <a:ext uri="{FF2B5EF4-FFF2-40B4-BE49-F238E27FC236}">
                <a16:creationId xmlns:a16="http://schemas.microsoft.com/office/drawing/2014/main" id="{AB1FCD5C-43B9-4AAE-B5AD-F07B2D7637BF}"/>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raphic 28" descr="Woman with cane">
            <a:extLst>
              <a:ext uri="{FF2B5EF4-FFF2-40B4-BE49-F238E27FC236}">
                <a16:creationId xmlns:a16="http://schemas.microsoft.com/office/drawing/2014/main" id="{87DD79D8-36AC-4854-89BA-E91E5D9459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3082" y="4878846"/>
            <a:ext cx="755703" cy="755703"/>
          </a:xfrm>
          <a:prstGeom prst="rect">
            <a:avLst/>
          </a:prstGeom>
        </p:spPr>
      </p:pic>
      <p:pic>
        <p:nvPicPr>
          <p:cNvPr id="43" name="Graphic 42" descr="Man with cane">
            <a:extLst>
              <a:ext uri="{FF2B5EF4-FFF2-40B4-BE49-F238E27FC236}">
                <a16:creationId xmlns:a16="http://schemas.microsoft.com/office/drawing/2014/main" id="{6FC08197-A07A-4C11-9914-3E0F2D243C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68789" y="5388485"/>
            <a:ext cx="755703" cy="755703"/>
          </a:xfrm>
          <a:prstGeom prst="rect">
            <a:avLst/>
          </a:prstGeom>
        </p:spPr>
      </p:pic>
      <p:pic>
        <p:nvPicPr>
          <p:cNvPr id="44" name="Graphic 43" descr="Woman">
            <a:extLst>
              <a:ext uri="{FF2B5EF4-FFF2-40B4-BE49-F238E27FC236}">
                <a16:creationId xmlns:a16="http://schemas.microsoft.com/office/drawing/2014/main" id="{D2326154-EDC6-406C-9CF5-D65DCF3DF3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66150" y="4926641"/>
            <a:ext cx="755703" cy="755703"/>
          </a:xfrm>
          <a:prstGeom prst="rect">
            <a:avLst/>
          </a:prstGeom>
        </p:spPr>
      </p:pic>
      <p:pic>
        <p:nvPicPr>
          <p:cNvPr id="45" name="Graphic 44" descr="Man">
            <a:extLst>
              <a:ext uri="{FF2B5EF4-FFF2-40B4-BE49-F238E27FC236}">
                <a16:creationId xmlns:a16="http://schemas.microsoft.com/office/drawing/2014/main" id="{A5CAF6B5-A502-435A-99D7-54C23FA93F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03875" y="5024510"/>
            <a:ext cx="755703" cy="755703"/>
          </a:xfrm>
          <a:prstGeom prst="rect">
            <a:avLst/>
          </a:prstGeom>
        </p:spPr>
      </p:pic>
      <p:pic>
        <p:nvPicPr>
          <p:cNvPr id="47" name="Graphic 46" descr="Woman with cane">
            <a:extLst>
              <a:ext uri="{FF2B5EF4-FFF2-40B4-BE49-F238E27FC236}">
                <a16:creationId xmlns:a16="http://schemas.microsoft.com/office/drawing/2014/main" id="{B6406E14-99D1-4082-A34E-4615524473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57944" y="5648949"/>
            <a:ext cx="755703" cy="755703"/>
          </a:xfrm>
          <a:prstGeom prst="rect">
            <a:avLst/>
          </a:prstGeom>
        </p:spPr>
      </p:pic>
      <p:pic>
        <p:nvPicPr>
          <p:cNvPr id="48" name="Graphic 47" descr="Man with cane">
            <a:extLst>
              <a:ext uri="{FF2B5EF4-FFF2-40B4-BE49-F238E27FC236}">
                <a16:creationId xmlns:a16="http://schemas.microsoft.com/office/drawing/2014/main" id="{56F53A29-ABF5-4D4B-AE4F-2CEDD149D5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6248" y="5889609"/>
            <a:ext cx="755703" cy="755703"/>
          </a:xfrm>
          <a:prstGeom prst="rect">
            <a:avLst/>
          </a:prstGeom>
        </p:spPr>
      </p:pic>
      <p:pic>
        <p:nvPicPr>
          <p:cNvPr id="49" name="Graphic 48" descr="Woman">
            <a:extLst>
              <a:ext uri="{FF2B5EF4-FFF2-40B4-BE49-F238E27FC236}">
                <a16:creationId xmlns:a16="http://schemas.microsoft.com/office/drawing/2014/main" id="{F984537D-9014-47D9-ABBE-54AEC23976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11747" y="4743570"/>
            <a:ext cx="755703" cy="755703"/>
          </a:xfrm>
          <a:prstGeom prst="rect">
            <a:avLst/>
          </a:prstGeom>
        </p:spPr>
      </p:pic>
      <p:pic>
        <p:nvPicPr>
          <p:cNvPr id="51" name="Graphic 50" descr="Woman with cane">
            <a:extLst>
              <a:ext uri="{FF2B5EF4-FFF2-40B4-BE49-F238E27FC236}">
                <a16:creationId xmlns:a16="http://schemas.microsoft.com/office/drawing/2014/main" id="{AA1159B4-09F6-4227-BD34-549CAB40F9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76508" y="4918221"/>
            <a:ext cx="755703" cy="755703"/>
          </a:xfrm>
          <a:prstGeom prst="rect">
            <a:avLst/>
          </a:prstGeom>
        </p:spPr>
      </p:pic>
      <p:pic>
        <p:nvPicPr>
          <p:cNvPr id="52" name="Graphic 51" descr="Man with cane">
            <a:extLst>
              <a:ext uri="{FF2B5EF4-FFF2-40B4-BE49-F238E27FC236}">
                <a16:creationId xmlns:a16="http://schemas.microsoft.com/office/drawing/2014/main" id="{1A44F60C-09FC-4E79-8ECB-614E1E0639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8754" y="6057910"/>
            <a:ext cx="755703" cy="755703"/>
          </a:xfrm>
          <a:prstGeom prst="rect">
            <a:avLst/>
          </a:prstGeom>
        </p:spPr>
      </p:pic>
      <p:pic>
        <p:nvPicPr>
          <p:cNvPr id="59" name="Graphic 58" descr="Woman with cane">
            <a:extLst>
              <a:ext uri="{FF2B5EF4-FFF2-40B4-BE49-F238E27FC236}">
                <a16:creationId xmlns:a16="http://schemas.microsoft.com/office/drawing/2014/main" id="{AB7E3991-6435-401A-9E17-5FFF5A915D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04712" y="5601609"/>
            <a:ext cx="755703" cy="755703"/>
          </a:xfrm>
          <a:prstGeom prst="rect">
            <a:avLst/>
          </a:prstGeom>
        </p:spPr>
      </p:pic>
      <p:pic>
        <p:nvPicPr>
          <p:cNvPr id="66" name="Graphic 65" descr="Man">
            <a:extLst>
              <a:ext uri="{FF2B5EF4-FFF2-40B4-BE49-F238E27FC236}">
                <a16:creationId xmlns:a16="http://schemas.microsoft.com/office/drawing/2014/main" id="{5D3561C6-6E25-4159-85A3-6C9A995DBFC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528845" y="5024510"/>
            <a:ext cx="755703" cy="755703"/>
          </a:xfrm>
          <a:prstGeom prst="rect">
            <a:avLst/>
          </a:prstGeom>
        </p:spPr>
      </p:pic>
      <p:pic>
        <p:nvPicPr>
          <p:cNvPr id="67" name="Graphic 66" descr="Woman">
            <a:extLst>
              <a:ext uri="{FF2B5EF4-FFF2-40B4-BE49-F238E27FC236}">
                <a16:creationId xmlns:a16="http://schemas.microsoft.com/office/drawing/2014/main" id="{D4C9B431-F2DC-4D71-AF49-71AE2F1D5BA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26052" y="6004402"/>
            <a:ext cx="755703" cy="755703"/>
          </a:xfrm>
          <a:prstGeom prst="rect">
            <a:avLst/>
          </a:prstGeom>
        </p:spPr>
      </p:pic>
      <p:pic>
        <p:nvPicPr>
          <p:cNvPr id="69" name="Graphic 68" descr="Man with cane">
            <a:extLst>
              <a:ext uri="{FF2B5EF4-FFF2-40B4-BE49-F238E27FC236}">
                <a16:creationId xmlns:a16="http://schemas.microsoft.com/office/drawing/2014/main" id="{793634E6-7415-46DA-9D66-8318D5A23FA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33784" y="5947902"/>
            <a:ext cx="755703" cy="755703"/>
          </a:xfrm>
          <a:prstGeom prst="rect">
            <a:avLst/>
          </a:prstGeom>
        </p:spPr>
      </p:pic>
      <p:pic>
        <p:nvPicPr>
          <p:cNvPr id="71" name="Graphic 70" descr="Medicine">
            <a:extLst>
              <a:ext uri="{FF2B5EF4-FFF2-40B4-BE49-F238E27FC236}">
                <a16:creationId xmlns:a16="http://schemas.microsoft.com/office/drawing/2014/main" id="{11575C5E-71E5-4A7A-9CBC-7B0A231DC2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38283" y="3957001"/>
            <a:ext cx="914400" cy="914400"/>
          </a:xfrm>
          <a:prstGeom prst="rect">
            <a:avLst/>
          </a:prstGeom>
        </p:spPr>
      </p:pic>
      <p:pic>
        <p:nvPicPr>
          <p:cNvPr id="72" name="Graphic 71" descr="Medicine">
            <a:extLst>
              <a:ext uri="{FF2B5EF4-FFF2-40B4-BE49-F238E27FC236}">
                <a16:creationId xmlns:a16="http://schemas.microsoft.com/office/drawing/2014/main" id="{C9DEDEEF-3C58-47A8-9F28-DD834F44B0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47831" y="3957001"/>
            <a:ext cx="914400" cy="914400"/>
          </a:xfrm>
          <a:prstGeom prst="rect">
            <a:avLst/>
          </a:prstGeom>
        </p:spPr>
      </p:pic>
      <p:grpSp>
        <p:nvGrpSpPr>
          <p:cNvPr id="84" name="Group 83">
            <a:extLst>
              <a:ext uri="{FF2B5EF4-FFF2-40B4-BE49-F238E27FC236}">
                <a16:creationId xmlns:a16="http://schemas.microsoft.com/office/drawing/2014/main" id="{28C2CD48-F77C-4321-B11B-FA42236E5ACD}"/>
              </a:ext>
            </a:extLst>
          </p:cNvPr>
          <p:cNvGrpSpPr/>
          <p:nvPr/>
        </p:nvGrpSpPr>
        <p:grpSpPr>
          <a:xfrm rot="2700000">
            <a:off x="7547831" y="3957001"/>
            <a:ext cx="914400" cy="914400"/>
            <a:chOff x="7547831" y="3957001"/>
            <a:chExt cx="914400" cy="914400"/>
          </a:xfrm>
        </p:grpSpPr>
        <p:cxnSp>
          <p:nvCxnSpPr>
            <p:cNvPr id="75" name="Straight Connector 74">
              <a:extLst>
                <a:ext uri="{FF2B5EF4-FFF2-40B4-BE49-F238E27FC236}">
                  <a16:creationId xmlns:a16="http://schemas.microsoft.com/office/drawing/2014/main" id="{3BB1B2D7-CF89-41C5-9540-240F6EA4FA8A}"/>
                </a:ext>
              </a:extLst>
            </p:cNvPr>
            <p:cNvCxnSpPr>
              <a:cxnSpLocks/>
              <a:stCxn id="72" idx="0"/>
              <a:endCxn id="72" idx="2"/>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5E988F85-95A9-4A44-AD2E-4543D2B7BC5C}"/>
                </a:ext>
              </a:extLst>
            </p:cNvPr>
            <p:cNvCxnSpPr>
              <a:cxnSpLocks/>
              <a:stCxn id="72" idx="1"/>
              <a:endCxn id="72" idx="3"/>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sp>
        <p:nvSpPr>
          <p:cNvPr id="85" name="Rectangle: Rounded Corners 84">
            <a:extLst>
              <a:ext uri="{FF2B5EF4-FFF2-40B4-BE49-F238E27FC236}">
                <a16:creationId xmlns:a16="http://schemas.microsoft.com/office/drawing/2014/main" id="{A877670A-C6A4-42D0-B112-40B64E7E8D08}"/>
              </a:ext>
            </a:extLst>
          </p:cNvPr>
          <p:cNvSpPr/>
          <p:nvPr/>
        </p:nvSpPr>
        <p:spPr>
          <a:xfrm>
            <a:off x="239697" y="4429957"/>
            <a:ext cx="307534" cy="307534"/>
          </a:xfrm>
          <a:prstGeom prst="roundRect">
            <a:avLst/>
          </a:prstGeom>
          <a:solidFill>
            <a:srgbClr val="C0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CD25446E-E999-43E4-A392-C5E8F5C86F75}"/>
              </a:ext>
            </a:extLst>
          </p:cNvPr>
          <p:cNvSpPr/>
          <p:nvPr/>
        </p:nvSpPr>
        <p:spPr>
          <a:xfrm>
            <a:off x="239697" y="4813887"/>
            <a:ext cx="307534" cy="307534"/>
          </a:xfrm>
          <a:prstGeom prst="roundRect">
            <a:avLst/>
          </a:prstGeom>
          <a:solidFill>
            <a:srgbClr val="2B7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8B94A7BC-1FF6-4505-99D0-29AA5BDBDC1A}"/>
              </a:ext>
            </a:extLst>
          </p:cNvPr>
          <p:cNvSpPr txBox="1"/>
          <p:nvPr/>
        </p:nvSpPr>
        <p:spPr>
          <a:xfrm>
            <a:off x="547229" y="4429835"/>
            <a:ext cx="755703" cy="307777"/>
          </a:xfrm>
          <a:prstGeom prst="rect">
            <a:avLst/>
          </a:prstGeom>
          <a:noFill/>
        </p:spPr>
        <p:txBody>
          <a:bodyPr wrap="square" rtlCol="0">
            <a:spAutoFit/>
          </a:bodyPr>
          <a:lstStyle/>
          <a:p>
            <a:r>
              <a:rPr lang="en-US" sz="1400" dirty="0">
                <a:solidFill>
                  <a:srgbClr val="C01616"/>
                </a:solidFill>
              </a:rPr>
              <a:t>Sick</a:t>
            </a:r>
            <a:endParaRPr lang="en-US" dirty="0">
              <a:solidFill>
                <a:srgbClr val="C01616"/>
              </a:solidFill>
            </a:endParaRPr>
          </a:p>
        </p:txBody>
      </p:sp>
      <p:sp>
        <p:nvSpPr>
          <p:cNvPr id="89" name="TextBox 88">
            <a:extLst>
              <a:ext uri="{FF2B5EF4-FFF2-40B4-BE49-F238E27FC236}">
                <a16:creationId xmlns:a16="http://schemas.microsoft.com/office/drawing/2014/main" id="{9B2EF94D-1A9F-4D3A-9C4D-7F978AF76BFB}"/>
              </a:ext>
            </a:extLst>
          </p:cNvPr>
          <p:cNvSpPr txBox="1"/>
          <p:nvPr/>
        </p:nvSpPr>
        <p:spPr>
          <a:xfrm>
            <a:off x="547230" y="4812649"/>
            <a:ext cx="755703" cy="307777"/>
          </a:xfrm>
          <a:prstGeom prst="rect">
            <a:avLst/>
          </a:prstGeom>
          <a:noFill/>
        </p:spPr>
        <p:txBody>
          <a:bodyPr wrap="square" rtlCol="0">
            <a:spAutoFit/>
          </a:bodyPr>
          <a:lstStyle/>
          <a:p>
            <a:r>
              <a:rPr lang="en-US" sz="1400" dirty="0">
                <a:solidFill>
                  <a:srgbClr val="2B7B27"/>
                </a:solidFill>
              </a:rPr>
              <a:t>Healthy</a:t>
            </a:r>
            <a:endParaRPr lang="en-US" dirty="0">
              <a:solidFill>
                <a:srgbClr val="2B7B27"/>
              </a:solidFill>
            </a:endParaRPr>
          </a:p>
        </p:txBody>
      </p:sp>
    </p:spTree>
    <p:extLst>
      <p:ext uri="{BB962C8B-B14F-4D97-AF65-F5344CB8AC3E}">
        <p14:creationId xmlns:p14="http://schemas.microsoft.com/office/powerpoint/2010/main" val="158033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85" grpId="0" animBg="1"/>
      <p:bldP spid="86" grpId="0" animBg="1"/>
      <p:bldP spid="87" grpId="0"/>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12" name="Content Placeholder 11">
            <a:extLst>
              <a:ext uri="{FF2B5EF4-FFF2-40B4-BE49-F238E27FC236}">
                <a16:creationId xmlns:a16="http://schemas.microsoft.com/office/drawing/2014/main" id="{27184F8B-375B-43F7-9681-28AA089B395B}"/>
              </a:ext>
            </a:extLst>
          </p:cNvPr>
          <p:cNvSpPr>
            <a:spLocks noGrp="1"/>
          </p:cNvSpPr>
          <p:nvPr>
            <p:ph idx="1"/>
          </p:nvPr>
        </p:nvSpPr>
        <p:spPr/>
        <p:txBody>
          <a:bodyPr/>
          <a:lstStyle/>
          <a:p>
            <a:r>
              <a:rPr lang="en-US" dirty="0"/>
              <a:t>A very popular and intuitive method for adjustment:</a:t>
            </a:r>
          </a:p>
          <a:p>
            <a:pPr lvl="1"/>
            <a:r>
              <a:rPr lang="en-US" dirty="0"/>
              <a:t>For each treated unit find the control most similar to it.</a:t>
            </a:r>
          </a:p>
        </p:txBody>
      </p:sp>
      <p:pic>
        <p:nvPicPr>
          <p:cNvPr id="17" name="Graphic 16" descr="Man with cane">
            <a:extLst>
              <a:ext uri="{FF2B5EF4-FFF2-40B4-BE49-F238E27FC236}">
                <a16:creationId xmlns:a16="http://schemas.microsoft.com/office/drawing/2014/main" id="{71D203DB-B9CB-4A89-A580-2DE96ABB23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3135" y="5570051"/>
            <a:ext cx="755703" cy="755703"/>
          </a:xfrm>
          <a:prstGeom prst="rect">
            <a:avLst/>
          </a:prstGeom>
        </p:spPr>
      </p:pic>
      <p:pic>
        <p:nvPicPr>
          <p:cNvPr id="19" name="Graphic 18" descr="Woman">
            <a:extLst>
              <a:ext uri="{FF2B5EF4-FFF2-40B4-BE49-F238E27FC236}">
                <a16:creationId xmlns:a16="http://schemas.microsoft.com/office/drawing/2014/main" id="{9DE678AF-D018-4A5D-8951-9E6E8C874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6211" y="5781959"/>
            <a:ext cx="755703" cy="755703"/>
          </a:xfrm>
          <a:prstGeom prst="rect">
            <a:avLst/>
          </a:prstGeom>
        </p:spPr>
      </p:pic>
      <p:pic>
        <p:nvPicPr>
          <p:cNvPr id="21" name="Graphic 20" descr="Man">
            <a:extLst>
              <a:ext uri="{FF2B5EF4-FFF2-40B4-BE49-F238E27FC236}">
                <a16:creationId xmlns:a16="http://schemas.microsoft.com/office/drawing/2014/main" id="{76B9A692-3320-46EA-A8BA-45A616792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0845" y="4492623"/>
            <a:ext cx="755703" cy="755703"/>
          </a:xfrm>
          <a:prstGeom prst="rect">
            <a:avLst/>
          </a:prstGeom>
        </p:spPr>
      </p:pic>
      <p:cxnSp>
        <p:nvCxnSpPr>
          <p:cNvPr id="25" name="Straight Connector 24">
            <a:extLst>
              <a:ext uri="{FF2B5EF4-FFF2-40B4-BE49-F238E27FC236}">
                <a16:creationId xmlns:a16="http://schemas.microsoft.com/office/drawing/2014/main" id="{AB1FCD5C-43B9-4AAE-B5AD-F07B2D7637BF}"/>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raphic 28" descr="Woman with cane">
            <a:extLst>
              <a:ext uri="{FF2B5EF4-FFF2-40B4-BE49-F238E27FC236}">
                <a16:creationId xmlns:a16="http://schemas.microsoft.com/office/drawing/2014/main" id="{87DD79D8-36AC-4854-89BA-E91E5D9459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03082" y="4878846"/>
            <a:ext cx="755703" cy="755703"/>
          </a:xfrm>
          <a:prstGeom prst="rect">
            <a:avLst/>
          </a:prstGeom>
        </p:spPr>
      </p:pic>
      <p:pic>
        <p:nvPicPr>
          <p:cNvPr id="43" name="Graphic 42" descr="Man with cane">
            <a:extLst>
              <a:ext uri="{FF2B5EF4-FFF2-40B4-BE49-F238E27FC236}">
                <a16:creationId xmlns:a16="http://schemas.microsoft.com/office/drawing/2014/main" id="{6FC08197-A07A-4C11-9914-3E0F2D243C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8789" y="5388485"/>
            <a:ext cx="755703" cy="755703"/>
          </a:xfrm>
          <a:prstGeom prst="rect">
            <a:avLst/>
          </a:prstGeom>
        </p:spPr>
      </p:pic>
      <p:pic>
        <p:nvPicPr>
          <p:cNvPr id="44" name="Graphic 43" descr="Woman">
            <a:extLst>
              <a:ext uri="{FF2B5EF4-FFF2-40B4-BE49-F238E27FC236}">
                <a16:creationId xmlns:a16="http://schemas.microsoft.com/office/drawing/2014/main" id="{D2326154-EDC6-406C-9CF5-D65DCF3DF3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74364" y="6026800"/>
            <a:ext cx="755703" cy="755703"/>
          </a:xfrm>
          <a:prstGeom prst="rect">
            <a:avLst/>
          </a:prstGeom>
        </p:spPr>
      </p:pic>
      <p:pic>
        <p:nvPicPr>
          <p:cNvPr id="45" name="Graphic 44" descr="Man">
            <a:extLst>
              <a:ext uri="{FF2B5EF4-FFF2-40B4-BE49-F238E27FC236}">
                <a16:creationId xmlns:a16="http://schemas.microsoft.com/office/drawing/2014/main" id="{A5CAF6B5-A502-435A-99D7-54C23FA93F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03875" y="5024510"/>
            <a:ext cx="755703" cy="755703"/>
          </a:xfrm>
          <a:prstGeom prst="rect">
            <a:avLst/>
          </a:prstGeom>
        </p:spPr>
      </p:pic>
      <p:pic>
        <p:nvPicPr>
          <p:cNvPr id="47" name="Graphic 46" descr="Woman with cane">
            <a:extLst>
              <a:ext uri="{FF2B5EF4-FFF2-40B4-BE49-F238E27FC236}">
                <a16:creationId xmlns:a16="http://schemas.microsoft.com/office/drawing/2014/main" id="{B6406E14-99D1-4082-A34E-4615524473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7944" y="5648949"/>
            <a:ext cx="755703" cy="755703"/>
          </a:xfrm>
          <a:prstGeom prst="rect">
            <a:avLst/>
          </a:prstGeom>
        </p:spPr>
      </p:pic>
      <p:pic>
        <p:nvPicPr>
          <p:cNvPr id="48" name="Graphic 47" descr="Man with cane">
            <a:extLst>
              <a:ext uri="{FF2B5EF4-FFF2-40B4-BE49-F238E27FC236}">
                <a16:creationId xmlns:a16="http://schemas.microsoft.com/office/drawing/2014/main" id="{56F53A29-ABF5-4D4B-AE4F-2CEDD149D5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6248" y="5889609"/>
            <a:ext cx="755703" cy="755703"/>
          </a:xfrm>
          <a:prstGeom prst="rect">
            <a:avLst/>
          </a:prstGeom>
        </p:spPr>
      </p:pic>
      <p:pic>
        <p:nvPicPr>
          <p:cNvPr id="49" name="Graphic 48" descr="Woman">
            <a:extLst>
              <a:ext uri="{FF2B5EF4-FFF2-40B4-BE49-F238E27FC236}">
                <a16:creationId xmlns:a16="http://schemas.microsoft.com/office/drawing/2014/main" id="{F984537D-9014-47D9-ABBE-54AEC23976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11747" y="4743570"/>
            <a:ext cx="755703" cy="755703"/>
          </a:xfrm>
          <a:prstGeom prst="rect">
            <a:avLst/>
          </a:prstGeom>
        </p:spPr>
      </p:pic>
      <p:pic>
        <p:nvPicPr>
          <p:cNvPr id="51" name="Graphic 50" descr="Woman with cane">
            <a:extLst>
              <a:ext uri="{FF2B5EF4-FFF2-40B4-BE49-F238E27FC236}">
                <a16:creationId xmlns:a16="http://schemas.microsoft.com/office/drawing/2014/main" id="{AA1159B4-09F6-4227-BD34-549CAB40F9A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63940" y="5217799"/>
            <a:ext cx="755703" cy="755703"/>
          </a:xfrm>
          <a:prstGeom prst="rect">
            <a:avLst/>
          </a:prstGeom>
        </p:spPr>
      </p:pic>
      <p:pic>
        <p:nvPicPr>
          <p:cNvPr id="52" name="Graphic 51" descr="Man with cane">
            <a:extLst>
              <a:ext uri="{FF2B5EF4-FFF2-40B4-BE49-F238E27FC236}">
                <a16:creationId xmlns:a16="http://schemas.microsoft.com/office/drawing/2014/main" id="{1A44F60C-09FC-4E79-8ECB-614E1E0639C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98635" y="3849001"/>
            <a:ext cx="755703" cy="755703"/>
          </a:xfrm>
          <a:prstGeom prst="rect">
            <a:avLst/>
          </a:prstGeom>
        </p:spPr>
      </p:pic>
      <p:pic>
        <p:nvPicPr>
          <p:cNvPr id="59" name="Graphic 58" descr="Woman with cane">
            <a:extLst>
              <a:ext uri="{FF2B5EF4-FFF2-40B4-BE49-F238E27FC236}">
                <a16:creationId xmlns:a16="http://schemas.microsoft.com/office/drawing/2014/main" id="{AB7E3991-6435-401A-9E17-5FFF5A915DF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55029" y="5223551"/>
            <a:ext cx="755703" cy="755703"/>
          </a:xfrm>
          <a:prstGeom prst="rect">
            <a:avLst/>
          </a:prstGeom>
        </p:spPr>
      </p:pic>
      <p:pic>
        <p:nvPicPr>
          <p:cNvPr id="66" name="Graphic 65" descr="Man">
            <a:extLst>
              <a:ext uri="{FF2B5EF4-FFF2-40B4-BE49-F238E27FC236}">
                <a16:creationId xmlns:a16="http://schemas.microsoft.com/office/drawing/2014/main" id="{5D3561C6-6E25-4159-85A3-6C9A995DBFC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73476" y="4493549"/>
            <a:ext cx="755703" cy="755703"/>
          </a:xfrm>
          <a:prstGeom prst="rect">
            <a:avLst/>
          </a:prstGeom>
        </p:spPr>
      </p:pic>
      <p:pic>
        <p:nvPicPr>
          <p:cNvPr id="67" name="Graphic 66" descr="Woman">
            <a:extLst>
              <a:ext uri="{FF2B5EF4-FFF2-40B4-BE49-F238E27FC236}">
                <a16:creationId xmlns:a16="http://schemas.microsoft.com/office/drawing/2014/main" id="{D4C9B431-F2DC-4D71-AF49-71AE2F1D5B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71025" y="5995583"/>
            <a:ext cx="755703" cy="755703"/>
          </a:xfrm>
          <a:prstGeom prst="rect">
            <a:avLst/>
          </a:prstGeom>
        </p:spPr>
      </p:pic>
      <p:pic>
        <p:nvPicPr>
          <p:cNvPr id="69" name="Graphic 68" descr="Man with cane">
            <a:extLst>
              <a:ext uri="{FF2B5EF4-FFF2-40B4-BE49-F238E27FC236}">
                <a16:creationId xmlns:a16="http://schemas.microsoft.com/office/drawing/2014/main" id="{793634E6-7415-46DA-9D66-8318D5A23FA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56058" y="3825446"/>
            <a:ext cx="755703" cy="755703"/>
          </a:xfrm>
          <a:prstGeom prst="rect">
            <a:avLst/>
          </a:prstGeom>
        </p:spPr>
      </p:pic>
      <p:pic>
        <p:nvPicPr>
          <p:cNvPr id="71" name="Graphic 70" descr="Medicine">
            <a:extLst>
              <a:ext uri="{FF2B5EF4-FFF2-40B4-BE49-F238E27FC236}">
                <a16:creationId xmlns:a16="http://schemas.microsoft.com/office/drawing/2014/main" id="{11575C5E-71E5-4A7A-9CBC-7B0A231DC27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38283" y="3957001"/>
            <a:ext cx="914400" cy="914400"/>
          </a:xfrm>
          <a:prstGeom prst="rect">
            <a:avLst/>
          </a:prstGeom>
        </p:spPr>
      </p:pic>
      <p:pic>
        <p:nvPicPr>
          <p:cNvPr id="72" name="Graphic 71" descr="Medicine">
            <a:extLst>
              <a:ext uri="{FF2B5EF4-FFF2-40B4-BE49-F238E27FC236}">
                <a16:creationId xmlns:a16="http://schemas.microsoft.com/office/drawing/2014/main" id="{C9DEDEEF-3C58-47A8-9F28-DD834F44B0D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547831" y="3957001"/>
            <a:ext cx="914400" cy="914400"/>
          </a:xfrm>
          <a:prstGeom prst="rect">
            <a:avLst/>
          </a:prstGeom>
        </p:spPr>
      </p:pic>
      <p:grpSp>
        <p:nvGrpSpPr>
          <p:cNvPr id="84" name="Group 83">
            <a:extLst>
              <a:ext uri="{FF2B5EF4-FFF2-40B4-BE49-F238E27FC236}">
                <a16:creationId xmlns:a16="http://schemas.microsoft.com/office/drawing/2014/main" id="{28C2CD48-F77C-4321-B11B-FA42236E5ACD}"/>
              </a:ext>
            </a:extLst>
          </p:cNvPr>
          <p:cNvGrpSpPr/>
          <p:nvPr/>
        </p:nvGrpSpPr>
        <p:grpSpPr>
          <a:xfrm rot="2700000">
            <a:off x="7547831" y="3957001"/>
            <a:ext cx="914400" cy="914400"/>
            <a:chOff x="7547831" y="3957001"/>
            <a:chExt cx="914400" cy="914400"/>
          </a:xfrm>
        </p:grpSpPr>
        <p:cxnSp>
          <p:nvCxnSpPr>
            <p:cNvPr id="75" name="Straight Connector 74">
              <a:extLst>
                <a:ext uri="{FF2B5EF4-FFF2-40B4-BE49-F238E27FC236}">
                  <a16:creationId xmlns:a16="http://schemas.microsoft.com/office/drawing/2014/main" id="{3BB1B2D7-CF89-41C5-9540-240F6EA4FA8A}"/>
                </a:ext>
              </a:extLst>
            </p:cNvPr>
            <p:cNvCxnSpPr>
              <a:cxnSpLocks/>
              <a:stCxn id="72" idx="0"/>
              <a:endCxn id="72" idx="2"/>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5E988F85-95A9-4A44-AD2E-4543D2B7BC5C}"/>
                </a:ext>
              </a:extLst>
            </p:cNvPr>
            <p:cNvCxnSpPr>
              <a:cxnSpLocks/>
              <a:stCxn id="72" idx="1"/>
              <a:endCxn id="72" idx="3"/>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sp>
        <p:nvSpPr>
          <p:cNvPr id="31" name="Rectangle: Rounded Corners 30">
            <a:extLst>
              <a:ext uri="{FF2B5EF4-FFF2-40B4-BE49-F238E27FC236}">
                <a16:creationId xmlns:a16="http://schemas.microsoft.com/office/drawing/2014/main" id="{EFE51C83-4C84-40D1-B113-2D1CF767E4FD}"/>
              </a:ext>
            </a:extLst>
          </p:cNvPr>
          <p:cNvSpPr/>
          <p:nvPr/>
        </p:nvSpPr>
        <p:spPr>
          <a:xfrm>
            <a:off x="239697" y="4429957"/>
            <a:ext cx="307534" cy="307534"/>
          </a:xfrm>
          <a:prstGeom prst="roundRect">
            <a:avLst/>
          </a:prstGeom>
          <a:solidFill>
            <a:srgbClr val="C0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6F1ED3C-08D9-4943-A186-97F12990AA3C}"/>
              </a:ext>
            </a:extLst>
          </p:cNvPr>
          <p:cNvSpPr/>
          <p:nvPr/>
        </p:nvSpPr>
        <p:spPr>
          <a:xfrm>
            <a:off x="239697" y="4813887"/>
            <a:ext cx="307534" cy="307534"/>
          </a:xfrm>
          <a:prstGeom prst="roundRect">
            <a:avLst/>
          </a:prstGeom>
          <a:solidFill>
            <a:srgbClr val="2B7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1AC1786-D065-4468-B4E5-5A736105D426}"/>
              </a:ext>
            </a:extLst>
          </p:cNvPr>
          <p:cNvSpPr txBox="1"/>
          <p:nvPr/>
        </p:nvSpPr>
        <p:spPr>
          <a:xfrm>
            <a:off x="547230" y="4812649"/>
            <a:ext cx="755703" cy="307777"/>
          </a:xfrm>
          <a:prstGeom prst="rect">
            <a:avLst/>
          </a:prstGeom>
          <a:noFill/>
        </p:spPr>
        <p:txBody>
          <a:bodyPr wrap="square" rtlCol="0">
            <a:spAutoFit/>
          </a:bodyPr>
          <a:lstStyle/>
          <a:p>
            <a:r>
              <a:rPr lang="en-US" sz="1400" dirty="0">
                <a:solidFill>
                  <a:srgbClr val="2B7B27"/>
                </a:solidFill>
              </a:rPr>
              <a:t>Healthy</a:t>
            </a:r>
            <a:endParaRPr lang="en-US" dirty="0">
              <a:solidFill>
                <a:srgbClr val="2B7B27"/>
              </a:solidFill>
            </a:endParaRPr>
          </a:p>
        </p:txBody>
      </p:sp>
      <p:sp>
        <p:nvSpPr>
          <p:cNvPr id="35" name="TextBox 34">
            <a:extLst>
              <a:ext uri="{FF2B5EF4-FFF2-40B4-BE49-F238E27FC236}">
                <a16:creationId xmlns:a16="http://schemas.microsoft.com/office/drawing/2014/main" id="{A9507796-CB91-4665-BFF4-7ABEF58E78E3}"/>
              </a:ext>
            </a:extLst>
          </p:cNvPr>
          <p:cNvSpPr txBox="1"/>
          <p:nvPr/>
        </p:nvSpPr>
        <p:spPr>
          <a:xfrm>
            <a:off x="547229" y="4429835"/>
            <a:ext cx="755703" cy="307777"/>
          </a:xfrm>
          <a:prstGeom prst="rect">
            <a:avLst/>
          </a:prstGeom>
          <a:noFill/>
        </p:spPr>
        <p:txBody>
          <a:bodyPr wrap="square" rtlCol="0">
            <a:spAutoFit/>
          </a:bodyPr>
          <a:lstStyle/>
          <a:p>
            <a:r>
              <a:rPr lang="en-US" sz="1400" dirty="0">
                <a:solidFill>
                  <a:srgbClr val="C01616"/>
                </a:solidFill>
              </a:rPr>
              <a:t>Sick</a:t>
            </a:r>
            <a:endParaRPr lang="en-US" dirty="0">
              <a:solidFill>
                <a:srgbClr val="C01616"/>
              </a:solidFill>
            </a:endParaRPr>
          </a:p>
        </p:txBody>
      </p:sp>
      <p:pic>
        <p:nvPicPr>
          <p:cNvPr id="36" name="Content Placeholder 10" descr="Logo, icon&#10;&#10;Description automatically generated">
            <a:extLst>
              <a:ext uri="{FF2B5EF4-FFF2-40B4-BE49-F238E27FC236}">
                <a16:creationId xmlns:a16="http://schemas.microsoft.com/office/drawing/2014/main" id="{1281BA65-0726-4507-A81D-FF2CBACA451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Tree>
    <p:extLst>
      <p:ext uri="{BB962C8B-B14F-4D97-AF65-F5344CB8AC3E}">
        <p14:creationId xmlns:p14="http://schemas.microsoft.com/office/powerpoint/2010/main" val="893303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5901-70B3-2EA5-575A-AAA5984A569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963A3B-717C-AE3F-9D6C-901B3252966F}"/>
              </a:ext>
            </a:extLst>
          </p:cNvPr>
          <p:cNvSpPr>
            <a:spLocks noGrp="1"/>
          </p:cNvSpPr>
          <p:nvPr>
            <p:ph idx="1"/>
          </p:nvPr>
        </p:nvSpPr>
        <p:spPr>
          <a:xfrm>
            <a:off x="1332688" y="1825625"/>
            <a:ext cx="10021111" cy="4667250"/>
          </a:xfrm>
        </p:spPr>
        <p:txBody>
          <a:bodyPr>
            <a:normAutofit/>
          </a:bodyPr>
          <a:lstStyle/>
          <a:p>
            <a:r>
              <a:rPr lang="en-US" dirty="0"/>
              <a:t>Motivation		</a:t>
            </a:r>
            <a:r>
              <a:rPr lang="en-US" sz="2000" dirty="0">
                <a:solidFill>
                  <a:schemeClr val="tx1">
                    <a:lumMod val="50000"/>
                    <a:lumOff val="50000"/>
                  </a:schemeClr>
                </a:solidFill>
              </a:rPr>
              <a:t>- why causation?</a:t>
            </a:r>
            <a:endParaRPr lang="en-US" dirty="0">
              <a:solidFill>
                <a:schemeClr val="tx1">
                  <a:lumMod val="50000"/>
                  <a:lumOff val="50000"/>
                </a:schemeClr>
              </a:solidFill>
            </a:endParaRPr>
          </a:p>
          <a:p>
            <a:r>
              <a:rPr lang="en-US" dirty="0"/>
              <a:t>Introduction	</a:t>
            </a:r>
            <a:r>
              <a:rPr lang="en-US" sz="2000" dirty="0">
                <a:solidFill>
                  <a:schemeClr val="tx1">
                    <a:lumMod val="50000"/>
                    <a:lumOff val="50000"/>
                  </a:schemeClr>
                </a:solidFill>
              </a:rPr>
              <a:t>- what is causation</a:t>
            </a:r>
          </a:p>
          <a:p>
            <a:r>
              <a:rPr lang="en-US" dirty="0"/>
              <a:t>Estimation		</a:t>
            </a:r>
            <a:r>
              <a:rPr lang="en-US" sz="2000" dirty="0">
                <a:solidFill>
                  <a:schemeClr val="tx1">
                    <a:lumMod val="50000"/>
                    <a:lumOff val="50000"/>
                  </a:schemeClr>
                </a:solidFill>
              </a:rPr>
              <a:t>- estimating treatment effects</a:t>
            </a:r>
            <a:endParaRPr lang="en-US" dirty="0">
              <a:solidFill>
                <a:schemeClr val="tx1">
                  <a:lumMod val="50000"/>
                  <a:lumOff val="50000"/>
                </a:schemeClr>
              </a:solidFill>
            </a:endParaRPr>
          </a:p>
          <a:p>
            <a:r>
              <a:rPr lang="en-US" sz="2600" dirty="0">
                <a:latin typeface="IBM Plex Mono Medium" panose="020B0609050203000203" pitchFamily="49" charset="0"/>
              </a:rPr>
              <a:t>Causallib</a:t>
            </a:r>
            <a:r>
              <a:rPr lang="en-US" dirty="0"/>
              <a:t>	</a:t>
            </a:r>
            <a:r>
              <a:rPr lang="en-US" sz="2000" dirty="0">
                <a:solidFill>
                  <a:schemeClr val="tx1">
                    <a:lumMod val="50000"/>
                    <a:lumOff val="50000"/>
                  </a:schemeClr>
                </a:solidFill>
              </a:rPr>
              <a:t>- estimating treatment effects in Python</a:t>
            </a:r>
          </a:p>
          <a:p>
            <a:r>
              <a:rPr lang="en-US" dirty="0"/>
              <a:t>Hands-on demo	</a:t>
            </a:r>
            <a:r>
              <a:rPr lang="en-US" sz="2000" dirty="0">
                <a:solidFill>
                  <a:schemeClr val="tx1">
                    <a:lumMod val="50000"/>
                    <a:lumOff val="50000"/>
                  </a:schemeClr>
                </a:solidFill>
              </a:rPr>
              <a:t>- estimating treatment effects in practice in Python</a:t>
            </a:r>
            <a:endParaRPr lang="en-US" dirty="0"/>
          </a:p>
          <a:p>
            <a:r>
              <a:rPr lang="en-US" dirty="0"/>
              <a:t>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Identification	</a:t>
            </a:r>
            <a:r>
              <a:rPr kumimoji="0" lang="en-US" sz="2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when are these </a:t>
            </a:r>
            <a:r>
              <a:rPr lang="en-US" sz="2000" dirty="0">
                <a:solidFill>
                  <a:schemeClr val="tx1">
                    <a:lumMod val="50000"/>
                    <a:lumOff val="50000"/>
                  </a:schemeClr>
                </a:solidFill>
              </a:rPr>
              <a:t>treatment </a:t>
            </a:r>
            <a:r>
              <a:rPr kumimoji="0" lang="en-US" sz="2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effects truly causal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Evaluation		</a:t>
            </a:r>
            <a:r>
              <a:rPr kumimoji="0" lang="en-US" sz="2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how accurate are these effects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Calibri" panose="020F0502020204030204"/>
                <a:ea typeface="+mn-ea"/>
                <a:cs typeface="+mn-cs"/>
              </a:rPr>
              <a:t>Discussion</a:t>
            </a:r>
          </a:p>
          <a:p>
            <a:endParaRPr lang="en-US" dirty="0"/>
          </a:p>
        </p:txBody>
      </p:sp>
      <p:sp>
        <p:nvSpPr>
          <p:cNvPr id="4" name="Left Brace 3">
            <a:extLst>
              <a:ext uri="{FF2B5EF4-FFF2-40B4-BE49-F238E27FC236}">
                <a16:creationId xmlns:a16="http://schemas.microsoft.com/office/drawing/2014/main" id="{2B598F72-F7CE-DB3E-1509-F2344BEE9B32}"/>
              </a:ext>
            </a:extLst>
          </p:cNvPr>
          <p:cNvSpPr/>
          <p:nvPr/>
        </p:nvSpPr>
        <p:spPr>
          <a:xfrm>
            <a:off x="914400" y="1825625"/>
            <a:ext cx="330740" cy="1929252"/>
          </a:xfrm>
          <a:prstGeom prst="lef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8393C00-F651-0ED7-B7B0-4E7186C47C2C}"/>
              </a:ext>
            </a:extLst>
          </p:cNvPr>
          <p:cNvSpPr/>
          <p:nvPr/>
        </p:nvSpPr>
        <p:spPr>
          <a:xfrm>
            <a:off x="911157" y="4429396"/>
            <a:ext cx="330740" cy="1929252"/>
          </a:xfrm>
          <a:prstGeom prst="lef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5021443E-0A6D-F17B-51B7-6940F545BAF7}"/>
              </a:ext>
            </a:extLst>
          </p:cNvPr>
          <p:cNvSpPr/>
          <p:nvPr/>
        </p:nvSpPr>
        <p:spPr>
          <a:xfrm>
            <a:off x="911157" y="3889814"/>
            <a:ext cx="330740" cy="400423"/>
          </a:xfrm>
          <a:prstGeom prst="lef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dirty="0"/>
          </a:p>
        </p:txBody>
      </p:sp>
      <p:sp>
        <p:nvSpPr>
          <p:cNvPr id="7" name="TextBox 6">
            <a:extLst>
              <a:ext uri="{FF2B5EF4-FFF2-40B4-BE49-F238E27FC236}">
                <a16:creationId xmlns:a16="http://schemas.microsoft.com/office/drawing/2014/main" id="{D92B221E-872D-73A6-EF42-BE4115EAFEC1}"/>
              </a:ext>
            </a:extLst>
          </p:cNvPr>
          <p:cNvSpPr txBox="1"/>
          <p:nvPr/>
        </p:nvSpPr>
        <p:spPr>
          <a:xfrm>
            <a:off x="170121" y="2605585"/>
            <a:ext cx="826852" cy="369332"/>
          </a:xfrm>
          <a:prstGeom prst="rect">
            <a:avLst/>
          </a:prstGeom>
          <a:noFill/>
        </p:spPr>
        <p:txBody>
          <a:bodyPr wrap="square" rtlCol="0">
            <a:spAutoFit/>
          </a:bodyPr>
          <a:lstStyle/>
          <a:p>
            <a:r>
              <a:rPr lang="en-US" dirty="0"/>
              <a:t>Part 1</a:t>
            </a:r>
          </a:p>
        </p:txBody>
      </p:sp>
      <p:sp>
        <p:nvSpPr>
          <p:cNvPr id="8" name="TextBox 7">
            <a:extLst>
              <a:ext uri="{FF2B5EF4-FFF2-40B4-BE49-F238E27FC236}">
                <a16:creationId xmlns:a16="http://schemas.microsoft.com/office/drawing/2014/main" id="{11EEE6C8-F92C-C06A-B826-D2C58BC26208}"/>
              </a:ext>
            </a:extLst>
          </p:cNvPr>
          <p:cNvSpPr txBox="1"/>
          <p:nvPr/>
        </p:nvSpPr>
        <p:spPr>
          <a:xfrm>
            <a:off x="188143" y="3889814"/>
            <a:ext cx="826852" cy="369332"/>
          </a:xfrm>
          <a:prstGeom prst="rect">
            <a:avLst/>
          </a:prstGeom>
          <a:noFill/>
        </p:spPr>
        <p:txBody>
          <a:bodyPr wrap="square" rtlCol="0">
            <a:spAutoFit/>
          </a:bodyPr>
          <a:lstStyle/>
          <a:p>
            <a:r>
              <a:rPr lang="en-US" dirty="0"/>
              <a:t>Part 2</a:t>
            </a:r>
          </a:p>
        </p:txBody>
      </p:sp>
      <p:sp>
        <p:nvSpPr>
          <p:cNvPr id="9" name="TextBox 8">
            <a:extLst>
              <a:ext uri="{FF2B5EF4-FFF2-40B4-BE49-F238E27FC236}">
                <a16:creationId xmlns:a16="http://schemas.microsoft.com/office/drawing/2014/main" id="{81C0B050-F12C-4ABA-BD73-7F1E1D221E4B}"/>
              </a:ext>
            </a:extLst>
          </p:cNvPr>
          <p:cNvSpPr txBox="1"/>
          <p:nvPr/>
        </p:nvSpPr>
        <p:spPr>
          <a:xfrm>
            <a:off x="170121" y="5174043"/>
            <a:ext cx="826852" cy="369332"/>
          </a:xfrm>
          <a:prstGeom prst="rect">
            <a:avLst/>
          </a:prstGeom>
          <a:noFill/>
        </p:spPr>
        <p:txBody>
          <a:bodyPr wrap="square" rtlCol="0">
            <a:spAutoFit/>
          </a:bodyPr>
          <a:lstStyle/>
          <a:p>
            <a:r>
              <a:rPr lang="en-US" dirty="0"/>
              <a:t>Part 3</a:t>
            </a:r>
          </a:p>
        </p:txBody>
      </p:sp>
    </p:spTree>
    <p:extLst>
      <p:ext uri="{BB962C8B-B14F-4D97-AF65-F5344CB8AC3E}">
        <p14:creationId xmlns:p14="http://schemas.microsoft.com/office/powerpoint/2010/main" val="409977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12" name="Content Placeholder 11">
            <a:extLst>
              <a:ext uri="{FF2B5EF4-FFF2-40B4-BE49-F238E27FC236}">
                <a16:creationId xmlns:a16="http://schemas.microsoft.com/office/drawing/2014/main" id="{27184F8B-375B-43F7-9681-28AA089B395B}"/>
              </a:ext>
            </a:extLst>
          </p:cNvPr>
          <p:cNvSpPr>
            <a:spLocks noGrp="1"/>
          </p:cNvSpPr>
          <p:nvPr>
            <p:ph idx="1"/>
          </p:nvPr>
        </p:nvSpPr>
        <p:spPr/>
        <p:txBody>
          <a:bodyPr/>
          <a:lstStyle/>
          <a:p>
            <a:pPr>
              <a:spcBef>
                <a:spcPts val="2400"/>
              </a:spcBef>
            </a:pPr>
            <a:r>
              <a:rPr lang="en-US" dirty="0"/>
              <a:t>Using matching as</a:t>
            </a:r>
          </a:p>
          <a:p>
            <a:pPr lvl="1"/>
            <a:r>
              <a:rPr lang="en-US" b="1" dirty="0"/>
              <a:t>a potential outcome prediction model</a:t>
            </a:r>
          </a:p>
        </p:txBody>
      </p:sp>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47831" y="3957001"/>
            <a:ext cx="914400" cy="914400"/>
          </a:xfrm>
          <a:prstGeom prst="rect">
            <a:avLst/>
          </a:prstGeom>
        </p:spPr>
      </p:pic>
      <p:sp>
        <p:nvSpPr>
          <p:cNvPr id="29" name="Speech Bubble: Oval 28">
            <a:extLst>
              <a:ext uri="{FF2B5EF4-FFF2-40B4-BE49-F238E27FC236}">
                <a16:creationId xmlns:a16="http://schemas.microsoft.com/office/drawing/2014/main" id="{DED4F6C1-D04E-466E-B9CB-29592769115A}"/>
              </a:ext>
            </a:extLst>
          </p:cNvPr>
          <p:cNvSpPr/>
          <p:nvPr/>
        </p:nvSpPr>
        <p:spPr>
          <a:xfrm flipH="1">
            <a:off x="3355344" y="4089309"/>
            <a:ext cx="2208754" cy="1119613"/>
          </a:xfrm>
          <a:prstGeom prst="wedgeEllipseCallout">
            <a:avLst>
              <a:gd name="adj1" fmla="val -51780"/>
              <a:gd name="adj2" fmla="val 59329"/>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Nova Cond XBd" panose="020B0A06020104020203" pitchFamily="34" charset="0"/>
              </a:rPr>
              <a:t>My counterfactual outcome is sick!</a:t>
            </a:r>
          </a:p>
        </p:txBody>
      </p:sp>
      <p:pic>
        <p:nvPicPr>
          <p:cNvPr id="30" name="Graphic 29" descr="Man with cane">
            <a:extLst>
              <a:ext uri="{FF2B5EF4-FFF2-40B4-BE49-F238E27FC236}">
                <a16:creationId xmlns:a16="http://schemas.microsoft.com/office/drawing/2014/main" id="{4AC12D0F-6615-42DB-8AE2-B0A7B9EDDC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23135" y="5570051"/>
            <a:ext cx="755703" cy="755703"/>
          </a:xfrm>
          <a:prstGeom prst="rect">
            <a:avLst/>
          </a:prstGeom>
        </p:spPr>
      </p:pic>
      <p:pic>
        <p:nvPicPr>
          <p:cNvPr id="31" name="Graphic 30" descr="Woman">
            <a:extLst>
              <a:ext uri="{FF2B5EF4-FFF2-40B4-BE49-F238E27FC236}">
                <a16:creationId xmlns:a16="http://schemas.microsoft.com/office/drawing/2014/main" id="{D99D3C02-B982-43FC-8A68-A5D4C75E558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16211" y="5781959"/>
            <a:ext cx="755703" cy="755703"/>
          </a:xfrm>
          <a:prstGeom prst="rect">
            <a:avLst/>
          </a:prstGeom>
        </p:spPr>
      </p:pic>
      <p:pic>
        <p:nvPicPr>
          <p:cNvPr id="32" name="Graphic 31" descr="Woman with cane">
            <a:extLst>
              <a:ext uri="{FF2B5EF4-FFF2-40B4-BE49-F238E27FC236}">
                <a16:creationId xmlns:a16="http://schemas.microsoft.com/office/drawing/2014/main" id="{D50FFC0C-C63D-473A-86CE-E31F72317C2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03082" y="4878846"/>
            <a:ext cx="755703" cy="755703"/>
          </a:xfrm>
          <a:prstGeom prst="rect">
            <a:avLst/>
          </a:prstGeom>
        </p:spPr>
      </p:pic>
      <p:pic>
        <p:nvPicPr>
          <p:cNvPr id="33" name="Graphic 32" descr="Man with cane">
            <a:extLst>
              <a:ext uri="{FF2B5EF4-FFF2-40B4-BE49-F238E27FC236}">
                <a16:creationId xmlns:a16="http://schemas.microsoft.com/office/drawing/2014/main" id="{880FAC71-673F-4A3B-B154-44CEA90042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68789" y="5388485"/>
            <a:ext cx="755703" cy="755703"/>
          </a:xfrm>
          <a:prstGeom prst="rect">
            <a:avLst/>
          </a:prstGeom>
        </p:spPr>
      </p:pic>
      <p:pic>
        <p:nvPicPr>
          <p:cNvPr id="34" name="Graphic 33" descr="Man">
            <a:extLst>
              <a:ext uri="{FF2B5EF4-FFF2-40B4-BE49-F238E27FC236}">
                <a16:creationId xmlns:a16="http://schemas.microsoft.com/office/drawing/2014/main" id="{2EF42F9F-B853-49E6-A4B2-3BA22CE1434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03875" y="5024510"/>
            <a:ext cx="755703" cy="755703"/>
          </a:xfrm>
          <a:prstGeom prst="rect">
            <a:avLst/>
          </a:prstGeom>
        </p:spPr>
      </p:pic>
      <p:pic>
        <p:nvPicPr>
          <p:cNvPr id="35" name="Graphic 34" descr="Woman with cane">
            <a:extLst>
              <a:ext uri="{FF2B5EF4-FFF2-40B4-BE49-F238E27FC236}">
                <a16:creationId xmlns:a16="http://schemas.microsoft.com/office/drawing/2014/main" id="{8337178E-00D4-4018-A3C0-F2371FC2680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57944" y="5648949"/>
            <a:ext cx="755703" cy="755703"/>
          </a:xfrm>
          <a:prstGeom prst="rect">
            <a:avLst/>
          </a:prstGeom>
        </p:spPr>
      </p:pic>
      <p:pic>
        <p:nvPicPr>
          <p:cNvPr id="36" name="Graphic 35" descr="Man with cane">
            <a:extLst>
              <a:ext uri="{FF2B5EF4-FFF2-40B4-BE49-F238E27FC236}">
                <a16:creationId xmlns:a16="http://schemas.microsoft.com/office/drawing/2014/main" id="{04EDAD5F-4C16-4055-A6BE-250623BCAAD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96248" y="5889609"/>
            <a:ext cx="755703" cy="755703"/>
          </a:xfrm>
          <a:prstGeom prst="rect">
            <a:avLst/>
          </a:prstGeom>
        </p:spPr>
      </p:pic>
      <p:pic>
        <p:nvPicPr>
          <p:cNvPr id="37" name="Graphic 36" descr="Woman">
            <a:extLst>
              <a:ext uri="{FF2B5EF4-FFF2-40B4-BE49-F238E27FC236}">
                <a16:creationId xmlns:a16="http://schemas.microsoft.com/office/drawing/2014/main" id="{050729B9-EFD2-49CB-8BF5-360430A8F0C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311747" y="4743570"/>
            <a:ext cx="755703" cy="755703"/>
          </a:xfrm>
          <a:prstGeom prst="rect">
            <a:avLst/>
          </a:prstGeom>
        </p:spPr>
      </p:pic>
      <p:grpSp>
        <p:nvGrpSpPr>
          <p:cNvPr id="42" name="Group 41">
            <a:extLst>
              <a:ext uri="{FF2B5EF4-FFF2-40B4-BE49-F238E27FC236}">
                <a16:creationId xmlns:a16="http://schemas.microsoft.com/office/drawing/2014/main" id="{490E7A7D-9867-4243-B860-362354AF8C1E}"/>
              </a:ext>
            </a:extLst>
          </p:cNvPr>
          <p:cNvGrpSpPr/>
          <p:nvPr/>
        </p:nvGrpSpPr>
        <p:grpSpPr>
          <a:xfrm rot="2700000">
            <a:off x="7546827" y="3959737"/>
            <a:ext cx="914400" cy="914400"/>
            <a:chOff x="7547831" y="3957001"/>
            <a:chExt cx="914400" cy="914400"/>
          </a:xfrm>
        </p:grpSpPr>
        <p:cxnSp>
          <p:nvCxnSpPr>
            <p:cNvPr id="43" name="Straight Connector 42">
              <a:extLst>
                <a:ext uri="{FF2B5EF4-FFF2-40B4-BE49-F238E27FC236}">
                  <a16:creationId xmlns:a16="http://schemas.microsoft.com/office/drawing/2014/main" id="{E28B4BC8-8E02-4EE9-AA26-65DA55D49C30}"/>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44" name="Straight Connector 43">
              <a:extLst>
                <a:ext uri="{FF2B5EF4-FFF2-40B4-BE49-F238E27FC236}">
                  <a16:creationId xmlns:a16="http://schemas.microsoft.com/office/drawing/2014/main" id="{5D668758-9693-420B-96D8-837109BBA811}"/>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sp>
        <p:nvSpPr>
          <p:cNvPr id="3" name="Speech Bubble: Oval 2">
            <a:extLst>
              <a:ext uri="{FF2B5EF4-FFF2-40B4-BE49-F238E27FC236}">
                <a16:creationId xmlns:a16="http://schemas.microsoft.com/office/drawing/2014/main" id="{F53434EF-263D-471D-AB63-2E01C2AEDFA6}"/>
              </a:ext>
            </a:extLst>
          </p:cNvPr>
          <p:cNvSpPr/>
          <p:nvPr/>
        </p:nvSpPr>
        <p:spPr>
          <a:xfrm>
            <a:off x="6300510" y="4414201"/>
            <a:ext cx="1519903" cy="886258"/>
          </a:xfrm>
          <a:prstGeom prst="wedgeEllipseCallout">
            <a:avLst>
              <a:gd name="adj1" fmla="val -37772"/>
              <a:gd name="adj2" fmla="val 52483"/>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Nova Cond XBd" panose="020B0A06020104020203" pitchFamily="34" charset="0"/>
              </a:rPr>
              <a:t>My outcome is sick!</a:t>
            </a:r>
          </a:p>
        </p:txBody>
      </p:sp>
      <p:pic>
        <p:nvPicPr>
          <p:cNvPr id="45" name="Content Placeholder 10" descr="Logo, icon&#10;&#10;Description automatically generated">
            <a:extLst>
              <a:ext uri="{FF2B5EF4-FFF2-40B4-BE49-F238E27FC236}">
                <a16:creationId xmlns:a16="http://schemas.microsoft.com/office/drawing/2014/main" id="{DE5E5ADD-1253-49D0-9635-5E6958CD5B6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Tree>
    <p:extLst>
      <p:ext uri="{BB962C8B-B14F-4D97-AF65-F5344CB8AC3E}">
        <p14:creationId xmlns:p14="http://schemas.microsoft.com/office/powerpoint/2010/main" val="181213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Graphic 30" descr="Man with cane">
            <a:extLst>
              <a:ext uri="{FF2B5EF4-FFF2-40B4-BE49-F238E27FC236}">
                <a16:creationId xmlns:a16="http://schemas.microsoft.com/office/drawing/2014/main" id="{AAC12669-3A6D-4D36-AC8E-824009AAD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3135" y="5570051"/>
            <a:ext cx="755703" cy="755703"/>
          </a:xfrm>
          <a:prstGeom prst="rect">
            <a:avLst/>
          </a:prstGeom>
        </p:spPr>
      </p:pic>
      <p:pic>
        <p:nvPicPr>
          <p:cNvPr id="32" name="Graphic 31" descr="Woman">
            <a:extLst>
              <a:ext uri="{FF2B5EF4-FFF2-40B4-BE49-F238E27FC236}">
                <a16:creationId xmlns:a16="http://schemas.microsoft.com/office/drawing/2014/main" id="{FB48C012-1A1C-4C2E-8870-AFE8B28811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6211" y="5781959"/>
            <a:ext cx="755703" cy="755703"/>
          </a:xfrm>
          <a:prstGeom prst="rect">
            <a:avLst/>
          </a:prstGeom>
        </p:spPr>
      </p:pic>
      <p:pic>
        <p:nvPicPr>
          <p:cNvPr id="33" name="Graphic 32" descr="Woman with cane">
            <a:extLst>
              <a:ext uri="{FF2B5EF4-FFF2-40B4-BE49-F238E27FC236}">
                <a16:creationId xmlns:a16="http://schemas.microsoft.com/office/drawing/2014/main" id="{98AF4629-6A9D-47D4-9B00-E7699CAAF3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3082" y="4878846"/>
            <a:ext cx="755703" cy="755703"/>
          </a:xfrm>
          <a:prstGeom prst="rect">
            <a:avLst/>
          </a:prstGeom>
        </p:spPr>
      </p:pic>
      <p:pic>
        <p:nvPicPr>
          <p:cNvPr id="34" name="Graphic 33" descr="Man with cane">
            <a:extLst>
              <a:ext uri="{FF2B5EF4-FFF2-40B4-BE49-F238E27FC236}">
                <a16:creationId xmlns:a16="http://schemas.microsoft.com/office/drawing/2014/main" id="{C1ADEF49-A639-4BA4-90C2-6A28FE2C2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68789" y="5388485"/>
            <a:ext cx="755703" cy="755703"/>
          </a:xfrm>
          <a:prstGeom prst="rect">
            <a:avLst/>
          </a:prstGeom>
        </p:spPr>
      </p:pic>
      <p:pic>
        <p:nvPicPr>
          <p:cNvPr id="35" name="Graphic 34" descr="Man">
            <a:extLst>
              <a:ext uri="{FF2B5EF4-FFF2-40B4-BE49-F238E27FC236}">
                <a16:creationId xmlns:a16="http://schemas.microsoft.com/office/drawing/2014/main" id="{783721D9-4105-48DA-8A26-7A969E0329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03875" y="5024510"/>
            <a:ext cx="755703" cy="755703"/>
          </a:xfrm>
          <a:prstGeom prst="rect">
            <a:avLst/>
          </a:prstGeom>
        </p:spPr>
      </p:pic>
      <p:pic>
        <p:nvPicPr>
          <p:cNvPr id="36" name="Graphic 35" descr="Woman with cane">
            <a:extLst>
              <a:ext uri="{FF2B5EF4-FFF2-40B4-BE49-F238E27FC236}">
                <a16:creationId xmlns:a16="http://schemas.microsoft.com/office/drawing/2014/main" id="{340B6606-411E-4142-AB1C-0F063F002D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57944" y="5648949"/>
            <a:ext cx="755703" cy="755703"/>
          </a:xfrm>
          <a:prstGeom prst="rect">
            <a:avLst/>
          </a:prstGeom>
        </p:spPr>
      </p:pic>
      <p:pic>
        <p:nvPicPr>
          <p:cNvPr id="37" name="Graphic 36" descr="Man with cane">
            <a:extLst>
              <a:ext uri="{FF2B5EF4-FFF2-40B4-BE49-F238E27FC236}">
                <a16:creationId xmlns:a16="http://schemas.microsoft.com/office/drawing/2014/main" id="{DC6A88B4-BB17-4478-B1BF-EE9CDD1E6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6248" y="5889609"/>
            <a:ext cx="755703" cy="755703"/>
          </a:xfrm>
          <a:prstGeom prst="rect">
            <a:avLst/>
          </a:prstGeom>
        </p:spPr>
      </p:pic>
      <p:pic>
        <p:nvPicPr>
          <p:cNvPr id="38" name="Graphic 37" descr="Woman">
            <a:extLst>
              <a:ext uri="{FF2B5EF4-FFF2-40B4-BE49-F238E27FC236}">
                <a16:creationId xmlns:a16="http://schemas.microsoft.com/office/drawing/2014/main" id="{96E13383-9645-43A8-90E9-6FBC5D01F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11747" y="4743570"/>
            <a:ext cx="755703" cy="75570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17"/>
                <a:stretch>
                  <a:fillRect/>
                </a:stretch>
              </a:blipFill>
            </p:spPr>
            <p:txBody>
              <a:bodyPr/>
              <a:lstStyle/>
              <a:p>
                <a:r>
                  <a:rPr lang="en-US">
                    <a:noFill/>
                  </a:rPr>
                  <a:t> </a:t>
                </a:r>
              </a:p>
            </p:txBody>
          </p:sp>
        </mc:Fallback>
      </mc:AlternateContent>
      <p:sp>
        <p:nvSpPr>
          <p:cNvPr id="12" name="Content Placeholder 11">
            <a:extLst>
              <a:ext uri="{FF2B5EF4-FFF2-40B4-BE49-F238E27FC236}">
                <a16:creationId xmlns:a16="http://schemas.microsoft.com/office/drawing/2014/main" id="{27184F8B-375B-43F7-9681-28AA089B395B}"/>
              </a:ext>
            </a:extLst>
          </p:cNvPr>
          <p:cNvSpPr>
            <a:spLocks noGrp="1"/>
          </p:cNvSpPr>
          <p:nvPr>
            <p:ph idx="1"/>
          </p:nvPr>
        </p:nvSpPr>
        <p:spPr/>
        <p:txBody>
          <a:bodyPr/>
          <a:lstStyle/>
          <a:p>
            <a:pPr>
              <a:spcBef>
                <a:spcPts val="2400"/>
              </a:spcBef>
            </a:pPr>
            <a:r>
              <a:rPr lang="en-US" dirty="0"/>
              <a:t>Using matching as</a:t>
            </a:r>
          </a:p>
          <a:p>
            <a:pPr lvl="1"/>
            <a:r>
              <a:rPr lang="en-US" dirty="0"/>
              <a:t>a potential outcome prediction model</a:t>
            </a:r>
          </a:p>
          <a:p>
            <a:pPr lvl="1"/>
            <a:r>
              <a:rPr lang="en-US" b="1" dirty="0"/>
              <a:t>a transformer/preprocessor </a:t>
            </a:r>
          </a:p>
        </p:txBody>
      </p:sp>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547831" y="3957001"/>
            <a:ext cx="914400" cy="914400"/>
          </a:xfrm>
          <a:prstGeom prst="rect">
            <a:avLst/>
          </a:prstGeom>
        </p:spPr>
      </p:pic>
      <p:grpSp>
        <p:nvGrpSpPr>
          <p:cNvPr id="16" name="Group 15">
            <a:extLst>
              <a:ext uri="{FF2B5EF4-FFF2-40B4-BE49-F238E27FC236}">
                <a16:creationId xmlns:a16="http://schemas.microsoft.com/office/drawing/2014/main" id="{5F054238-9B97-401E-B492-46AEC02CEF60}"/>
              </a:ext>
            </a:extLst>
          </p:cNvPr>
          <p:cNvGrpSpPr/>
          <p:nvPr/>
        </p:nvGrpSpPr>
        <p:grpSpPr>
          <a:xfrm rot="2700000">
            <a:off x="7546827" y="3959737"/>
            <a:ext cx="914400" cy="914400"/>
            <a:chOff x="7547831" y="3957001"/>
            <a:chExt cx="914400" cy="914400"/>
          </a:xfrm>
        </p:grpSpPr>
        <p:cxnSp>
          <p:nvCxnSpPr>
            <p:cNvPr id="17" name="Straight Connector 16">
              <a:extLst>
                <a:ext uri="{FF2B5EF4-FFF2-40B4-BE49-F238E27FC236}">
                  <a16:creationId xmlns:a16="http://schemas.microsoft.com/office/drawing/2014/main" id="{23B356A1-1E35-4C4F-9687-BA719C0DB547}"/>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97DEF470-7F9B-4F1A-A42D-E7C86729F563}"/>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sp>
        <p:nvSpPr>
          <p:cNvPr id="30" name="Speech Bubble: Oval 29">
            <a:extLst>
              <a:ext uri="{FF2B5EF4-FFF2-40B4-BE49-F238E27FC236}">
                <a16:creationId xmlns:a16="http://schemas.microsoft.com/office/drawing/2014/main" id="{3540B1DF-C71D-41A8-BF79-647D80DDB797}"/>
              </a:ext>
            </a:extLst>
          </p:cNvPr>
          <p:cNvSpPr/>
          <p:nvPr/>
        </p:nvSpPr>
        <p:spPr>
          <a:xfrm>
            <a:off x="109965" y="3957001"/>
            <a:ext cx="3512124" cy="1734454"/>
          </a:xfrm>
          <a:prstGeom prst="wedgeEllipseCallout">
            <a:avLst>
              <a:gd name="adj1" fmla="val -42069"/>
              <a:gd name="adj2" fmla="val 60161"/>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Cond XBd" panose="020B0A06020104020203" pitchFamily="34" charset="0"/>
              </a:rPr>
              <a:t>Gather up, </a:t>
            </a:r>
            <a:br>
              <a:rPr lang="en-US" sz="2000" dirty="0">
                <a:solidFill>
                  <a:schemeClr val="tx1"/>
                </a:solidFill>
                <a:latin typeface="Gill Sans Nova Cond XBd" panose="020B0A06020104020203" pitchFamily="34" charset="0"/>
              </a:rPr>
            </a:br>
            <a:r>
              <a:rPr lang="en-US" sz="2000" dirty="0">
                <a:solidFill>
                  <a:schemeClr val="tx1"/>
                </a:solidFill>
                <a:latin typeface="Gill Sans Nova Cond XBd" panose="020B0A06020104020203" pitchFamily="34" charset="0"/>
              </a:rPr>
              <a:t>we’re going into regression!</a:t>
            </a:r>
          </a:p>
        </p:txBody>
      </p:sp>
      <p:sp>
        <p:nvSpPr>
          <p:cNvPr id="4" name="Rectangle 3">
            <a:extLst>
              <a:ext uri="{FF2B5EF4-FFF2-40B4-BE49-F238E27FC236}">
                <a16:creationId xmlns:a16="http://schemas.microsoft.com/office/drawing/2014/main" id="{9877AB38-4D3D-4CB4-8099-4D997141E8FA}"/>
              </a:ext>
            </a:extLst>
          </p:cNvPr>
          <p:cNvSpPr/>
          <p:nvPr/>
        </p:nvSpPr>
        <p:spPr>
          <a:xfrm>
            <a:off x="0" y="6222124"/>
            <a:ext cx="4112317" cy="646331"/>
          </a:xfrm>
          <a:prstGeom prst="rect">
            <a:avLst/>
          </a:prstGeom>
          <a:solidFill>
            <a:schemeClr val="bg1"/>
          </a:solidFill>
        </p:spPr>
        <p:txBody>
          <a:bodyPr wrap="square">
            <a:spAutoFit/>
          </a:bodyPr>
          <a:lstStyle/>
          <a:p>
            <a:r>
              <a:rPr lang="en-US" dirty="0"/>
              <a:t>*Match by confounders but use outcome-predicting features for sample efficiency</a:t>
            </a:r>
          </a:p>
        </p:txBody>
      </p:sp>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Tree>
    <p:extLst>
      <p:ext uri="{BB962C8B-B14F-4D97-AF65-F5344CB8AC3E}">
        <p14:creationId xmlns:p14="http://schemas.microsoft.com/office/powerpoint/2010/main" val="351183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descr="Man with cane">
            <a:extLst>
              <a:ext uri="{FF2B5EF4-FFF2-40B4-BE49-F238E27FC236}">
                <a16:creationId xmlns:a16="http://schemas.microsoft.com/office/drawing/2014/main" id="{AAC12669-3A6D-4D36-AC8E-824009AAD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3135" y="5570051"/>
            <a:ext cx="755703" cy="755703"/>
          </a:xfrm>
          <a:prstGeom prst="rect">
            <a:avLst/>
          </a:prstGeom>
        </p:spPr>
      </p:pic>
      <p:pic>
        <p:nvPicPr>
          <p:cNvPr id="32" name="Graphic 31" descr="Woman">
            <a:extLst>
              <a:ext uri="{FF2B5EF4-FFF2-40B4-BE49-F238E27FC236}">
                <a16:creationId xmlns:a16="http://schemas.microsoft.com/office/drawing/2014/main" id="{FB48C012-1A1C-4C2E-8870-AFE8B28811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6211" y="5781959"/>
            <a:ext cx="755703" cy="755703"/>
          </a:xfrm>
          <a:prstGeom prst="rect">
            <a:avLst/>
          </a:prstGeom>
        </p:spPr>
      </p:pic>
      <p:pic>
        <p:nvPicPr>
          <p:cNvPr id="33" name="Graphic 32" descr="Woman with cane">
            <a:extLst>
              <a:ext uri="{FF2B5EF4-FFF2-40B4-BE49-F238E27FC236}">
                <a16:creationId xmlns:a16="http://schemas.microsoft.com/office/drawing/2014/main" id="{98AF4629-6A9D-47D4-9B00-E7699CAAF3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3082" y="4878846"/>
            <a:ext cx="755703" cy="755703"/>
          </a:xfrm>
          <a:prstGeom prst="rect">
            <a:avLst/>
          </a:prstGeom>
        </p:spPr>
      </p:pic>
      <p:pic>
        <p:nvPicPr>
          <p:cNvPr id="34" name="Graphic 33" descr="Man with cane">
            <a:extLst>
              <a:ext uri="{FF2B5EF4-FFF2-40B4-BE49-F238E27FC236}">
                <a16:creationId xmlns:a16="http://schemas.microsoft.com/office/drawing/2014/main" id="{C1ADEF49-A639-4BA4-90C2-6A28FE2C2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8789" y="5388485"/>
            <a:ext cx="755703" cy="755703"/>
          </a:xfrm>
          <a:prstGeom prst="rect">
            <a:avLst/>
          </a:prstGeom>
        </p:spPr>
      </p:pic>
      <p:pic>
        <p:nvPicPr>
          <p:cNvPr id="35" name="Graphic 34" descr="Man">
            <a:extLst>
              <a:ext uri="{FF2B5EF4-FFF2-40B4-BE49-F238E27FC236}">
                <a16:creationId xmlns:a16="http://schemas.microsoft.com/office/drawing/2014/main" id="{783721D9-4105-48DA-8A26-7A969E0329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3875" y="5024510"/>
            <a:ext cx="755703" cy="755703"/>
          </a:xfrm>
          <a:prstGeom prst="rect">
            <a:avLst/>
          </a:prstGeom>
        </p:spPr>
      </p:pic>
      <p:pic>
        <p:nvPicPr>
          <p:cNvPr id="36" name="Graphic 35" descr="Woman with cane">
            <a:extLst>
              <a:ext uri="{FF2B5EF4-FFF2-40B4-BE49-F238E27FC236}">
                <a16:creationId xmlns:a16="http://schemas.microsoft.com/office/drawing/2014/main" id="{340B6606-411E-4142-AB1C-0F063F002D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7944" y="5648949"/>
            <a:ext cx="755703" cy="755703"/>
          </a:xfrm>
          <a:prstGeom prst="rect">
            <a:avLst/>
          </a:prstGeom>
        </p:spPr>
      </p:pic>
      <p:pic>
        <p:nvPicPr>
          <p:cNvPr id="37" name="Graphic 36" descr="Man with cane">
            <a:extLst>
              <a:ext uri="{FF2B5EF4-FFF2-40B4-BE49-F238E27FC236}">
                <a16:creationId xmlns:a16="http://schemas.microsoft.com/office/drawing/2014/main" id="{DC6A88B4-BB17-4478-B1BF-EE9CDD1E6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6248" y="5889609"/>
            <a:ext cx="755703" cy="755703"/>
          </a:xfrm>
          <a:prstGeom prst="rect">
            <a:avLst/>
          </a:prstGeom>
        </p:spPr>
      </p:pic>
      <p:pic>
        <p:nvPicPr>
          <p:cNvPr id="38" name="Graphic 37" descr="Woman">
            <a:extLst>
              <a:ext uri="{FF2B5EF4-FFF2-40B4-BE49-F238E27FC236}">
                <a16:creationId xmlns:a16="http://schemas.microsoft.com/office/drawing/2014/main" id="{96E13383-9645-43A8-90E9-6FBC5D01F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1747" y="4743570"/>
            <a:ext cx="755703" cy="75570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13"/>
                <a:stretch>
                  <a:fillRect/>
                </a:stretch>
              </a:blipFill>
            </p:spPr>
            <p:txBody>
              <a:bodyPr/>
              <a:lstStyle/>
              <a:p>
                <a:r>
                  <a:rPr lang="en-US">
                    <a:noFill/>
                  </a:rPr>
                  <a:t> </a:t>
                </a:r>
              </a:p>
            </p:txBody>
          </p:sp>
        </mc:Fallback>
      </mc:AlternateContent>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547831" y="3957001"/>
            <a:ext cx="914400" cy="914400"/>
          </a:xfrm>
          <a:prstGeom prst="rect">
            <a:avLst/>
          </a:prstGeom>
        </p:spPr>
      </p:pic>
      <p:grpSp>
        <p:nvGrpSpPr>
          <p:cNvPr id="16" name="Group 15">
            <a:extLst>
              <a:ext uri="{FF2B5EF4-FFF2-40B4-BE49-F238E27FC236}">
                <a16:creationId xmlns:a16="http://schemas.microsoft.com/office/drawing/2014/main" id="{5F054238-9B97-401E-B492-46AEC02CEF60}"/>
              </a:ext>
            </a:extLst>
          </p:cNvPr>
          <p:cNvGrpSpPr/>
          <p:nvPr/>
        </p:nvGrpSpPr>
        <p:grpSpPr>
          <a:xfrm rot="2700000">
            <a:off x="7546827" y="3959737"/>
            <a:ext cx="914400" cy="914400"/>
            <a:chOff x="7547831" y="3957001"/>
            <a:chExt cx="914400" cy="914400"/>
          </a:xfrm>
        </p:grpSpPr>
        <p:cxnSp>
          <p:nvCxnSpPr>
            <p:cNvPr id="17" name="Straight Connector 16">
              <a:extLst>
                <a:ext uri="{FF2B5EF4-FFF2-40B4-BE49-F238E27FC236}">
                  <a16:creationId xmlns:a16="http://schemas.microsoft.com/office/drawing/2014/main" id="{23B356A1-1E35-4C4F-9687-BA719C0DB547}"/>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97DEF470-7F9B-4F1A-A42D-E7C86729F563}"/>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
        <p:nvSpPr>
          <p:cNvPr id="44" name="Content Placeholder 2">
            <a:extLst>
              <a:ext uri="{FF2B5EF4-FFF2-40B4-BE49-F238E27FC236}">
                <a16:creationId xmlns:a16="http://schemas.microsoft.com/office/drawing/2014/main" id="{98DFA20C-12BE-4237-BF85-3FEE6FF0248B}"/>
              </a:ext>
            </a:extLst>
          </p:cNvPr>
          <p:cNvSpPr>
            <a:spLocks noGrp="1"/>
          </p:cNvSpPr>
          <p:nvPr>
            <p:ph idx="1"/>
          </p:nvPr>
        </p:nvSpPr>
        <p:spPr>
          <a:xfrm>
            <a:off x="838200" y="1825625"/>
            <a:ext cx="10515600" cy="4351338"/>
          </a:xfrm>
        </p:spPr>
        <p:txBody>
          <a:bodyPr/>
          <a:lstStyle/>
          <a:p>
            <a:r>
              <a:rPr lang="en-US" dirty="0"/>
              <a:t>Advantage:</a:t>
            </a:r>
          </a:p>
          <a:p>
            <a:pPr lvl="1"/>
            <a:r>
              <a:rPr lang="en-US" dirty="0"/>
              <a:t>Epistemological: very intuitive / convincing</a:t>
            </a:r>
          </a:p>
        </p:txBody>
      </p:sp>
    </p:spTree>
    <p:extLst>
      <p:ext uri="{BB962C8B-B14F-4D97-AF65-F5344CB8AC3E}">
        <p14:creationId xmlns:p14="http://schemas.microsoft.com/office/powerpoint/2010/main" val="2280100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22F0A5-5AFE-C283-4400-E12F944C94E6}"/>
              </a:ext>
            </a:extLst>
          </p:cNvPr>
          <p:cNvSpPr>
            <a:spLocks noGrp="1"/>
          </p:cNvSpPr>
          <p:nvPr>
            <p:ph idx="1"/>
          </p:nvPr>
        </p:nvSpPr>
        <p:spPr/>
        <p:txBody>
          <a:bodyPr/>
          <a:lstStyle/>
          <a:p>
            <a:r>
              <a:rPr lang="en-US" dirty="0"/>
              <a:t>Takes inspiration from Twin studies. </a:t>
            </a:r>
          </a:p>
          <a:p>
            <a:pPr lvl="1"/>
            <a:r>
              <a:rPr lang="en-US" dirty="0"/>
              <a:t>If all covariates are the same, then observations “merge” and the counterfactual outcomes become observed* </a:t>
            </a:r>
          </a:p>
          <a:p>
            <a:r>
              <a:rPr lang="en-US" dirty="0"/>
              <a:t>Epistemically convincing </a:t>
            </a:r>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D7157E1A-0D98-C6C5-A523-4F5D18C3FDE0}"/>
                  </a:ext>
                </a:extLst>
              </p:cNvPr>
              <p:cNvSpPr>
                <a:spLocks noGrp="1"/>
              </p:cNvSpPr>
              <p:nvPr>
                <p:ph type="title"/>
              </p:nvPr>
            </p:nvSpPr>
            <p:spPr>
              <a:xfrm>
                <a:off x="838200" y="365125"/>
                <a:ext cx="10515600" cy="1325563"/>
              </a:xfrm>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4" name="Title 1">
                <a:extLst>
                  <a:ext uri="{FF2B5EF4-FFF2-40B4-BE49-F238E27FC236}">
                    <a16:creationId xmlns:a16="http://schemas.microsoft.com/office/drawing/2014/main" id="{D7157E1A-0D98-C6C5-A523-4F5D18C3FDE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2"/>
                <a:stretch>
                  <a:fillRect/>
                </a:stretch>
              </a:blipFill>
            </p:spPr>
            <p:txBody>
              <a:bodyPr/>
              <a:lstStyle/>
              <a:p>
                <a:r>
                  <a:rPr lang="en-US">
                    <a:noFill/>
                  </a:rPr>
                  <a:t> </a:t>
                </a:r>
              </a:p>
            </p:txBody>
          </p:sp>
        </mc:Fallback>
      </mc:AlternateContent>
      <p:pic>
        <p:nvPicPr>
          <p:cNvPr id="5" name="Content Placeholder 10" descr="Logo, icon&#10;&#10;Description automatically generated">
            <a:extLst>
              <a:ext uri="{FF2B5EF4-FFF2-40B4-BE49-F238E27FC236}">
                <a16:creationId xmlns:a16="http://schemas.microsoft.com/office/drawing/2014/main" id="{E60B7FA9-0100-4373-A83B-E27EE97DF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A199CE7-14ED-5629-CE73-93721DD168CB}"/>
                  </a:ext>
                </a:extLst>
              </p:cNvPr>
              <p:cNvGraphicFramePr>
                <a:graphicFrameLocks noGrp="1"/>
              </p:cNvGraphicFramePr>
              <p:nvPr>
                <p:extLst>
                  <p:ext uri="{D42A27DB-BD31-4B8C-83A1-F6EECF244321}">
                    <p14:modId xmlns:p14="http://schemas.microsoft.com/office/powerpoint/2010/main" val="2305991910"/>
                  </p:ext>
                </p:extLst>
              </p:nvPr>
            </p:nvGraphicFramePr>
            <p:xfrm>
              <a:off x="1957369" y="3678848"/>
              <a:ext cx="3601452" cy="111252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𝑿</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𝒀</m:t>
                                </m:r>
                              </m:oMath>
                            </m:oMathPara>
                          </a14:m>
                          <a:endParaRPr lang="en-US" dirty="0"/>
                        </a:p>
                      </a:txBody>
                      <a:tcPr/>
                    </a:tc>
                    <a:extLst>
                      <a:ext uri="{0D108BD9-81ED-4DB2-BD59-A6C34878D82A}">
                        <a16:rowId xmlns:a16="http://schemas.microsoft.com/office/drawing/2014/main" val="131345039"/>
                      </a:ext>
                    </a:extLst>
                  </a:tr>
                  <a:tr h="370840">
                    <a:tc>
                      <a:txBody>
                        <a:bodyPr/>
                        <a:lstStyle/>
                        <a:p>
                          <a:pPr algn="ctr"/>
                          <a:r>
                            <a:rPr lang="en-US" dirty="0"/>
                            <a:t>45</a:t>
                          </a:r>
                        </a:p>
                      </a:txBody>
                      <a:tcPr anchor="ctr">
                        <a:noFill/>
                      </a:tcPr>
                    </a:tc>
                    <a:tc>
                      <a:txBody>
                        <a:bodyPr/>
                        <a:lstStyle/>
                        <a:p>
                          <a:pPr algn="ctr"/>
                          <a:r>
                            <a:rPr lang="en-US" dirty="0"/>
                            <a:t>0</a:t>
                          </a:r>
                        </a:p>
                      </a:txBody>
                      <a:tcPr anchor="ctr">
                        <a:noFill/>
                      </a:tcPr>
                    </a:tc>
                    <a:tc>
                      <a:txBody>
                        <a:bodyPr/>
                        <a:lstStyle/>
                        <a:p>
                          <a:pPr algn="ctr"/>
                          <a:r>
                            <a:rPr lang="en-US" dirty="0"/>
                            <a:t>0</a:t>
                          </a:r>
                        </a:p>
                      </a:txBody>
                      <a:tcPr anchor="ctr">
                        <a:noFill/>
                      </a:tcPr>
                    </a:tc>
                    <a:extLst>
                      <a:ext uri="{0D108BD9-81ED-4DB2-BD59-A6C34878D82A}">
                        <a16:rowId xmlns:a16="http://schemas.microsoft.com/office/drawing/2014/main" val="3492125486"/>
                      </a:ext>
                    </a:extLst>
                  </a:tr>
                  <a:tr h="370840">
                    <a:tc>
                      <a:txBody>
                        <a:bodyPr/>
                        <a:lstStyle/>
                        <a:p>
                          <a:pPr algn="ctr"/>
                          <a:r>
                            <a:rPr lang="en-US" dirty="0"/>
                            <a:t>45</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bl>
              </a:graphicData>
            </a:graphic>
          </p:graphicFrame>
        </mc:Choice>
        <mc:Fallback xmlns="">
          <p:graphicFrame>
            <p:nvGraphicFramePr>
              <p:cNvPr id="6" name="Table 5">
                <a:extLst>
                  <a:ext uri="{FF2B5EF4-FFF2-40B4-BE49-F238E27FC236}">
                    <a16:creationId xmlns:a16="http://schemas.microsoft.com/office/drawing/2014/main" id="{DA199CE7-14ED-5629-CE73-93721DD168CB}"/>
                  </a:ext>
                </a:extLst>
              </p:cNvPr>
              <p:cNvGraphicFramePr>
                <a:graphicFrameLocks noGrp="1"/>
              </p:cNvGraphicFramePr>
              <p:nvPr>
                <p:extLst>
                  <p:ext uri="{D42A27DB-BD31-4B8C-83A1-F6EECF244321}">
                    <p14:modId xmlns:p14="http://schemas.microsoft.com/office/powerpoint/2010/main" val="2305991910"/>
                  </p:ext>
                </p:extLst>
              </p:nvPr>
            </p:nvGraphicFramePr>
            <p:xfrm>
              <a:off x="1957369" y="3678848"/>
              <a:ext cx="3601452" cy="111252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endParaRPr lang="en-US"/>
                        </a:p>
                      </a:txBody>
                      <a:tcPr>
                        <a:blipFill>
                          <a:blip r:embed="rId4"/>
                          <a:stretch>
                            <a:fillRect t="-1639" r="-200508" b="-226230"/>
                          </a:stretch>
                        </a:blipFill>
                      </a:tcPr>
                    </a:tc>
                    <a:tc>
                      <a:txBody>
                        <a:bodyPr/>
                        <a:lstStyle/>
                        <a:p>
                          <a:endParaRPr lang="en-US"/>
                        </a:p>
                      </a:txBody>
                      <a:tcPr>
                        <a:blipFill>
                          <a:blip r:embed="rId4"/>
                          <a:stretch>
                            <a:fillRect l="-100000" t="-1639" r="-100508" b="-226230"/>
                          </a:stretch>
                        </a:blipFill>
                      </a:tcPr>
                    </a:tc>
                    <a:tc>
                      <a:txBody>
                        <a:bodyPr/>
                        <a:lstStyle/>
                        <a:p>
                          <a:endParaRPr lang="en-US"/>
                        </a:p>
                      </a:txBody>
                      <a:tcPr>
                        <a:blipFill>
                          <a:blip r:embed="rId4"/>
                          <a:stretch>
                            <a:fillRect l="-200000" t="-1639" r="-508" b="-226230"/>
                          </a:stretch>
                        </a:blipFill>
                      </a:tcPr>
                    </a:tc>
                    <a:extLst>
                      <a:ext uri="{0D108BD9-81ED-4DB2-BD59-A6C34878D82A}">
                        <a16:rowId xmlns:a16="http://schemas.microsoft.com/office/drawing/2014/main" val="131345039"/>
                      </a:ext>
                    </a:extLst>
                  </a:tr>
                  <a:tr h="370840">
                    <a:tc>
                      <a:txBody>
                        <a:bodyPr/>
                        <a:lstStyle/>
                        <a:p>
                          <a:pPr algn="ctr"/>
                          <a:r>
                            <a:rPr lang="en-US" dirty="0"/>
                            <a:t>45</a:t>
                          </a:r>
                        </a:p>
                      </a:txBody>
                      <a:tcPr anchor="ctr">
                        <a:noFill/>
                      </a:tcPr>
                    </a:tc>
                    <a:tc>
                      <a:txBody>
                        <a:bodyPr/>
                        <a:lstStyle/>
                        <a:p>
                          <a:pPr algn="ctr"/>
                          <a:r>
                            <a:rPr lang="en-US" dirty="0"/>
                            <a:t>0</a:t>
                          </a:r>
                        </a:p>
                      </a:txBody>
                      <a:tcPr anchor="ctr">
                        <a:noFill/>
                      </a:tcPr>
                    </a:tc>
                    <a:tc>
                      <a:txBody>
                        <a:bodyPr/>
                        <a:lstStyle/>
                        <a:p>
                          <a:pPr algn="ctr"/>
                          <a:r>
                            <a:rPr lang="en-US" dirty="0"/>
                            <a:t>0</a:t>
                          </a:r>
                        </a:p>
                      </a:txBody>
                      <a:tcPr anchor="ctr">
                        <a:noFill/>
                      </a:tcPr>
                    </a:tc>
                    <a:extLst>
                      <a:ext uri="{0D108BD9-81ED-4DB2-BD59-A6C34878D82A}">
                        <a16:rowId xmlns:a16="http://schemas.microsoft.com/office/drawing/2014/main" val="3492125486"/>
                      </a:ext>
                    </a:extLst>
                  </a:tr>
                  <a:tr h="370840">
                    <a:tc>
                      <a:txBody>
                        <a:bodyPr/>
                        <a:lstStyle/>
                        <a:p>
                          <a:pPr algn="ctr"/>
                          <a:r>
                            <a:rPr lang="en-US" dirty="0"/>
                            <a:t>45</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7A875AF-9B6C-EBA5-1B89-FE95F06C0CC7}"/>
                  </a:ext>
                </a:extLst>
              </p:cNvPr>
              <p:cNvGraphicFramePr>
                <a:graphicFrameLocks noGrp="1"/>
              </p:cNvGraphicFramePr>
              <p:nvPr>
                <p:extLst>
                  <p:ext uri="{D42A27DB-BD31-4B8C-83A1-F6EECF244321}">
                    <p14:modId xmlns:p14="http://schemas.microsoft.com/office/powerpoint/2010/main" val="3490061077"/>
                  </p:ext>
                </p:extLst>
              </p:nvPr>
            </p:nvGraphicFramePr>
            <p:xfrm>
              <a:off x="6630240" y="3678848"/>
              <a:ext cx="2606842" cy="111480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gridCol w="1303421">
                      <a:extLst>
                        <a:ext uri="{9D8B030D-6E8A-4147-A177-3AD203B41FA5}">
                          <a16:colId xmlns:a16="http://schemas.microsoft.com/office/drawing/2014/main" val="1886777516"/>
                        </a:ext>
                      </a:extLst>
                    </a:gridCol>
                  </a:tblGrid>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𝟎</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𝟏</m:t>
                                    </m:r>
                                  </m:sup>
                                </m:sSup>
                              </m:oMath>
                            </m:oMathPara>
                          </a14:m>
                          <a:endParaRPr lang="en-US" dirty="0"/>
                        </a:p>
                      </a:txBody>
                      <a:tcPr/>
                    </a:tc>
                    <a:extLst>
                      <a:ext uri="{0D108BD9-81ED-4DB2-BD59-A6C34878D82A}">
                        <a16:rowId xmlns:a16="http://schemas.microsoft.com/office/drawing/2014/main" val="2561150242"/>
                      </a:ext>
                    </a:extLst>
                  </a:tr>
                  <a:tr h="370840">
                    <a:tc>
                      <a:txBody>
                        <a:bodyPr/>
                        <a:lstStyle/>
                        <a:p>
                          <a:pPr algn="ctr"/>
                          <a:r>
                            <a:rPr lang="en-US" dirty="0"/>
                            <a:t>0</a:t>
                          </a:r>
                        </a:p>
                      </a:txBody>
                      <a:tcPr anchor="ctr">
                        <a:noFill/>
                      </a:tcPr>
                    </a:tc>
                    <a:tc>
                      <a:txBody>
                        <a:bodyPr/>
                        <a:lstStyle/>
                        <a:p>
                          <a:pPr algn="ctr"/>
                          <a:r>
                            <a:rPr lang="en-US" dirty="0"/>
                            <a:t>•</a:t>
                          </a:r>
                        </a:p>
                      </a:txBody>
                      <a:tcPr anchor="ctr">
                        <a:noFill/>
                      </a:tcPr>
                    </a:tc>
                    <a:extLst>
                      <a:ext uri="{0D108BD9-81ED-4DB2-BD59-A6C34878D82A}">
                        <a16:rowId xmlns:a16="http://schemas.microsoft.com/office/drawing/2014/main" val="4262578913"/>
                      </a:ext>
                    </a:extLst>
                  </a:tr>
                  <a:tr h="370840">
                    <a:tc>
                      <a:txBody>
                        <a:bodyPr/>
                        <a:lstStyle/>
                        <a:p>
                          <a:pPr algn="ctr"/>
                          <a:r>
                            <a:rPr lang="en-US" dirty="0"/>
                            <a:t>•</a:t>
                          </a:r>
                        </a:p>
                      </a:txBody>
                      <a:tcPr anchor="ctr"/>
                    </a:tc>
                    <a:tc>
                      <a:txBody>
                        <a:bodyPr/>
                        <a:lstStyle/>
                        <a:p>
                          <a:pPr algn="ctr"/>
                          <a:r>
                            <a:rPr lang="en-US" dirty="0"/>
                            <a:t>1</a:t>
                          </a:r>
                        </a:p>
                      </a:txBody>
                      <a:tcPr anchor="ctr"/>
                    </a:tc>
                    <a:extLst>
                      <a:ext uri="{0D108BD9-81ED-4DB2-BD59-A6C34878D82A}">
                        <a16:rowId xmlns:a16="http://schemas.microsoft.com/office/drawing/2014/main" val="2906488701"/>
                      </a:ext>
                    </a:extLst>
                  </a:tr>
                </a:tbl>
              </a:graphicData>
            </a:graphic>
          </p:graphicFrame>
        </mc:Choice>
        <mc:Fallback xmlns="">
          <p:graphicFrame>
            <p:nvGraphicFramePr>
              <p:cNvPr id="7" name="Table 6">
                <a:extLst>
                  <a:ext uri="{FF2B5EF4-FFF2-40B4-BE49-F238E27FC236}">
                    <a16:creationId xmlns:a16="http://schemas.microsoft.com/office/drawing/2014/main" id="{37A875AF-9B6C-EBA5-1B89-FE95F06C0CC7}"/>
                  </a:ext>
                </a:extLst>
              </p:cNvPr>
              <p:cNvGraphicFramePr>
                <a:graphicFrameLocks noGrp="1"/>
              </p:cNvGraphicFramePr>
              <p:nvPr>
                <p:extLst>
                  <p:ext uri="{D42A27DB-BD31-4B8C-83A1-F6EECF244321}">
                    <p14:modId xmlns:p14="http://schemas.microsoft.com/office/powerpoint/2010/main" val="3490061077"/>
                  </p:ext>
                </p:extLst>
              </p:nvPr>
            </p:nvGraphicFramePr>
            <p:xfrm>
              <a:off x="6630240" y="3678848"/>
              <a:ext cx="2606842" cy="111480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gridCol w="1303421">
                      <a:extLst>
                        <a:ext uri="{9D8B030D-6E8A-4147-A177-3AD203B41FA5}">
                          <a16:colId xmlns:a16="http://schemas.microsoft.com/office/drawing/2014/main" val="1886777516"/>
                        </a:ext>
                      </a:extLst>
                    </a:gridCol>
                  </a:tblGrid>
                  <a:tr h="373126">
                    <a:tc>
                      <a:txBody>
                        <a:bodyPr/>
                        <a:lstStyle/>
                        <a:p>
                          <a:endParaRPr lang="en-US"/>
                        </a:p>
                      </a:txBody>
                      <a:tcPr>
                        <a:blipFill>
                          <a:blip r:embed="rId5"/>
                          <a:stretch>
                            <a:fillRect t="-1613" r="-100000" b="-220968"/>
                          </a:stretch>
                        </a:blipFill>
                      </a:tcPr>
                    </a:tc>
                    <a:tc>
                      <a:txBody>
                        <a:bodyPr/>
                        <a:lstStyle/>
                        <a:p>
                          <a:endParaRPr lang="en-US"/>
                        </a:p>
                      </a:txBody>
                      <a:tcPr>
                        <a:blipFill>
                          <a:blip r:embed="rId5"/>
                          <a:stretch>
                            <a:fillRect l="-100467" t="-1613" r="-467" b="-220968"/>
                          </a:stretch>
                        </a:blipFill>
                      </a:tcPr>
                    </a:tc>
                    <a:extLst>
                      <a:ext uri="{0D108BD9-81ED-4DB2-BD59-A6C34878D82A}">
                        <a16:rowId xmlns:a16="http://schemas.microsoft.com/office/drawing/2014/main" val="2561150242"/>
                      </a:ext>
                    </a:extLst>
                  </a:tr>
                  <a:tr h="370840">
                    <a:tc>
                      <a:txBody>
                        <a:bodyPr/>
                        <a:lstStyle/>
                        <a:p>
                          <a:pPr algn="ctr"/>
                          <a:r>
                            <a:rPr lang="en-US" dirty="0"/>
                            <a:t>0</a:t>
                          </a:r>
                        </a:p>
                      </a:txBody>
                      <a:tcPr anchor="ctr">
                        <a:noFill/>
                      </a:tcPr>
                    </a:tc>
                    <a:tc>
                      <a:txBody>
                        <a:bodyPr/>
                        <a:lstStyle/>
                        <a:p>
                          <a:pPr algn="ctr"/>
                          <a:r>
                            <a:rPr lang="en-US" dirty="0"/>
                            <a:t>•</a:t>
                          </a:r>
                        </a:p>
                      </a:txBody>
                      <a:tcPr anchor="ctr">
                        <a:noFill/>
                      </a:tcPr>
                    </a:tc>
                    <a:extLst>
                      <a:ext uri="{0D108BD9-81ED-4DB2-BD59-A6C34878D82A}">
                        <a16:rowId xmlns:a16="http://schemas.microsoft.com/office/drawing/2014/main" val="4262578913"/>
                      </a:ext>
                    </a:extLst>
                  </a:tr>
                  <a:tr h="370840">
                    <a:tc>
                      <a:txBody>
                        <a:bodyPr/>
                        <a:lstStyle/>
                        <a:p>
                          <a:pPr algn="ctr"/>
                          <a:r>
                            <a:rPr lang="en-US" dirty="0"/>
                            <a:t>•</a:t>
                          </a:r>
                        </a:p>
                      </a:txBody>
                      <a:tcPr anchor="ctr"/>
                    </a:tc>
                    <a:tc>
                      <a:txBody>
                        <a:bodyPr/>
                        <a:lstStyle/>
                        <a:p>
                          <a:pPr algn="ctr"/>
                          <a:r>
                            <a:rPr lang="en-US" dirty="0"/>
                            <a:t>1</a:t>
                          </a:r>
                        </a:p>
                      </a:txBody>
                      <a:tcPr anchor="ctr"/>
                    </a:tc>
                    <a:extLst>
                      <a:ext uri="{0D108BD9-81ED-4DB2-BD59-A6C34878D82A}">
                        <a16:rowId xmlns:a16="http://schemas.microsoft.com/office/drawing/2014/main" val="2906488701"/>
                      </a:ext>
                    </a:extLst>
                  </a:tr>
                </a:tbl>
              </a:graphicData>
            </a:graphic>
          </p:graphicFrame>
        </mc:Fallback>
      </mc:AlternateContent>
      <p:sp>
        <p:nvSpPr>
          <p:cNvPr id="9" name="TextBox 8">
            <a:extLst>
              <a:ext uri="{FF2B5EF4-FFF2-40B4-BE49-F238E27FC236}">
                <a16:creationId xmlns:a16="http://schemas.microsoft.com/office/drawing/2014/main" id="{8C3CCF8C-33FF-0C62-D06B-713D47C5CFC2}"/>
              </a:ext>
            </a:extLst>
          </p:cNvPr>
          <p:cNvSpPr txBox="1"/>
          <p:nvPr/>
        </p:nvSpPr>
        <p:spPr>
          <a:xfrm>
            <a:off x="1957369" y="4779507"/>
            <a:ext cx="3601452" cy="338554"/>
          </a:xfrm>
          <a:prstGeom prst="rect">
            <a:avLst/>
          </a:prstGeom>
          <a:noFill/>
        </p:spPr>
        <p:txBody>
          <a:bodyPr wrap="square" rtlCol="0">
            <a:spAutoFit/>
          </a:bodyPr>
          <a:lstStyle/>
          <a:p>
            <a:pPr algn="ctr"/>
            <a:r>
              <a:rPr lang="en-US" sz="1600" dirty="0">
                <a:solidFill>
                  <a:schemeClr val="bg1">
                    <a:lumMod val="50000"/>
                  </a:schemeClr>
                </a:solidFill>
              </a:rPr>
              <a:t>Observed Data</a:t>
            </a:r>
          </a:p>
        </p:txBody>
      </p:sp>
      <p:sp>
        <p:nvSpPr>
          <p:cNvPr id="11" name="TextBox 10">
            <a:extLst>
              <a:ext uri="{FF2B5EF4-FFF2-40B4-BE49-F238E27FC236}">
                <a16:creationId xmlns:a16="http://schemas.microsoft.com/office/drawing/2014/main" id="{202B1989-9239-B6CC-6D50-9E527873C3D9}"/>
              </a:ext>
            </a:extLst>
          </p:cNvPr>
          <p:cNvSpPr txBox="1"/>
          <p:nvPr/>
        </p:nvSpPr>
        <p:spPr>
          <a:xfrm>
            <a:off x="6636276" y="6491794"/>
            <a:ext cx="2600806" cy="338554"/>
          </a:xfrm>
          <a:prstGeom prst="rect">
            <a:avLst/>
          </a:prstGeom>
          <a:noFill/>
        </p:spPr>
        <p:txBody>
          <a:bodyPr wrap="square" rtlCol="0">
            <a:spAutoFit/>
          </a:bodyPr>
          <a:lstStyle/>
          <a:p>
            <a:pPr algn="ctr"/>
            <a:r>
              <a:rPr lang="en-US" sz="1600" dirty="0">
                <a:solidFill>
                  <a:schemeClr val="bg1">
                    <a:lumMod val="50000"/>
                  </a:schemeClr>
                </a:solidFill>
              </a:rPr>
              <a:t>Potential Outcome</a:t>
            </a:r>
          </a:p>
        </p:txBody>
      </p:sp>
      <p:pic>
        <p:nvPicPr>
          <p:cNvPr id="12" name="Graphic 11" descr="Earth globe Africa and Europe">
            <a:extLst>
              <a:ext uri="{FF2B5EF4-FFF2-40B4-BE49-F238E27FC236}">
                <a16:creationId xmlns:a16="http://schemas.microsoft.com/office/drawing/2014/main" id="{B6F3C284-9216-DE1B-CCDA-0ADD08E8B2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97391" y="3669920"/>
            <a:ext cx="387795" cy="387795"/>
          </a:xfrm>
          <a:prstGeom prst="rect">
            <a:avLst/>
          </a:prstGeom>
        </p:spPr>
      </p:pic>
      <p:pic>
        <p:nvPicPr>
          <p:cNvPr id="13" name="Graphic 12" descr="Earth globe Africa and Europe">
            <a:extLst>
              <a:ext uri="{FF2B5EF4-FFF2-40B4-BE49-F238E27FC236}">
                <a16:creationId xmlns:a16="http://schemas.microsoft.com/office/drawing/2014/main" id="{C796D33C-04EF-4A6D-DCC0-964EE9A519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8524" y="3669919"/>
            <a:ext cx="387795" cy="387795"/>
          </a:xfrm>
          <a:prstGeom prst="rect">
            <a:avLst/>
          </a:prstGeom>
        </p:spPr>
      </p:pic>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7346211A-6C17-D469-D5A7-A01ADD7F5631}"/>
                  </a:ext>
                </a:extLst>
              </p:cNvPr>
              <p:cNvGraphicFramePr>
                <a:graphicFrameLocks noGrp="1"/>
              </p:cNvGraphicFramePr>
              <p:nvPr>
                <p:extLst>
                  <p:ext uri="{D42A27DB-BD31-4B8C-83A1-F6EECF244321}">
                    <p14:modId xmlns:p14="http://schemas.microsoft.com/office/powerpoint/2010/main" val="276466953"/>
                  </p:ext>
                </p:extLst>
              </p:nvPr>
            </p:nvGraphicFramePr>
            <p:xfrm>
              <a:off x="1963405" y="5356087"/>
              <a:ext cx="3601452" cy="111252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𝑿</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𝒀</m:t>
                                </m:r>
                              </m:oMath>
                            </m:oMathPara>
                          </a14:m>
                          <a:endParaRPr lang="en-US" dirty="0"/>
                        </a:p>
                      </a:txBody>
                      <a:tcPr/>
                    </a:tc>
                    <a:extLst>
                      <a:ext uri="{0D108BD9-81ED-4DB2-BD59-A6C34878D82A}">
                        <a16:rowId xmlns:a16="http://schemas.microsoft.com/office/drawing/2014/main" val="131345039"/>
                      </a:ext>
                    </a:extLst>
                  </a:tr>
                  <a:tr h="370840">
                    <a:tc rowSpan="2">
                      <a:txBody>
                        <a:bodyPr/>
                        <a:lstStyle/>
                        <a:p>
                          <a:pPr algn="ctr"/>
                          <a:r>
                            <a:rPr lang="en-US" dirty="0"/>
                            <a:t>45</a:t>
                          </a:r>
                        </a:p>
                      </a:txBody>
                      <a:tcPr anchor="ctr"/>
                    </a:tc>
                    <a:tc>
                      <a:txBody>
                        <a:bodyPr/>
                        <a:lstStyle/>
                        <a:p>
                          <a:pPr algn="ctr"/>
                          <a:r>
                            <a:rPr lang="en-US" dirty="0"/>
                            <a:t>0</a:t>
                          </a:r>
                        </a:p>
                      </a:txBody>
                      <a:tcPr anchor="ctr">
                        <a:noFill/>
                      </a:tcPr>
                    </a:tc>
                    <a:tc>
                      <a:txBody>
                        <a:bodyPr/>
                        <a:lstStyle/>
                        <a:p>
                          <a:pPr algn="ctr"/>
                          <a:r>
                            <a:rPr lang="en-US" dirty="0"/>
                            <a:t>0</a:t>
                          </a:r>
                        </a:p>
                      </a:txBody>
                      <a:tcPr anchor="ctr">
                        <a:noFill/>
                      </a:tcPr>
                    </a:tc>
                    <a:extLst>
                      <a:ext uri="{0D108BD9-81ED-4DB2-BD59-A6C34878D82A}">
                        <a16:rowId xmlns:a16="http://schemas.microsoft.com/office/drawing/2014/main" val="3492125486"/>
                      </a:ext>
                    </a:extLst>
                  </a:tr>
                  <a:tr h="370840">
                    <a:tc vMerge="1">
                      <a:txBody>
                        <a:bodyPr/>
                        <a:lstStyle/>
                        <a:p>
                          <a:pPr algn="ctr"/>
                          <a:r>
                            <a:rPr lang="en-US" dirty="0"/>
                            <a:t>45</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bl>
              </a:graphicData>
            </a:graphic>
          </p:graphicFrame>
        </mc:Choice>
        <mc:Fallback xmlns="">
          <p:graphicFrame>
            <p:nvGraphicFramePr>
              <p:cNvPr id="15" name="Table 14">
                <a:extLst>
                  <a:ext uri="{FF2B5EF4-FFF2-40B4-BE49-F238E27FC236}">
                    <a16:creationId xmlns:a16="http://schemas.microsoft.com/office/drawing/2014/main" id="{7346211A-6C17-D469-D5A7-A01ADD7F5631}"/>
                  </a:ext>
                </a:extLst>
              </p:cNvPr>
              <p:cNvGraphicFramePr>
                <a:graphicFrameLocks noGrp="1"/>
              </p:cNvGraphicFramePr>
              <p:nvPr>
                <p:extLst>
                  <p:ext uri="{D42A27DB-BD31-4B8C-83A1-F6EECF244321}">
                    <p14:modId xmlns:p14="http://schemas.microsoft.com/office/powerpoint/2010/main" val="276466953"/>
                  </p:ext>
                </p:extLst>
              </p:nvPr>
            </p:nvGraphicFramePr>
            <p:xfrm>
              <a:off x="1963405" y="5356087"/>
              <a:ext cx="3601452" cy="111252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endParaRPr lang="en-US"/>
                        </a:p>
                      </a:txBody>
                      <a:tcPr>
                        <a:blipFill>
                          <a:blip r:embed="rId10"/>
                          <a:stretch>
                            <a:fillRect t="-1639" r="-200508" b="-226230"/>
                          </a:stretch>
                        </a:blipFill>
                      </a:tcPr>
                    </a:tc>
                    <a:tc>
                      <a:txBody>
                        <a:bodyPr/>
                        <a:lstStyle/>
                        <a:p>
                          <a:endParaRPr lang="en-US"/>
                        </a:p>
                      </a:txBody>
                      <a:tcPr>
                        <a:blipFill>
                          <a:blip r:embed="rId10"/>
                          <a:stretch>
                            <a:fillRect l="-100000" t="-1639" r="-100508" b="-226230"/>
                          </a:stretch>
                        </a:blipFill>
                      </a:tcPr>
                    </a:tc>
                    <a:tc>
                      <a:txBody>
                        <a:bodyPr/>
                        <a:lstStyle/>
                        <a:p>
                          <a:endParaRPr lang="en-US"/>
                        </a:p>
                      </a:txBody>
                      <a:tcPr>
                        <a:blipFill>
                          <a:blip r:embed="rId10"/>
                          <a:stretch>
                            <a:fillRect l="-200000" t="-1639" r="-508" b="-226230"/>
                          </a:stretch>
                        </a:blipFill>
                      </a:tcPr>
                    </a:tc>
                    <a:extLst>
                      <a:ext uri="{0D108BD9-81ED-4DB2-BD59-A6C34878D82A}">
                        <a16:rowId xmlns:a16="http://schemas.microsoft.com/office/drawing/2014/main" val="131345039"/>
                      </a:ext>
                    </a:extLst>
                  </a:tr>
                  <a:tr h="370840">
                    <a:tc rowSpan="2">
                      <a:txBody>
                        <a:bodyPr/>
                        <a:lstStyle/>
                        <a:p>
                          <a:pPr algn="ctr"/>
                          <a:r>
                            <a:rPr lang="en-US" dirty="0"/>
                            <a:t>45</a:t>
                          </a:r>
                        </a:p>
                      </a:txBody>
                      <a:tcPr anchor="ctr"/>
                    </a:tc>
                    <a:tc>
                      <a:txBody>
                        <a:bodyPr/>
                        <a:lstStyle/>
                        <a:p>
                          <a:pPr algn="ctr"/>
                          <a:r>
                            <a:rPr lang="en-US" dirty="0"/>
                            <a:t>0</a:t>
                          </a:r>
                        </a:p>
                      </a:txBody>
                      <a:tcPr anchor="ctr">
                        <a:noFill/>
                      </a:tcPr>
                    </a:tc>
                    <a:tc>
                      <a:txBody>
                        <a:bodyPr/>
                        <a:lstStyle/>
                        <a:p>
                          <a:pPr algn="ctr"/>
                          <a:r>
                            <a:rPr lang="en-US" dirty="0"/>
                            <a:t>0</a:t>
                          </a:r>
                        </a:p>
                      </a:txBody>
                      <a:tcPr anchor="ctr">
                        <a:noFill/>
                      </a:tcPr>
                    </a:tc>
                    <a:extLst>
                      <a:ext uri="{0D108BD9-81ED-4DB2-BD59-A6C34878D82A}">
                        <a16:rowId xmlns:a16="http://schemas.microsoft.com/office/drawing/2014/main" val="3492125486"/>
                      </a:ext>
                    </a:extLst>
                  </a:tr>
                  <a:tr h="370840">
                    <a:tc vMerge="1">
                      <a:txBody>
                        <a:bodyPr/>
                        <a:lstStyle/>
                        <a:p>
                          <a:pPr algn="ctr"/>
                          <a:r>
                            <a:rPr lang="en-US" dirty="0"/>
                            <a:t>45</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4DFD7CE0-A302-155B-8B77-B7887007F290}"/>
                  </a:ext>
                </a:extLst>
              </p:cNvPr>
              <p:cNvGraphicFramePr>
                <a:graphicFrameLocks noGrp="1"/>
              </p:cNvGraphicFramePr>
              <p:nvPr>
                <p:extLst>
                  <p:ext uri="{D42A27DB-BD31-4B8C-83A1-F6EECF244321}">
                    <p14:modId xmlns:p14="http://schemas.microsoft.com/office/powerpoint/2010/main" val="445276755"/>
                  </p:ext>
                </p:extLst>
              </p:nvPr>
            </p:nvGraphicFramePr>
            <p:xfrm>
              <a:off x="6636276" y="5356087"/>
              <a:ext cx="2606842" cy="111480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gridCol w="1303421">
                      <a:extLst>
                        <a:ext uri="{9D8B030D-6E8A-4147-A177-3AD203B41FA5}">
                          <a16:colId xmlns:a16="http://schemas.microsoft.com/office/drawing/2014/main" val="1886777516"/>
                        </a:ext>
                      </a:extLst>
                    </a:gridCol>
                  </a:tblGrid>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𝟎</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𝟏</m:t>
                                    </m:r>
                                  </m:sup>
                                </m:sSup>
                              </m:oMath>
                            </m:oMathPara>
                          </a14:m>
                          <a:endParaRPr lang="en-US" dirty="0"/>
                        </a:p>
                      </a:txBody>
                      <a:tcPr/>
                    </a:tc>
                    <a:extLst>
                      <a:ext uri="{0D108BD9-81ED-4DB2-BD59-A6C34878D82A}">
                        <a16:rowId xmlns:a16="http://schemas.microsoft.com/office/drawing/2014/main" val="2561150242"/>
                      </a:ext>
                    </a:extLst>
                  </a:tr>
                  <a:tr h="741680">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4262578913"/>
                      </a:ext>
                    </a:extLst>
                  </a:tr>
                </a:tbl>
              </a:graphicData>
            </a:graphic>
          </p:graphicFrame>
        </mc:Choice>
        <mc:Fallback xmlns="">
          <p:graphicFrame>
            <p:nvGraphicFramePr>
              <p:cNvPr id="16" name="Table 15">
                <a:extLst>
                  <a:ext uri="{FF2B5EF4-FFF2-40B4-BE49-F238E27FC236}">
                    <a16:creationId xmlns:a16="http://schemas.microsoft.com/office/drawing/2014/main" id="{4DFD7CE0-A302-155B-8B77-B7887007F290}"/>
                  </a:ext>
                </a:extLst>
              </p:cNvPr>
              <p:cNvGraphicFramePr>
                <a:graphicFrameLocks noGrp="1"/>
              </p:cNvGraphicFramePr>
              <p:nvPr>
                <p:extLst>
                  <p:ext uri="{D42A27DB-BD31-4B8C-83A1-F6EECF244321}">
                    <p14:modId xmlns:p14="http://schemas.microsoft.com/office/powerpoint/2010/main" val="445276755"/>
                  </p:ext>
                </p:extLst>
              </p:nvPr>
            </p:nvGraphicFramePr>
            <p:xfrm>
              <a:off x="6636276" y="5356087"/>
              <a:ext cx="2606842" cy="1114806"/>
            </p:xfrm>
            <a:graphic>
              <a:graphicData uri="http://schemas.openxmlformats.org/drawingml/2006/table">
                <a:tbl>
                  <a:tblPr firstRow="1" bandRow="1">
                    <a:tableStyleId>{0E3FDE45-AF77-4B5C-9715-49D594BDF05E}</a:tableStyleId>
                  </a:tblPr>
                  <a:tblGrid>
                    <a:gridCol w="1303421">
                      <a:extLst>
                        <a:ext uri="{9D8B030D-6E8A-4147-A177-3AD203B41FA5}">
                          <a16:colId xmlns:a16="http://schemas.microsoft.com/office/drawing/2014/main" val="2250525395"/>
                        </a:ext>
                      </a:extLst>
                    </a:gridCol>
                    <a:gridCol w="1303421">
                      <a:extLst>
                        <a:ext uri="{9D8B030D-6E8A-4147-A177-3AD203B41FA5}">
                          <a16:colId xmlns:a16="http://schemas.microsoft.com/office/drawing/2014/main" val="1886777516"/>
                        </a:ext>
                      </a:extLst>
                    </a:gridCol>
                  </a:tblGrid>
                  <a:tr h="373126">
                    <a:tc>
                      <a:txBody>
                        <a:bodyPr/>
                        <a:lstStyle/>
                        <a:p>
                          <a:endParaRPr lang="en-US"/>
                        </a:p>
                      </a:txBody>
                      <a:tcPr>
                        <a:blipFill>
                          <a:blip r:embed="rId11"/>
                          <a:stretch>
                            <a:fillRect t="-1613" r="-100000" b="-198387"/>
                          </a:stretch>
                        </a:blipFill>
                      </a:tcPr>
                    </a:tc>
                    <a:tc>
                      <a:txBody>
                        <a:bodyPr/>
                        <a:lstStyle/>
                        <a:p>
                          <a:endParaRPr lang="en-US"/>
                        </a:p>
                      </a:txBody>
                      <a:tcPr>
                        <a:blipFill>
                          <a:blip r:embed="rId11"/>
                          <a:stretch>
                            <a:fillRect l="-100467" t="-1613" r="-467" b="-198387"/>
                          </a:stretch>
                        </a:blipFill>
                      </a:tcPr>
                    </a:tc>
                    <a:extLst>
                      <a:ext uri="{0D108BD9-81ED-4DB2-BD59-A6C34878D82A}">
                        <a16:rowId xmlns:a16="http://schemas.microsoft.com/office/drawing/2014/main" val="2561150242"/>
                      </a:ext>
                    </a:extLst>
                  </a:tr>
                  <a:tr h="741680">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4262578913"/>
                      </a:ext>
                    </a:extLst>
                  </a:tr>
                </a:tbl>
              </a:graphicData>
            </a:graphic>
          </p:graphicFrame>
        </mc:Fallback>
      </mc:AlternateContent>
      <p:pic>
        <p:nvPicPr>
          <p:cNvPr id="17" name="Graphic 16" descr="Earth globe Africa and Europe">
            <a:extLst>
              <a:ext uri="{FF2B5EF4-FFF2-40B4-BE49-F238E27FC236}">
                <a16:creationId xmlns:a16="http://schemas.microsoft.com/office/drawing/2014/main" id="{FC45E50F-1EFE-9473-98B0-EBD2F0C315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03427" y="5347159"/>
            <a:ext cx="387795" cy="387795"/>
          </a:xfrm>
          <a:prstGeom prst="rect">
            <a:avLst/>
          </a:prstGeom>
        </p:spPr>
      </p:pic>
      <p:pic>
        <p:nvPicPr>
          <p:cNvPr id="18" name="Graphic 17" descr="Earth globe Africa and Europe">
            <a:extLst>
              <a:ext uri="{FF2B5EF4-FFF2-40B4-BE49-F238E27FC236}">
                <a16:creationId xmlns:a16="http://schemas.microsoft.com/office/drawing/2014/main" id="{B420B008-0618-9ABC-D319-FF81100783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04560" y="5347158"/>
            <a:ext cx="387795" cy="387795"/>
          </a:xfrm>
          <a:prstGeom prst="rect">
            <a:avLst/>
          </a:prstGeom>
        </p:spPr>
      </p:pic>
      <p:sp>
        <p:nvSpPr>
          <p:cNvPr id="19" name="Right Brace 18">
            <a:extLst>
              <a:ext uri="{FF2B5EF4-FFF2-40B4-BE49-F238E27FC236}">
                <a16:creationId xmlns:a16="http://schemas.microsoft.com/office/drawing/2014/main" id="{CB4A861E-2124-9841-89C8-3AC3970A8D1F}"/>
              </a:ext>
            </a:extLst>
          </p:cNvPr>
          <p:cNvSpPr/>
          <p:nvPr/>
        </p:nvSpPr>
        <p:spPr>
          <a:xfrm>
            <a:off x="5543549" y="5734953"/>
            <a:ext cx="398431" cy="733654"/>
          </a:xfrm>
          <a:prstGeom prst="righ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9F7CD67-E064-FF7D-F6D0-CC8DE39C02D5}"/>
              </a:ext>
            </a:extLst>
          </p:cNvPr>
          <p:cNvCxnSpPr>
            <a:cxnSpLocks/>
            <a:stCxn id="19" idx="1"/>
          </p:cNvCxnSpPr>
          <p:nvPr/>
        </p:nvCxnSpPr>
        <p:spPr>
          <a:xfrm>
            <a:off x="5941980" y="6101780"/>
            <a:ext cx="685165"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80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descr="Man with cane">
            <a:extLst>
              <a:ext uri="{FF2B5EF4-FFF2-40B4-BE49-F238E27FC236}">
                <a16:creationId xmlns:a16="http://schemas.microsoft.com/office/drawing/2014/main" id="{AAC12669-3A6D-4D36-AC8E-824009AAD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3135" y="5570051"/>
            <a:ext cx="755703" cy="755703"/>
          </a:xfrm>
          <a:prstGeom prst="rect">
            <a:avLst/>
          </a:prstGeom>
        </p:spPr>
      </p:pic>
      <p:pic>
        <p:nvPicPr>
          <p:cNvPr id="32" name="Graphic 31" descr="Woman">
            <a:extLst>
              <a:ext uri="{FF2B5EF4-FFF2-40B4-BE49-F238E27FC236}">
                <a16:creationId xmlns:a16="http://schemas.microsoft.com/office/drawing/2014/main" id="{FB48C012-1A1C-4C2E-8870-AFE8B28811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6211" y="5781959"/>
            <a:ext cx="755703" cy="755703"/>
          </a:xfrm>
          <a:prstGeom prst="rect">
            <a:avLst/>
          </a:prstGeom>
        </p:spPr>
      </p:pic>
      <p:pic>
        <p:nvPicPr>
          <p:cNvPr id="33" name="Graphic 32" descr="Woman with cane">
            <a:extLst>
              <a:ext uri="{FF2B5EF4-FFF2-40B4-BE49-F238E27FC236}">
                <a16:creationId xmlns:a16="http://schemas.microsoft.com/office/drawing/2014/main" id="{98AF4629-6A9D-47D4-9B00-E7699CAAF3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3082" y="4878846"/>
            <a:ext cx="755703" cy="755703"/>
          </a:xfrm>
          <a:prstGeom prst="rect">
            <a:avLst/>
          </a:prstGeom>
        </p:spPr>
      </p:pic>
      <p:pic>
        <p:nvPicPr>
          <p:cNvPr id="34" name="Graphic 33" descr="Man with cane">
            <a:extLst>
              <a:ext uri="{FF2B5EF4-FFF2-40B4-BE49-F238E27FC236}">
                <a16:creationId xmlns:a16="http://schemas.microsoft.com/office/drawing/2014/main" id="{C1ADEF49-A639-4BA4-90C2-6A28FE2C2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8789" y="5388485"/>
            <a:ext cx="755703" cy="755703"/>
          </a:xfrm>
          <a:prstGeom prst="rect">
            <a:avLst/>
          </a:prstGeom>
        </p:spPr>
      </p:pic>
      <p:pic>
        <p:nvPicPr>
          <p:cNvPr id="35" name="Graphic 34" descr="Man">
            <a:extLst>
              <a:ext uri="{FF2B5EF4-FFF2-40B4-BE49-F238E27FC236}">
                <a16:creationId xmlns:a16="http://schemas.microsoft.com/office/drawing/2014/main" id="{783721D9-4105-48DA-8A26-7A969E0329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3875" y="5024510"/>
            <a:ext cx="755703" cy="755703"/>
          </a:xfrm>
          <a:prstGeom prst="rect">
            <a:avLst/>
          </a:prstGeom>
        </p:spPr>
      </p:pic>
      <p:pic>
        <p:nvPicPr>
          <p:cNvPr id="36" name="Graphic 35" descr="Woman with cane">
            <a:extLst>
              <a:ext uri="{FF2B5EF4-FFF2-40B4-BE49-F238E27FC236}">
                <a16:creationId xmlns:a16="http://schemas.microsoft.com/office/drawing/2014/main" id="{340B6606-411E-4142-AB1C-0F063F002D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7944" y="5648949"/>
            <a:ext cx="755703" cy="755703"/>
          </a:xfrm>
          <a:prstGeom prst="rect">
            <a:avLst/>
          </a:prstGeom>
        </p:spPr>
      </p:pic>
      <p:pic>
        <p:nvPicPr>
          <p:cNvPr id="37" name="Graphic 36" descr="Man with cane">
            <a:extLst>
              <a:ext uri="{FF2B5EF4-FFF2-40B4-BE49-F238E27FC236}">
                <a16:creationId xmlns:a16="http://schemas.microsoft.com/office/drawing/2014/main" id="{DC6A88B4-BB17-4478-B1BF-EE9CDD1E6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6248" y="5889609"/>
            <a:ext cx="755703" cy="755703"/>
          </a:xfrm>
          <a:prstGeom prst="rect">
            <a:avLst/>
          </a:prstGeom>
        </p:spPr>
      </p:pic>
      <p:pic>
        <p:nvPicPr>
          <p:cNvPr id="38" name="Graphic 37" descr="Woman">
            <a:extLst>
              <a:ext uri="{FF2B5EF4-FFF2-40B4-BE49-F238E27FC236}">
                <a16:creationId xmlns:a16="http://schemas.microsoft.com/office/drawing/2014/main" id="{96E13383-9645-43A8-90E9-6FBC5D01F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11747" y="4743570"/>
            <a:ext cx="755703" cy="755703"/>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13"/>
                <a:stretch>
                  <a:fillRect/>
                </a:stretch>
              </a:blipFill>
            </p:spPr>
            <p:txBody>
              <a:bodyPr/>
              <a:lstStyle/>
              <a:p>
                <a:r>
                  <a:rPr lang="en-US">
                    <a:noFill/>
                  </a:rPr>
                  <a:t> </a:t>
                </a:r>
              </a:p>
            </p:txBody>
          </p:sp>
        </mc:Fallback>
      </mc:AlternateContent>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547831" y="3957001"/>
            <a:ext cx="914400" cy="914400"/>
          </a:xfrm>
          <a:prstGeom prst="rect">
            <a:avLst/>
          </a:prstGeom>
        </p:spPr>
      </p:pic>
      <p:grpSp>
        <p:nvGrpSpPr>
          <p:cNvPr id="16" name="Group 15">
            <a:extLst>
              <a:ext uri="{FF2B5EF4-FFF2-40B4-BE49-F238E27FC236}">
                <a16:creationId xmlns:a16="http://schemas.microsoft.com/office/drawing/2014/main" id="{5F054238-9B97-401E-B492-46AEC02CEF60}"/>
              </a:ext>
            </a:extLst>
          </p:cNvPr>
          <p:cNvGrpSpPr/>
          <p:nvPr/>
        </p:nvGrpSpPr>
        <p:grpSpPr>
          <a:xfrm rot="2700000">
            <a:off x="7546827" y="3959737"/>
            <a:ext cx="914400" cy="914400"/>
            <a:chOff x="7547831" y="3957001"/>
            <a:chExt cx="914400" cy="914400"/>
          </a:xfrm>
        </p:grpSpPr>
        <p:cxnSp>
          <p:nvCxnSpPr>
            <p:cNvPr id="17" name="Straight Connector 16">
              <a:extLst>
                <a:ext uri="{FF2B5EF4-FFF2-40B4-BE49-F238E27FC236}">
                  <a16:creationId xmlns:a16="http://schemas.microsoft.com/office/drawing/2014/main" id="{23B356A1-1E35-4C4F-9687-BA719C0DB547}"/>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97DEF470-7F9B-4F1A-A42D-E7C86729F563}"/>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
        <p:nvSpPr>
          <p:cNvPr id="44" name="Content Placeholder 2">
            <a:extLst>
              <a:ext uri="{FF2B5EF4-FFF2-40B4-BE49-F238E27FC236}">
                <a16:creationId xmlns:a16="http://schemas.microsoft.com/office/drawing/2014/main" id="{98DFA20C-12BE-4237-BF85-3FEE6FF0248B}"/>
              </a:ext>
            </a:extLst>
          </p:cNvPr>
          <p:cNvSpPr>
            <a:spLocks noGrp="1"/>
          </p:cNvSpPr>
          <p:nvPr>
            <p:ph idx="1"/>
          </p:nvPr>
        </p:nvSpPr>
        <p:spPr>
          <a:xfrm>
            <a:off x="838200" y="1825625"/>
            <a:ext cx="10515600" cy="4351338"/>
          </a:xfrm>
        </p:spPr>
        <p:txBody>
          <a:bodyPr/>
          <a:lstStyle/>
          <a:p>
            <a:r>
              <a:rPr lang="en-US" dirty="0"/>
              <a:t>Advantage:</a:t>
            </a:r>
          </a:p>
          <a:p>
            <a:pPr lvl="1"/>
            <a:r>
              <a:rPr lang="en-US" dirty="0"/>
              <a:t>Epistemological: very intuitive / convincing</a:t>
            </a:r>
          </a:p>
          <a:p>
            <a:pPr lvl="1"/>
            <a:r>
              <a:rPr lang="en-US" dirty="0"/>
              <a:t>Statistical: avoids explicit modeling of response surface</a:t>
            </a:r>
          </a:p>
          <a:p>
            <a:r>
              <a:rPr lang="en-US" dirty="0"/>
              <a:t>Disadvantage:</a:t>
            </a:r>
          </a:p>
          <a:p>
            <a:pPr lvl="1"/>
            <a:r>
              <a:rPr lang="en-US" dirty="0"/>
              <a:t>Estimate effect on treated, not in the population</a:t>
            </a:r>
          </a:p>
        </p:txBody>
      </p:sp>
    </p:spTree>
    <p:extLst>
      <p:ext uri="{BB962C8B-B14F-4D97-AF65-F5344CB8AC3E}">
        <p14:creationId xmlns:p14="http://schemas.microsoft.com/office/powerpoint/2010/main" val="383696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descr="Man with cane">
            <a:extLst>
              <a:ext uri="{FF2B5EF4-FFF2-40B4-BE49-F238E27FC236}">
                <a16:creationId xmlns:a16="http://schemas.microsoft.com/office/drawing/2014/main" id="{AAC12669-3A6D-4D36-AC8E-824009AAD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7774" y="5394690"/>
            <a:ext cx="1106424" cy="1106424"/>
          </a:xfrm>
          <a:prstGeom prst="rect">
            <a:avLst/>
          </a:prstGeom>
          <a:effectLst>
            <a:glow rad="101600">
              <a:schemeClr val="accent3">
                <a:satMod val="175000"/>
                <a:alpha val="40000"/>
              </a:schemeClr>
            </a:glow>
          </a:effectLst>
        </p:spPr>
      </p:pic>
      <p:pic>
        <p:nvPicPr>
          <p:cNvPr id="32" name="Graphic 31" descr="Woman">
            <a:extLst>
              <a:ext uri="{FF2B5EF4-FFF2-40B4-BE49-F238E27FC236}">
                <a16:creationId xmlns:a16="http://schemas.microsoft.com/office/drawing/2014/main" id="{FB48C012-1A1C-4C2E-8870-AFE8B28811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0850" y="5606598"/>
            <a:ext cx="1106424" cy="1106424"/>
          </a:xfrm>
          <a:prstGeom prst="rect">
            <a:avLst/>
          </a:prstGeom>
          <a:effectLst>
            <a:glow rad="101600">
              <a:schemeClr val="accent3">
                <a:satMod val="175000"/>
                <a:alpha val="40000"/>
              </a:schemeClr>
            </a:glow>
          </a:effectLst>
        </p:spPr>
      </p:pic>
      <p:pic>
        <p:nvPicPr>
          <p:cNvPr id="34" name="Graphic 33" descr="Man with cane">
            <a:extLst>
              <a:ext uri="{FF2B5EF4-FFF2-40B4-BE49-F238E27FC236}">
                <a16:creationId xmlns:a16="http://schemas.microsoft.com/office/drawing/2014/main" id="{C1ADEF49-A639-4BA4-90C2-6A28FE2C2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3428" y="5213124"/>
            <a:ext cx="1106424" cy="1106424"/>
          </a:xfrm>
          <a:prstGeom prst="rect">
            <a:avLst/>
          </a:prstGeom>
          <a:effectLst>
            <a:glow rad="101600">
              <a:schemeClr val="accent3">
                <a:satMod val="175000"/>
                <a:alpha val="40000"/>
              </a:schemeClr>
            </a:glow>
          </a:effectLst>
        </p:spPr>
      </p:pic>
      <p:pic>
        <p:nvPicPr>
          <p:cNvPr id="35" name="Graphic 34" descr="Man">
            <a:extLst>
              <a:ext uri="{FF2B5EF4-FFF2-40B4-BE49-F238E27FC236}">
                <a16:creationId xmlns:a16="http://schemas.microsoft.com/office/drawing/2014/main" id="{783721D9-4105-48DA-8A26-7A969E032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8514" y="4849149"/>
            <a:ext cx="1106424" cy="1106424"/>
          </a:xfrm>
          <a:prstGeom prst="rect">
            <a:avLst/>
          </a:prstGeom>
          <a:effectLst>
            <a:glow rad="101600">
              <a:schemeClr val="accent3">
                <a:satMod val="175000"/>
                <a:alpha val="40000"/>
              </a:schemeClr>
            </a:glow>
          </a:effectLst>
        </p:spPr>
      </p:pic>
      <p:pic>
        <p:nvPicPr>
          <p:cNvPr id="36" name="Graphic 35" descr="Woman with cane">
            <a:extLst>
              <a:ext uri="{FF2B5EF4-FFF2-40B4-BE49-F238E27FC236}">
                <a16:creationId xmlns:a16="http://schemas.microsoft.com/office/drawing/2014/main" id="{340B6606-411E-4142-AB1C-0F063F002D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82583" y="5473588"/>
            <a:ext cx="1106424" cy="1106424"/>
          </a:xfrm>
          <a:prstGeom prst="rect">
            <a:avLst/>
          </a:prstGeom>
          <a:effectLst>
            <a:glow rad="101600">
              <a:schemeClr val="accent3">
                <a:satMod val="175000"/>
                <a:alpha val="40000"/>
              </a:schemeClr>
            </a:glow>
          </a:effectLst>
        </p:spPr>
      </p:pic>
      <p:pic>
        <p:nvPicPr>
          <p:cNvPr id="37" name="Graphic 36" descr="Man with cane">
            <a:extLst>
              <a:ext uri="{FF2B5EF4-FFF2-40B4-BE49-F238E27FC236}">
                <a16:creationId xmlns:a16="http://schemas.microsoft.com/office/drawing/2014/main" id="{DC6A88B4-BB17-4478-B1BF-EE9CDD1E64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0887" y="5714248"/>
            <a:ext cx="1106424" cy="1106424"/>
          </a:xfrm>
          <a:prstGeom prst="rect">
            <a:avLst/>
          </a:prstGeom>
          <a:effectLst>
            <a:glow rad="101600">
              <a:schemeClr val="accent3">
                <a:satMod val="175000"/>
                <a:alpha val="40000"/>
              </a:schemeClr>
            </a:glow>
          </a:effectLst>
        </p:spPr>
      </p:pic>
      <p:pic>
        <p:nvPicPr>
          <p:cNvPr id="38" name="Graphic 37" descr="Woman">
            <a:extLst>
              <a:ext uri="{FF2B5EF4-FFF2-40B4-BE49-F238E27FC236}">
                <a16:creationId xmlns:a16="http://schemas.microsoft.com/office/drawing/2014/main" id="{96E13383-9645-43A8-90E9-6FBC5D01F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6386" y="4568209"/>
            <a:ext cx="1106424" cy="1106424"/>
          </a:xfrm>
          <a:prstGeom prst="rect">
            <a:avLst/>
          </a:prstGeom>
          <a:effectLst>
            <a:glow rad="101600">
              <a:schemeClr val="accent3">
                <a:satMod val="175000"/>
                <a:alpha val="40000"/>
              </a:schemeClr>
            </a:glow>
          </a:effec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12"/>
                <a:stretch>
                  <a:fillRect/>
                </a:stretch>
              </a:blipFill>
            </p:spPr>
            <p:txBody>
              <a:bodyPr/>
              <a:lstStyle/>
              <a:p>
                <a:r>
                  <a:rPr lang="en-US">
                    <a:noFill/>
                  </a:rPr>
                  <a:t> </a:t>
                </a:r>
              </a:p>
            </p:txBody>
          </p:sp>
        </mc:Fallback>
      </mc:AlternateContent>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547831" y="3957001"/>
            <a:ext cx="914400" cy="914400"/>
          </a:xfrm>
          <a:prstGeom prst="rect">
            <a:avLst/>
          </a:prstGeom>
        </p:spPr>
      </p:pic>
      <p:grpSp>
        <p:nvGrpSpPr>
          <p:cNvPr id="16" name="Group 15">
            <a:extLst>
              <a:ext uri="{FF2B5EF4-FFF2-40B4-BE49-F238E27FC236}">
                <a16:creationId xmlns:a16="http://schemas.microsoft.com/office/drawing/2014/main" id="{5F054238-9B97-401E-B492-46AEC02CEF60}"/>
              </a:ext>
            </a:extLst>
          </p:cNvPr>
          <p:cNvGrpSpPr/>
          <p:nvPr/>
        </p:nvGrpSpPr>
        <p:grpSpPr>
          <a:xfrm rot="2700000">
            <a:off x="7546827" y="3959737"/>
            <a:ext cx="914400" cy="914400"/>
            <a:chOff x="7547831" y="3957001"/>
            <a:chExt cx="914400" cy="914400"/>
          </a:xfrm>
        </p:grpSpPr>
        <p:cxnSp>
          <p:nvCxnSpPr>
            <p:cNvPr id="17" name="Straight Connector 16">
              <a:extLst>
                <a:ext uri="{FF2B5EF4-FFF2-40B4-BE49-F238E27FC236}">
                  <a16:creationId xmlns:a16="http://schemas.microsoft.com/office/drawing/2014/main" id="{23B356A1-1E35-4C4F-9687-BA719C0DB547}"/>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97DEF470-7F9B-4F1A-A42D-E7C86729F563}"/>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
        <p:nvSpPr>
          <p:cNvPr id="44" name="Content Placeholder 2">
            <a:extLst>
              <a:ext uri="{FF2B5EF4-FFF2-40B4-BE49-F238E27FC236}">
                <a16:creationId xmlns:a16="http://schemas.microsoft.com/office/drawing/2014/main" id="{98DFA20C-12BE-4237-BF85-3FEE6FF0248B}"/>
              </a:ext>
            </a:extLst>
          </p:cNvPr>
          <p:cNvSpPr>
            <a:spLocks noGrp="1"/>
          </p:cNvSpPr>
          <p:nvPr>
            <p:ph idx="1"/>
          </p:nvPr>
        </p:nvSpPr>
        <p:spPr>
          <a:xfrm>
            <a:off x="838200" y="1825625"/>
            <a:ext cx="10515600" cy="4351338"/>
          </a:xfrm>
        </p:spPr>
        <p:txBody>
          <a:bodyPr/>
          <a:lstStyle/>
          <a:p>
            <a:r>
              <a:rPr lang="en-US" dirty="0"/>
              <a:t>Advantage:</a:t>
            </a:r>
          </a:p>
          <a:p>
            <a:pPr lvl="1"/>
            <a:r>
              <a:rPr lang="en-US" dirty="0"/>
              <a:t>Epistemological: very intuitive / convincing</a:t>
            </a:r>
          </a:p>
          <a:p>
            <a:pPr lvl="1"/>
            <a:r>
              <a:rPr lang="en-US" dirty="0"/>
              <a:t>Statistical: avoids explicit modeling of response surface</a:t>
            </a:r>
          </a:p>
          <a:p>
            <a:r>
              <a:rPr lang="en-US" dirty="0"/>
              <a:t>Disadvantage:</a:t>
            </a:r>
          </a:p>
          <a:p>
            <a:pPr lvl="1"/>
            <a:r>
              <a:rPr lang="en-US" dirty="0"/>
              <a:t>Estimate effect on treated, not in the population</a:t>
            </a:r>
          </a:p>
          <a:p>
            <a:pPr lvl="1"/>
            <a:r>
              <a:rPr lang="en-US" dirty="0"/>
              <a:t>Sample inefficient</a:t>
            </a:r>
          </a:p>
        </p:txBody>
      </p:sp>
      <p:pic>
        <p:nvPicPr>
          <p:cNvPr id="33" name="Graphic 32" descr="Woman with cane">
            <a:extLst>
              <a:ext uri="{FF2B5EF4-FFF2-40B4-BE49-F238E27FC236}">
                <a16:creationId xmlns:a16="http://schemas.microsoft.com/office/drawing/2014/main" id="{98AF4629-6A9D-47D4-9B00-E7699CAAF3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727721" y="4703485"/>
            <a:ext cx="1106424" cy="1106424"/>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1592871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7831" y="3957001"/>
            <a:ext cx="914400" cy="914400"/>
          </a:xfrm>
          <a:prstGeom prst="rect">
            <a:avLst/>
          </a:prstGeom>
        </p:spPr>
      </p:pic>
      <p:grpSp>
        <p:nvGrpSpPr>
          <p:cNvPr id="16" name="Group 15">
            <a:extLst>
              <a:ext uri="{FF2B5EF4-FFF2-40B4-BE49-F238E27FC236}">
                <a16:creationId xmlns:a16="http://schemas.microsoft.com/office/drawing/2014/main" id="{5F054238-9B97-401E-B492-46AEC02CEF60}"/>
              </a:ext>
            </a:extLst>
          </p:cNvPr>
          <p:cNvGrpSpPr/>
          <p:nvPr/>
        </p:nvGrpSpPr>
        <p:grpSpPr>
          <a:xfrm rot="2700000">
            <a:off x="7546827" y="3959737"/>
            <a:ext cx="914400" cy="914400"/>
            <a:chOff x="7547831" y="3957001"/>
            <a:chExt cx="914400" cy="914400"/>
          </a:xfrm>
        </p:grpSpPr>
        <p:cxnSp>
          <p:nvCxnSpPr>
            <p:cNvPr id="17" name="Straight Connector 16">
              <a:extLst>
                <a:ext uri="{FF2B5EF4-FFF2-40B4-BE49-F238E27FC236}">
                  <a16:creationId xmlns:a16="http://schemas.microsoft.com/office/drawing/2014/main" id="{23B356A1-1E35-4C4F-9687-BA719C0DB547}"/>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97DEF470-7F9B-4F1A-A42D-E7C86729F563}"/>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
        <p:nvSpPr>
          <p:cNvPr id="44" name="!!main_text">
            <a:extLst>
              <a:ext uri="{FF2B5EF4-FFF2-40B4-BE49-F238E27FC236}">
                <a16:creationId xmlns:a16="http://schemas.microsoft.com/office/drawing/2014/main" id="{98DFA20C-12BE-4237-BF85-3FEE6FF0248B}"/>
              </a:ext>
            </a:extLst>
          </p:cNvPr>
          <p:cNvSpPr>
            <a:spLocks noGrp="1"/>
          </p:cNvSpPr>
          <p:nvPr>
            <p:ph idx="1"/>
          </p:nvPr>
        </p:nvSpPr>
        <p:spPr>
          <a:xfrm>
            <a:off x="838200" y="1825625"/>
            <a:ext cx="10515600" cy="4351338"/>
          </a:xfrm>
        </p:spPr>
        <p:txBody>
          <a:bodyPr/>
          <a:lstStyle/>
          <a:p>
            <a:r>
              <a:rPr lang="en-US" dirty="0"/>
              <a:t>Solution: use all units</a:t>
            </a:r>
          </a:p>
        </p:txBody>
      </p:sp>
      <p:pic>
        <p:nvPicPr>
          <p:cNvPr id="30" name="Graphic 29" descr="Man with cane">
            <a:extLst>
              <a:ext uri="{FF2B5EF4-FFF2-40B4-BE49-F238E27FC236}">
                <a16:creationId xmlns:a16="http://schemas.microsoft.com/office/drawing/2014/main" id="{9E1E8594-2838-4E6D-BDFE-4EEA6E6EB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3135" y="5570051"/>
            <a:ext cx="755703" cy="755703"/>
          </a:xfrm>
          <a:prstGeom prst="rect">
            <a:avLst/>
          </a:prstGeom>
        </p:spPr>
      </p:pic>
      <p:pic>
        <p:nvPicPr>
          <p:cNvPr id="39" name="Graphic 38" descr="Woman">
            <a:extLst>
              <a:ext uri="{FF2B5EF4-FFF2-40B4-BE49-F238E27FC236}">
                <a16:creationId xmlns:a16="http://schemas.microsoft.com/office/drawing/2014/main" id="{69D49408-EF78-45DC-86E3-EF89A98E21F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16211" y="5781959"/>
            <a:ext cx="755703" cy="755703"/>
          </a:xfrm>
          <a:prstGeom prst="rect">
            <a:avLst/>
          </a:prstGeom>
        </p:spPr>
      </p:pic>
      <p:pic>
        <p:nvPicPr>
          <p:cNvPr id="40" name="Graphic 39" descr="Man">
            <a:extLst>
              <a:ext uri="{FF2B5EF4-FFF2-40B4-BE49-F238E27FC236}">
                <a16:creationId xmlns:a16="http://schemas.microsoft.com/office/drawing/2014/main" id="{E8143F50-ACBB-4958-A9CB-BDF6CCA1FB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03875" y="5024510"/>
            <a:ext cx="755703" cy="755703"/>
          </a:xfrm>
          <a:prstGeom prst="rect">
            <a:avLst/>
          </a:prstGeom>
        </p:spPr>
      </p:pic>
      <p:pic>
        <p:nvPicPr>
          <p:cNvPr id="41" name="Graphic 40" descr="Woman">
            <a:extLst>
              <a:ext uri="{FF2B5EF4-FFF2-40B4-BE49-F238E27FC236}">
                <a16:creationId xmlns:a16="http://schemas.microsoft.com/office/drawing/2014/main" id="{0556CC29-3D4A-4EEA-8C36-35B8FD25F03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311747" y="4743570"/>
            <a:ext cx="755703" cy="755703"/>
          </a:xfrm>
          <a:prstGeom prst="rect">
            <a:avLst/>
          </a:prstGeom>
        </p:spPr>
      </p:pic>
      <p:pic>
        <p:nvPicPr>
          <p:cNvPr id="42" name="Graphic 41" descr="Woman with cane">
            <a:extLst>
              <a:ext uri="{FF2B5EF4-FFF2-40B4-BE49-F238E27FC236}">
                <a16:creationId xmlns:a16="http://schemas.microsoft.com/office/drawing/2014/main" id="{C106562A-C47D-42F5-A6B6-57112807DA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03082" y="4878846"/>
            <a:ext cx="755703" cy="755703"/>
          </a:xfrm>
          <a:prstGeom prst="rect">
            <a:avLst/>
          </a:prstGeom>
        </p:spPr>
      </p:pic>
      <p:pic>
        <p:nvPicPr>
          <p:cNvPr id="45" name="Graphic 44" descr="Man with cane">
            <a:extLst>
              <a:ext uri="{FF2B5EF4-FFF2-40B4-BE49-F238E27FC236}">
                <a16:creationId xmlns:a16="http://schemas.microsoft.com/office/drawing/2014/main" id="{125FAD93-7988-4383-97B6-82D9458A9E6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68789" y="5388485"/>
            <a:ext cx="755703" cy="755703"/>
          </a:xfrm>
          <a:prstGeom prst="rect">
            <a:avLst/>
          </a:prstGeom>
        </p:spPr>
      </p:pic>
      <p:pic>
        <p:nvPicPr>
          <p:cNvPr id="46" name="Graphic 45" descr="Woman with cane">
            <a:extLst>
              <a:ext uri="{FF2B5EF4-FFF2-40B4-BE49-F238E27FC236}">
                <a16:creationId xmlns:a16="http://schemas.microsoft.com/office/drawing/2014/main" id="{5935DB03-BE42-44AC-877E-3B9C77BA8E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57944" y="5648949"/>
            <a:ext cx="755703" cy="755703"/>
          </a:xfrm>
          <a:prstGeom prst="rect">
            <a:avLst/>
          </a:prstGeom>
        </p:spPr>
      </p:pic>
      <p:pic>
        <p:nvPicPr>
          <p:cNvPr id="47" name="Graphic 46" descr="Man with cane">
            <a:extLst>
              <a:ext uri="{FF2B5EF4-FFF2-40B4-BE49-F238E27FC236}">
                <a16:creationId xmlns:a16="http://schemas.microsoft.com/office/drawing/2014/main" id="{E9D37381-89FB-4B9A-B8A5-36DEB689A4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96248" y="5889609"/>
            <a:ext cx="755703" cy="755703"/>
          </a:xfrm>
          <a:prstGeom prst="rect">
            <a:avLst/>
          </a:prstGeom>
        </p:spPr>
      </p:pic>
    </p:spTree>
    <p:extLst>
      <p:ext uri="{BB962C8B-B14F-4D97-AF65-F5344CB8AC3E}">
        <p14:creationId xmlns:p14="http://schemas.microsoft.com/office/powerpoint/2010/main" val="37532705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18" name="Graphic 17" descr="Man">
            <a:extLst>
              <a:ext uri="{FF2B5EF4-FFF2-40B4-BE49-F238E27FC236}">
                <a16:creationId xmlns:a16="http://schemas.microsoft.com/office/drawing/2014/main" id="{3F008692-3F92-4D95-BEB6-3EC899831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0845" y="4492623"/>
            <a:ext cx="755703" cy="755703"/>
          </a:xfrm>
          <a:prstGeom prst="rect">
            <a:avLst/>
          </a:prstGeom>
        </p:spPr>
      </p:pic>
      <p:cxnSp>
        <p:nvCxnSpPr>
          <p:cNvPr id="19" name="Straight Connector 18">
            <a:extLst>
              <a:ext uri="{FF2B5EF4-FFF2-40B4-BE49-F238E27FC236}">
                <a16:creationId xmlns:a16="http://schemas.microsoft.com/office/drawing/2014/main" id="{B1E98532-27D1-42E2-B3AF-3082C1BC898A}"/>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phic 19" descr="Woman">
            <a:extLst>
              <a:ext uri="{FF2B5EF4-FFF2-40B4-BE49-F238E27FC236}">
                <a16:creationId xmlns:a16="http://schemas.microsoft.com/office/drawing/2014/main" id="{84D202C6-9E47-47E2-8F40-DC97D375F1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4364" y="6026800"/>
            <a:ext cx="755703" cy="755703"/>
          </a:xfrm>
          <a:prstGeom prst="rect">
            <a:avLst/>
          </a:prstGeom>
        </p:spPr>
      </p:pic>
      <p:pic>
        <p:nvPicPr>
          <p:cNvPr id="21" name="Graphic 20" descr="Woman with cane">
            <a:extLst>
              <a:ext uri="{FF2B5EF4-FFF2-40B4-BE49-F238E27FC236}">
                <a16:creationId xmlns:a16="http://schemas.microsoft.com/office/drawing/2014/main" id="{1D012F36-9D5B-4334-B5A0-566B843735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3940" y="5217799"/>
            <a:ext cx="755703" cy="755703"/>
          </a:xfrm>
          <a:prstGeom prst="rect">
            <a:avLst/>
          </a:prstGeom>
        </p:spPr>
      </p:pic>
      <p:pic>
        <p:nvPicPr>
          <p:cNvPr id="22" name="Graphic 21" descr="Man with cane">
            <a:extLst>
              <a:ext uri="{FF2B5EF4-FFF2-40B4-BE49-F238E27FC236}">
                <a16:creationId xmlns:a16="http://schemas.microsoft.com/office/drawing/2014/main" id="{1760BCF4-3955-43E1-89AB-09CB63915B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98635" y="3849001"/>
            <a:ext cx="755703" cy="755703"/>
          </a:xfrm>
          <a:prstGeom prst="rect">
            <a:avLst/>
          </a:prstGeom>
        </p:spPr>
      </p:pic>
      <p:pic>
        <p:nvPicPr>
          <p:cNvPr id="23" name="Graphic 22" descr="Woman with cane">
            <a:extLst>
              <a:ext uri="{FF2B5EF4-FFF2-40B4-BE49-F238E27FC236}">
                <a16:creationId xmlns:a16="http://schemas.microsoft.com/office/drawing/2014/main" id="{20D31FAD-DC05-4504-A43F-925B3F95C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55029" y="5223551"/>
            <a:ext cx="755703" cy="755703"/>
          </a:xfrm>
          <a:prstGeom prst="rect">
            <a:avLst/>
          </a:prstGeom>
        </p:spPr>
      </p:pic>
      <p:pic>
        <p:nvPicPr>
          <p:cNvPr id="24" name="Graphic 23" descr="Man">
            <a:extLst>
              <a:ext uri="{FF2B5EF4-FFF2-40B4-BE49-F238E27FC236}">
                <a16:creationId xmlns:a16="http://schemas.microsoft.com/office/drawing/2014/main" id="{2F835FA0-25A3-4DE9-8AA1-5F1BEF5C12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73476" y="4493549"/>
            <a:ext cx="755703" cy="755703"/>
          </a:xfrm>
          <a:prstGeom prst="rect">
            <a:avLst/>
          </a:prstGeom>
        </p:spPr>
      </p:pic>
      <p:pic>
        <p:nvPicPr>
          <p:cNvPr id="25" name="Graphic 24" descr="Woman">
            <a:extLst>
              <a:ext uri="{FF2B5EF4-FFF2-40B4-BE49-F238E27FC236}">
                <a16:creationId xmlns:a16="http://schemas.microsoft.com/office/drawing/2014/main" id="{5E09A9EF-4F4E-4EEC-8CCF-70EF821C8A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1025" y="5995583"/>
            <a:ext cx="755703" cy="755703"/>
          </a:xfrm>
          <a:prstGeom prst="rect">
            <a:avLst/>
          </a:prstGeom>
        </p:spPr>
      </p:pic>
      <p:pic>
        <p:nvPicPr>
          <p:cNvPr id="26" name="Graphic 25" descr="Man with cane">
            <a:extLst>
              <a:ext uri="{FF2B5EF4-FFF2-40B4-BE49-F238E27FC236}">
                <a16:creationId xmlns:a16="http://schemas.microsoft.com/office/drawing/2014/main" id="{E4E3750E-B891-4175-8805-C61F6164BF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56058" y="3825446"/>
            <a:ext cx="755703" cy="755703"/>
          </a:xfrm>
          <a:prstGeom prst="rect">
            <a:avLst/>
          </a:prstGeom>
        </p:spPr>
      </p:pic>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938283" y="3957001"/>
            <a:ext cx="914400" cy="914400"/>
          </a:xfrm>
          <a:prstGeom prst="rect">
            <a:avLst/>
          </a:prstGeom>
        </p:spPr>
      </p:pic>
      <p:pic>
        <p:nvPicPr>
          <p:cNvPr id="28" name="Graphic 27" descr="Medicine">
            <a:extLst>
              <a:ext uri="{FF2B5EF4-FFF2-40B4-BE49-F238E27FC236}">
                <a16:creationId xmlns:a16="http://schemas.microsoft.com/office/drawing/2014/main" id="{F3A774B1-BE4A-421B-AB6D-5EA651613C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47831" y="3957001"/>
            <a:ext cx="914400" cy="914400"/>
          </a:xfrm>
          <a:prstGeom prst="rect">
            <a:avLst/>
          </a:prstGeom>
        </p:spPr>
      </p:pic>
      <p:grpSp>
        <p:nvGrpSpPr>
          <p:cNvPr id="16" name="Group 15">
            <a:extLst>
              <a:ext uri="{FF2B5EF4-FFF2-40B4-BE49-F238E27FC236}">
                <a16:creationId xmlns:a16="http://schemas.microsoft.com/office/drawing/2014/main" id="{5F054238-9B97-401E-B492-46AEC02CEF60}"/>
              </a:ext>
            </a:extLst>
          </p:cNvPr>
          <p:cNvGrpSpPr/>
          <p:nvPr/>
        </p:nvGrpSpPr>
        <p:grpSpPr>
          <a:xfrm rot="2700000">
            <a:off x="7546827" y="3959737"/>
            <a:ext cx="914400" cy="914400"/>
            <a:chOff x="7547831" y="3957001"/>
            <a:chExt cx="914400" cy="914400"/>
          </a:xfrm>
        </p:grpSpPr>
        <p:cxnSp>
          <p:nvCxnSpPr>
            <p:cNvPr id="17" name="Straight Connector 16">
              <a:extLst>
                <a:ext uri="{FF2B5EF4-FFF2-40B4-BE49-F238E27FC236}">
                  <a16:creationId xmlns:a16="http://schemas.microsoft.com/office/drawing/2014/main" id="{23B356A1-1E35-4C4F-9687-BA719C0DB547}"/>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29" name="Straight Connector 28">
              <a:extLst>
                <a:ext uri="{FF2B5EF4-FFF2-40B4-BE49-F238E27FC236}">
                  <a16:creationId xmlns:a16="http://schemas.microsoft.com/office/drawing/2014/main" id="{97DEF470-7F9B-4F1A-A42D-E7C86729F563}"/>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
        <p:nvSpPr>
          <p:cNvPr id="44" name="!!main_text">
            <a:extLst>
              <a:ext uri="{FF2B5EF4-FFF2-40B4-BE49-F238E27FC236}">
                <a16:creationId xmlns:a16="http://schemas.microsoft.com/office/drawing/2014/main" id="{98DFA20C-12BE-4237-BF85-3FEE6FF0248B}"/>
              </a:ext>
            </a:extLst>
          </p:cNvPr>
          <p:cNvSpPr>
            <a:spLocks noGrp="1"/>
          </p:cNvSpPr>
          <p:nvPr>
            <p:ph idx="1"/>
          </p:nvPr>
        </p:nvSpPr>
        <p:spPr>
          <a:xfrm>
            <a:off x="838200" y="1825625"/>
            <a:ext cx="10515600" cy="4351338"/>
          </a:xfrm>
        </p:spPr>
        <p:txBody>
          <a:bodyPr/>
          <a:lstStyle/>
          <a:p>
            <a:r>
              <a:rPr lang="en-US" dirty="0"/>
              <a:t>Solution: use all units</a:t>
            </a:r>
          </a:p>
          <a:p>
            <a:pPr lvl="1"/>
            <a:r>
              <a:rPr lang="en-US" dirty="0"/>
              <a:t>Match 1:many</a:t>
            </a:r>
          </a:p>
          <a:p>
            <a:pPr lvl="1"/>
            <a:endParaRPr lang="en-US" dirty="0"/>
          </a:p>
        </p:txBody>
      </p:sp>
      <p:pic>
        <p:nvPicPr>
          <p:cNvPr id="30" name="Graphic 29" descr="Man with cane">
            <a:extLst>
              <a:ext uri="{FF2B5EF4-FFF2-40B4-BE49-F238E27FC236}">
                <a16:creationId xmlns:a16="http://schemas.microsoft.com/office/drawing/2014/main" id="{9E1E8594-2838-4E6D-BDFE-4EEA6E6EB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17285" y="3909442"/>
            <a:ext cx="755703" cy="755703"/>
          </a:xfrm>
          <a:prstGeom prst="rect">
            <a:avLst/>
          </a:prstGeom>
        </p:spPr>
      </p:pic>
      <p:pic>
        <p:nvPicPr>
          <p:cNvPr id="39" name="Graphic 38" descr="Woman">
            <a:extLst>
              <a:ext uri="{FF2B5EF4-FFF2-40B4-BE49-F238E27FC236}">
                <a16:creationId xmlns:a16="http://schemas.microsoft.com/office/drawing/2014/main" id="{69D49408-EF78-45DC-86E3-EF89A98E21F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09015" y="6034355"/>
            <a:ext cx="755703" cy="755703"/>
          </a:xfrm>
          <a:prstGeom prst="rect">
            <a:avLst/>
          </a:prstGeom>
        </p:spPr>
      </p:pic>
      <p:pic>
        <p:nvPicPr>
          <p:cNvPr id="40" name="Graphic 39" descr="Man">
            <a:extLst>
              <a:ext uri="{FF2B5EF4-FFF2-40B4-BE49-F238E27FC236}">
                <a16:creationId xmlns:a16="http://schemas.microsoft.com/office/drawing/2014/main" id="{E8143F50-ACBB-4958-A9CB-BDF6CCA1FB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87288" y="4501789"/>
            <a:ext cx="755703" cy="755703"/>
          </a:xfrm>
          <a:prstGeom prst="rect">
            <a:avLst/>
          </a:prstGeom>
        </p:spPr>
      </p:pic>
      <p:pic>
        <p:nvPicPr>
          <p:cNvPr id="41" name="Graphic 40" descr="Woman">
            <a:extLst>
              <a:ext uri="{FF2B5EF4-FFF2-40B4-BE49-F238E27FC236}">
                <a16:creationId xmlns:a16="http://schemas.microsoft.com/office/drawing/2014/main" id="{0556CC29-3D4A-4EEA-8C36-35B8FD25F03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45942" y="6034355"/>
            <a:ext cx="755703" cy="755703"/>
          </a:xfrm>
          <a:prstGeom prst="rect">
            <a:avLst/>
          </a:prstGeom>
        </p:spPr>
      </p:pic>
      <p:pic>
        <p:nvPicPr>
          <p:cNvPr id="42" name="Graphic 41" descr="Woman with cane">
            <a:extLst>
              <a:ext uri="{FF2B5EF4-FFF2-40B4-BE49-F238E27FC236}">
                <a16:creationId xmlns:a16="http://schemas.microsoft.com/office/drawing/2014/main" id="{C106562A-C47D-42F5-A6B6-57112807DA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38203" y="5214599"/>
            <a:ext cx="755703" cy="755703"/>
          </a:xfrm>
          <a:prstGeom prst="rect">
            <a:avLst/>
          </a:prstGeom>
        </p:spPr>
      </p:pic>
      <p:pic>
        <p:nvPicPr>
          <p:cNvPr id="45" name="Graphic 44" descr="Man with cane">
            <a:extLst>
              <a:ext uri="{FF2B5EF4-FFF2-40B4-BE49-F238E27FC236}">
                <a16:creationId xmlns:a16="http://schemas.microsoft.com/office/drawing/2014/main" id="{125FAD93-7988-4383-97B6-82D9458A9E6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38204" y="3887082"/>
            <a:ext cx="755703" cy="755703"/>
          </a:xfrm>
          <a:prstGeom prst="rect">
            <a:avLst/>
          </a:prstGeom>
        </p:spPr>
      </p:pic>
      <p:pic>
        <p:nvPicPr>
          <p:cNvPr id="46" name="Graphic 45" descr="Woman with cane">
            <a:extLst>
              <a:ext uri="{FF2B5EF4-FFF2-40B4-BE49-F238E27FC236}">
                <a16:creationId xmlns:a16="http://schemas.microsoft.com/office/drawing/2014/main" id="{5935DB03-BE42-44AC-877E-3B9C77BA8E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97778" y="5239880"/>
            <a:ext cx="755703" cy="755703"/>
          </a:xfrm>
          <a:prstGeom prst="rect">
            <a:avLst/>
          </a:prstGeom>
        </p:spPr>
      </p:pic>
      <p:pic>
        <p:nvPicPr>
          <p:cNvPr id="47" name="Graphic 46" descr="Man with cane">
            <a:extLst>
              <a:ext uri="{FF2B5EF4-FFF2-40B4-BE49-F238E27FC236}">
                <a16:creationId xmlns:a16="http://schemas.microsoft.com/office/drawing/2014/main" id="{E9D37381-89FB-4B9A-B8A5-36DEB689A4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66568" y="3909443"/>
            <a:ext cx="755703" cy="755703"/>
          </a:xfrm>
          <a:prstGeom prst="rect">
            <a:avLst/>
          </a:prstGeom>
        </p:spPr>
      </p:pic>
    </p:spTree>
    <p:extLst>
      <p:ext uri="{BB962C8B-B14F-4D97-AF65-F5344CB8AC3E}">
        <p14:creationId xmlns:p14="http://schemas.microsoft.com/office/powerpoint/2010/main" val="26469227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E0C0B2-F155-4E7D-AAD5-3AF631CC6A1D}"/>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m:t>
                    </m:r>
                  </m:oMath>
                </a14:m>
                <a:r>
                  <a:rPr lang="en-US" dirty="0"/>
                  <a:t>Weight Models: Matching</a:t>
                </a:r>
              </a:p>
            </p:txBody>
          </p:sp>
        </mc:Choice>
        <mc:Fallback xmlns="">
          <p:sp>
            <p:nvSpPr>
              <p:cNvPr id="2" name="Title 1">
                <a:extLst>
                  <a:ext uri="{FF2B5EF4-FFF2-40B4-BE49-F238E27FC236}">
                    <a16:creationId xmlns:a16="http://schemas.microsoft.com/office/drawing/2014/main" id="{C0E0C0B2-F155-4E7D-AAD5-3AF631CC6A1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27" name="Graphic 26" descr="Medicine">
            <a:extLst>
              <a:ext uri="{FF2B5EF4-FFF2-40B4-BE49-F238E27FC236}">
                <a16:creationId xmlns:a16="http://schemas.microsoft.com/office/drawing/2014/main" id="{9572404B-055F-4A8D-B395-D7A5581853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8283" y="3957001"/>
            <a:ext cx="914400" cy="914400"/>
          </a:xfrm>
          <a:prstGeom prst="rect">
            <a:avLst/>
          </a:prstGeom>
        </p:spPr>
      </p:pic>
      <p:pic>
        <p:nvPicPr>
          <p:cNvPr id="43" name="Content Placeholder 10" descr="Logo, icon&#10;&#10;Description automatically generated">
            <a:extLst>
              <a:ext uri="{FF2B5EF4-FFF2-40B4-BE49-F238E27FC236}">
                <a16:creationId xmlns:a16="http://schemas.microsoft.com/office/drawing/2014/main" id="{3932CE57-A0BD-4B61-BE9D-EF47DE6EA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9187" y="178544"/>
            <a:ext cx="824916" cy="1180187"/>
          </a:xfrm>
          <a:prstGeom prst="rect">
            <a:avLst/>
          </a:prstGeom>
        </p:spPr>
      </p:pic>
      <p:sp>
        <p:nvSpPr>
          <p:cNvPr id="44" name="!!main_text">
            <a:extLst>
              <a:ext uri="{FF2B5EF4-FFF2-40B4-BE49-F238E27FC236}">
                <a16:creationId xmlns:a16="http://schemas.microsoft.com/office/drawing/2014/main" id="{98DFA20C-12BE-4237-BF85-3FEE6FF0248B}"/>
              </a:ext>
            </a:extLst>
          </p:cNvPr>
          <p:cNvSpPr>
            <a:spLocks noGrp="1"/>
          </p:cNvSpPr>
          <p:nvPr>
            <p:ph idx="1"/>
          </p:nvPr>
        </p:nvSpPr>
        <p:spPr>
          <a:xfrm>
            <a:off x="838200" y="1825625"/>
            <a:ext cx="10515600" cy="4351338"/>
          </a:xfrm>
        </p:spPr>
        <p:txBody>
          <a:bodyPr/>
          <a:lstStyle/>
          <a:p>
            <a:r>
              <a:rPr lang="en-US" dirty="0"/>
              <a:t>Solution: use all units</a:t>
            </a:r>
          </a:p>
          <a:p>
            <a:pPr lvl="1"/>
            <a:r>
              <a:rPr lang="en-US" dirty="0"/>
              <a:t>Match 1:many</a:t>
            </a:r>
          </a:p>
          <a:p>
            <a:pPr lvl="1"/>
            <a:r>
              <a:rPr lang="en-US" b="1" dirty="0"/>
              <a:t>Give each unit a proportional </a:t>
            </a:r>
            <a:r>
              <a:rPr lang="en-US" b="1" i="1" dirty="0"/>
              <a:t>weight</a:t>
            </a:r>
          </a:p>
          <a:p>
            <a:pPr lvl="1"/>
            <a:endParaRPr lang="en-US" dirty="0"/>
          </a:p>
          <a:p>
            <a:pPr lvl="1"/>
            <a:endParaRPr lang="en-US" dirty="0"/>
          </a:p>
        </p:txBody>
      </p:sp>
      <p:pic>
        <p:nvPicPr>
          <p:cNvPr id="33" name="Graphic 32" descr="Man">
            <a:extLst>
              <a:ext uri="{FF2B5EF4-FFF2-40B4-BE49-F238E27FC236}">
                <a16:creationId xmlns:a16="http://schemas.microsoft.com/office/drawing/2014/main" id="{F936562B-2271-A974-45C3-A5CF56E3AB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4811" y="4586589"/>
            <a:ext cx="567771" cy="567771"/>
          </a:xfrm>
          <a:prstGeom prst="rect">
            <a:avLst/>
          </a:prstGeom>
        </p:spPr>
      </p:pic>
      <p:cxnSp>
        <p:nvCxnSpPr>
          <p:cNvPr id="34" name="Straight Connector 33">
            <a:extLst>
              <a:ext uri="{FF2B5EF4-FFF2-40B4-BE49-F238E27FC236}">
                <a16:creationId xmlns:a16="http://schemas.microsoft.com/office/drawing/2014/main" id="{7F725A4E-F1B9-3E85-51C1-518C3AB2AC36}"/>
              </a:ext>
            </a:extLst>
          </p:cNvPr>
          <p:cNvCxnSpPr>
            <a:cxnSpLocks/>
          </p:cNvCxnSpPr>
          <p:nvPr/>
        </p:nvCxnSpPr>
        <p:spPr>
          <a:xfrm flipV="1">
            <a:off x="6096000" y="4234649"/>
            <a:ext cx="0" cy="263380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Graphic 34" descr="Woman">
            <a:extLst>
              <a:ext uri="{FF2B5EF4-FFF2-40B4-BE49-F238E27FC236}">
                <a16:creationId xmlns:a16="http://schemas.microsoft.com/office/drawing/2014/main" id="{CC8C08CA-A250-F65B-10AD-F6E74CCC74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39941" y="6092377"/>
            <a:ext cx="624548" cy="624548"/>
          </a:xfrm>
          <a:prstGeom prst="rect">
            <a:avLst/>
          </a:prstGeom>
        </p:spPr>
      </p:pic>
      <p:pic>
        <p:nvPicPr>
          <p:cNvPr id="36" name="Graphic 35" descr="Woman with cane">
            <a:extLst>
              <a:ext uri="{FF2B5EF4-FFF2-40B4-BE49-F238E27FC236}">
                <a16:creationId xmlns:a16="http://schemas.microsoft.com/office/drawing/2014/main" id="{3DE2DF7C-339C-1DD0-C65B-F79A5AD572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3714" y="5337573"/>
            <a:ext cx="516155" cy="516155"/>
          </a:xfrm>
          <a:prstGeom prst="rect">
            <a:avLst/>
          </a:prstGeom>
        </p:spPr>
      </p:pic>
      <p:pic>
        <p:nvPicPr>
          <p:cNvPr id="37" name="Graphic 36" descr="Man with cane">
            <a:extLst>
              <a:ext uri="{FF2B5EF4-FFF2-40B4-BE49-F238E27FC236}">
                <a16:creationId xmlns:a16="http://schemas.microsoft.com/office/drawing/2014/main" id="{662DDFC1-312B-0134-41B7-8D6EBA11C6C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41870" y="3992236"/>
            <a:ext cx="469232" cy="469232"/>
          </a:xfrm>
          <a:prstGeom prst="rect">
            <a:avLst/>
          </a:prstGeom>
        </p:spPr>
      </p:pic>
      <p:pic>
        <p:nvPicPr>
          <p:cNvPr id="38" name="Graphic 37" descr="Woman with cane">
            <a:extLst>
              <a:ext uri="{FF2B5EF4-FFF2-40B4-BE49-F238E27FC236}">
                <a16:creationId xmlns:a16="http://schemas.microsoft.com/office/drawing/2014/main" id="{5326DD9F-A7D6-D40E-A6DE-7ACC9EFB14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55029" y="5223551"/>
            <a:ext cx="755703" cy="755703"/>
          </a:xfrm>
          <a:prstGeom prst="rect">
            <a:avLst/>
          </a:prstGeom>
        </p:spPr>
      </p:pic>
      <p:pic>
        <p:nvPicPr>
          <p:cNvPr id="48" name="Graphic 47" descr="Man">
            <a:extLst>
              <a:ext uri="{FF2B5EF4-FFF2-40B4-BE49-F238E27FC236}">
                <a16:creationId xmlns:a16="http://schemas.microsoft.com/office/drawing/2014/main" id="{8A9B560C-0925-3004-6279-C42A6DCF32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73476" y="4493549"/>
            <a:ext cx="755703" cy="755703"/>
          </a:xfrm>
          <a:prstGeom prst="rect">
            <a:avLst/>
          </a:prstGeom>
        </p:spPr>
      </p:pic>
      <p:pic>
        <p:nvPicPr>
          <p:cNvPr id="49" name="Graphic 48" descr="Woman">
            <a:extLst>
              <a:ext uri="{FF2B5EF4-FFF2-40B4-BE49-F238E27FC236}">
                <a16:creationId xmlns:a16="http://schemas.microsoft.com/office/drawing/2014/main" id="{2A746E47-A210-A993-1030-6E81244CF0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71025" y="5995583"/>
            <a:ext cx="755703" cy="755703"/>
          </a:xfrm>
          <a:prstGeom prst="rect">
            <a:avLst/>
          </a:prstGeom>
        </p:spPr>
      </p:pic>
      <p:pic>
        <p:nvPicPr>
          <p:cNvPr id="50" name="Graphic 49" descr="Man with cane">
            <a:extLst>
              <a:ext uri="{FF2B5EF4-FFF2-40B4-BE49-F238E27FC236}">
                <a16:creationId xmlns:a16="http://schemas.microsoft.com/office/drawing/2014/main" id="{63683A08-F350-B200-C4A5-2D43AFC00AA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56058" y="3825446"/>
            <a:ext cx="755703" cy="755703"/>
          </a:xfrm>
          <a:prstGeom prst="rect">
            <a:avLst/>
          </a:prstGeom>
        </p:spPr>
      </p:pic>
      <p:pic>
        <p:nvPicPr>
          <p:cNvPr id="51" name="Graphic 50" descr="Medicine">
            <a:extLst>
              <a:ext uri="{FF2B5EF4-FFF2-40B4-BE49-F238E27FC236}">
                <a16:creationId xmlns:a16="http://schemas.microsoft.com/office/drawing/2014/main" id="{00BE5FCD-F9F6-FAEA-90B5-D36378C75C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7831" y="3957001"/>
            <a:ext cx="914400" cy="914400"/>
          </a:xfrm>
          <a:prstGeom prst="rect">
            <a:avLst/>
          </a:prstGeom>
        </p:spPr>
      </p:pic>
      <p:grpSp>
        <p:nvGrpSpPr>
          <p:cNvPr id="52" name="Group 51">
            <a:extLst>
              <a:ext uri="{FF2B5EF4-FFF2-40B4-BE49-F238E27FC236}">
                <a16:creationId xmlns:a16="http://schemas.microsoft.com/office/drawing/2014/main" id="{7C49AB23-1886-BAD4-A7D5-C1FD5E72C611}"/>
              </a:ext>
            </a:extLst>
          </p:cNvPr>
          <p:cNvGrpSpPr/>
          <p:nvPr/>
        </p:nvGrpSpPr>
        <p:grpSpPr>
          <a:xfrm rot="2700000">
            <a:off x="7546827" y="3959737"/>
            <a:ext cx="914400" cy="914400"/>
            <a:chOff x="7547831" y="3957001"/>
            <a:chExt cx="914400" cy="914400"/>
          </a:xfrm>
        </p:grpSpPr>
        <p:cxnSp>
          <p:nvCxnSpPr>
            <p:cNvPr id="53" name="Straight Connector 52">
              <a:extLst>
                <a:ext uri="{FF2B5EF4-FFF2-40B4-BE49-F238E27FC236}">
                  <a16:creationId xmlns:a16="http://schemas.microsoft.com/office/drawing/2014/main" id="{DD9770BA-EB2E-8491-E2E8-4FAE8989F102}"/>
                </a:ext>
              </a:extLst>
            </p:cNvPr>
            <p:cNvCxnSpPr>
              <a:cxnSpLocks/>
            </p:cNvCxnSpPr>
            <p:nvPr/>
          </p:nvCxnSpPr>
          <p:spPr>
            <a:xfrm>
              <a:off x="8005031" y="3957001"/>
              <a:ext cx="0" cy="914400"/>
            </a:xfrm>
            <a:prstGeom prst="line">
              <a:avLst/>
            </a:prstGeom>
            <a:ln w="76200"/>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A2660B07-D633-2333-FCD4-E4E995440F3D}"/>
                </a:ext>
              </a:extLst>
            </p:cNvPr>
            <p:cNvCxnSpPr>
              <a:cxnSpLocks/>
            </p:cNvCxnSpPr>
            <p:nvPr/>
          </p:nvCxnSpPr>
          <p:spPr>
            <a:xfrm>
              <a:off x="7547831" y="4414201"/>
              <a:ext cx="914400" cy="0"/>
            </a:xfrm>
            <a:prstGeom prst="line">
              <a:avLst/>
            </a:prstGeom>
            <a:ln w="76200"/>
          </p:spPr>
          <p:style>
            <a:lnRef idx="1">
              <a:schemeClr val="accent4"/>
            </a:lnRef>
            <a:fillRef idx="0">
              <a:schemeClr val="accent4"/>
            </a:fillRef>
            <a:effectRef idx="0">
              <a:schemeClr val="accent4"/>
            </a:effectRef>
            <a:fontRef idx="minor">
              <a:schemeClr val="tx1"/>
            </a:fontRef>
          </p:style>
        </p:cxnSp>
      </p:grpSp>
      <p:pic>
        <p:nvPicPr>
          <p:cNvPr id="55" name="Graphic 54" descr="Man with cane">
            <a:extLst>
              <a:ext uri="{FF2B5EF4-FFF2-40B4-BE49-F238E27FC236}">
                <a16:creationId xmlns:a16="http://schemas.microsoft.com/office/drawing/2014/main" id="{7E905ADA-898C-741E-9794-53B495E1DD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60520" y="4052677"/>
            <a:ext cx="469232" cy="469232"/>
          </a:xfrm>
          <a:prstGeom prst="rect">
            <a:avLst/>
          </a:prstGeom>
        </p:spPr>
      </p:pic>
      <p:pic>
        <p:nvPicPr>
          <p:cNvPr id="56" name="Graphic 55" descr="Woman">
            <a:extLst>
              <a:ext uri="{FF2B5EF4-FFF2-40B4-BE49-F238E27FC236}">
                <a16:creationId xmlns:a16="http://schemas.microsoft.com/office/drawing/2014/main" id="{C9D75830-A5C9-C3B6-177D-B94321556C6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474592" y="6099932"/>
            <a:ext cx="624548" cy="624548"/>
          </a:xfrm>
          <a:prstGeom prst="rect">
            <a:avLst/>
          </a:prstGeom>
        </p:spPr>
      </p:pic>
      <p:pic>
        <p:nvPicPr>
          <p:cNvPr id="57" name="Graphic 56" descr="Man">
            <a:extLst>
              <a:ext uri="{FF2B5EF4-FFF2-40B4-BE49-F238E27FC236}">
                <a16:creationId xmlns:a16="http://schemas.microsoft.com/office/drawing/2014/main" id="{A11AA3D7-F5B8-97F9-23B9-8CD19EF1E46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481254" y="4595755"/>
            <a:ext cx="567771" cy="567771"/>
          </a:xfrm>
          <a:prstGeom prst="rect">
            <a:avLst/>
          </a:prstGeom>
        </p:spPr>
      </p:pic>
      <p:pic>
        <p:nvPicPr>
          <p:cNvPr id="58" name="Graphic 57" descr="Woman">
            <a:extLst>
              <a:ext uri="{FF2B5EF4-FFF2-40B4-BE49-F238E27FC236}">
                <a16:creationId xmlns:a16="http://schemas.microsoft.com/office/drawing/2014/main" id="{8BAF9655-92A6-62AE-245B-F1715B7F875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11519" y="6099932"/>
            <a:ext cx="624548" cy="624548"/>
          </a:xfrm>
          <a:prstGeom prst="rect">
            <a:avLst/>
          </a:prstGeom>
        </p:spPr>
      </p:pic>
      <p:pic>
        <p:nvPicPr>
          <p:cNvPr id="59" name="Graphic 58" descr="Woman with cane">
            <a:extLst>
              <a:ext uri="{FF2B5EF4-FFF2-40B4-BE49-F238E27FC236}">
                <a16:creationId xmlns:a16="http://schemas.microsoft.com/office/drawing/2014/main" id="{E9757950-554F-27CC-8A36-3EECB434F2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57977" y="5334373"/>
            <a:ext cx="516155" cy="516155"/>
          </a:xfrm>
          <a:prstGeom prst="rect">
            <a:avLst/>
          </a:prstGeom>
        </p:spPr>
      </p:pic>
      <p:pic>
        <p:nvPicPr>
          <p:cNvPr id="60" name="Graphic 59" descr="Man with cane">
            <a:extLst>
              <a:ext uri="{FF2B5EF4-FFF2-40B4-BE49-F238E27FC236}">
                <a16:creationId xmlns:a16="http://schemas.microsoft.com/office/drawing/2014/main" id="{1886E535-0343-1B86-50F0-27BC9D2ED0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81439" y="4030317"/>
            <a:ext cx="469232" cy="469232"/>
          </a:xfrm>
          <a:prstGeom prst="rect">
            <a:avLst/>
          </a:prstGeom>
        </p:spPr>
      </p:pic>
      <p:pic>
        <p:nvPicPr>
          <p:cNvPr id="61" name="Graphic 60" descr="Woman with cane">
            <a:extLst>
              <a:ext uri="{FF2B5EF4-FFF2-40B4-BE49-F238E27FC236}">
                <a16:creationId xmlns:a16="http://schemas.microsoft.com/office/drawing/2014/main" id="{337C6A3C-8B05-AC08-90E0-1DA7A5EFC2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7552" y="5359654"/>
            <a:ext cx="516155" cy="516155"/>
          </a:xfrm>
          <a:prstGeom prst="rect">
            <a:avLst/>
          </a:prstGeom>
        </p:spPr>
      </p:pic>
      <p:pic>
        <p:nvPicPr>
          <p:cNvPr id="62" name="Graphic 61" descr="Man with cane">
            <a:extLst>
              <a:ext uri="{FF2B5EF4-FFF2-40B4-BE49-F238E27FC236}">
                <a16:creationId xmlns:a16="http://schemas.microsoft.com/office/drawing/2014/main" id="{AA0BBF47-5D50-7FF2-27EE-1FA56C384E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09803" y="4052678"/>
            <a:ext cx="469232" cy="469232"/>
          </a:xfrm>
          <a:prstGeom prst="rect">
            <a:avLst/>
          </a:prstGeom>
        </p:spPr>
      </p:pic>
    </p:spTree>
    <p:extLst>
      <p:ext uri="{BB962C8B-B14F-4D97-AF65-F5344CB8AC3E}">
        <p14:creationId xmlns:p14="http://schemas.microsoft.com/office/powerpoint/2010/main" val="33918892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6563-776C-4B0D-873F-CEE64A707B2B}"/>
              </a:ext>
            </a:extLst>
          </p:cNvPr>
          <p:cNvSpPr>
            <a:spLocks noGrp="1"/>
          </p:cNvSpPr>
          <p:nvPr>
            <p:ph type="title"/>
          </p:nvPr>
        </p:nvSpPr>
        <p:spPr/>
        <p:txBody>
          <a:bodyPr/>
          <a:lstStyle/>
          <a:p>
            <a:r>
              <a:rPr lang="en-US" dirty="0"/>
              <a:t>Weight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182023-D9D4-47C0-9645-6F2BE3528539}"/>
                  </a:ext>
                </a:extLst>
              </p:cNvPr>
              <p:cNvSpPr>
                <a:spLocks noGrp="1"/>
              </p:cNvSpPr>
              <p:nvPr>
                <p:ph idx="1"/>
              </p:nvPr>
            </p:nvSpPr>
            <p:spPr/>
            <p:txBody>
              <a:bodyPr/>
              <a:lstStyle/>
              <a:p>
                <a:r>
                  <a:rPr lang="en-US" dirty="0"/>
                  <a:t>Assign a weight for each sample so the distribution of covariates is similar between treatment groups</a:t>
                </a:r>
              </a:p>
              <a:p>
                <a:pPr lvl="1"/>
                <a:r>
                  <a:rPr lang="en-US" dirty="0"/>
                  <a:t>Generates an RCT-like (balanced) pseudo-population</a:t>
                </a:r>
              </a:p>
              <a:p>
                <a:pPr lvl="2"/>
                <a:endParaRPr lang="en-US" dirty="0"/>
              </a:p>
              <a:p>
                <a:r>
                  <a:rPr lang="en-US" dirty="0"/>
                  <a:t>Example: Inverse Probability Weighting (IPW)</a:t>
                </a:r>
              </a:p>
              <a:p>
                <a:pPr lvl="1"/>
                <a:r>
                  <a:rPr lang="en-US" dirty="0"/>
                  <a:t>Use machine learning to model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𝑋</m:t>
                            </m:r>
                          </m:e>
                        </m:d>
                      </m:e>
                    </m:func>
                  </m:oMath>
                </a14:m>
                <a:endParaRPr lang="en-US" b="0" dirty="0"/>
              </a:p>
              <a:p>
                <a:pPr lvl="1"/>
                <a:r>
                  <a:rPr lang="en-US" dirty="0"/>
                  <a:t>Assign each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func>
                      </m:den>
                    </m:f>
                  </m:oMath>
                </a14:m>
                <a:endParaRPr lang="en-US" dirty="0"/>
              </a:p>
              <a:p>
                <a:pPr lvl="1"/>
                <a:r>
                  <a:rPr lang="en-US" dirty="0"/>
                  <a:t>Weighted average</a:t>
                </a:r>
              </a:p>
            </p:txBody>
          </p:sp>
        </mc:Choice>
        <mc:Fallback xmlns="">
          <p:sp>
            <p:nvSpPr>
              <p:cNvPr id="3" name="Content Placeholder 2">
                <a:extLst>
                  <a:ext uri="{FF2B5EF4-FFF2-40B4-BE49-F238E27FC236}">
                    <a16:creationId xmlns:a16="http://schemas.microsoft.com/office/drawing/2014/main" id="{EB182023-D9D4-47C0-9645-6F2BE352853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15B98A4-7FF2-4829-BA03-FD256D67D060}"/>
                  </a:ext>
                </a:extLst>
              </p:cNvPr>
              <p:cNvSpPr txBox="1"/>
              <p:nvPr/>
            </p:nvSpPr>
            <p:spPr>
              <a:xfrm>
                <a:off x="8454408" y="5316044"/>
                <a:ext cx="1805160" cy="618374"/>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=0</m:t>
                              </m:r>
                            </m:e>
                            <m:e>
                              <m:r>
                                <a:rPr lang="en-US" b="0" i="1" smtClean="0">
                                  <a:latin typeface="Cambria Math" panose="02040503050406030204" pitchFamily="18" charset="0"/>
                                </a:rPr>
                                <m:t>𝑋</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p:txBody>
          </p:sp>
        </mc:Choice>
        <mc:Fallback xmlns="">
          <p:sp>
            <p:nvSpPr>
              <p:cNvPr id="59" name="TextBox 58">
                <a:extLst>
                  <a:ext uri="{FF2B5EF4-FFF2-40B4-BE49-F238E27FC236}">
                    <a16:creationId xmlns:a16="http://schemas.microsoft.com/office/drawing/2014/main" id="{015B98A4-7FF2-4829-BA03-FD256D67D060}"/>
                  </a:ext>
                </a:extLst>
              </p:cNvPr>
              <p:cNvSpPr txBox="1">
                <a:spLocks noRot="1" noChangeAspect="1" noMove="1" noResize="1" noEditPoints="1" noAdjustHandles="1" noChangeArrowheads="1" noChangeShapeType="1" noTextEdit="1"/>
              </p:cNvSpPr>
              <p:nvPr/>
            </p:nvSpPr>
            <p:spPr>
              <a:xfrm>
                <a:off x="8454408" y="5316044"/>
                <a:ext cx="1805160" cy="6183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93B607D-390E-4508-9774-0A1839E9C778}"/>
                  </a:ext>
                </a:extLst>
              </p:cNvPr>
              <p:cNvSpPr txBox="1"/>
              <p:nvPr/>
            </p:nvSpPr>
            <p:spPr>
              <a:xfrm>
                <a:off x="1932432" y="5318833"/>
                <a:ext cx="1811837" cy="612796"/>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e>
                              <m:r>
                                <a:rPr lang="en-US" b="0" i="1" smtClean="0">
                                  <a:latin typeface="Cambria Math" panose="02040503050406030204" pitchFamily="18" charset="0"/>
                                </a:rPr>
                                <m:t>𝑋</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m:t>
                          </m:r>
                        </m:den>
                      </m:f>
                    </m:oMath>
                  </m:oMathPara>
                </a14:m>
                <a:endParaRPr lang="en-US" dirty="0"/>
              </a:p>
            </p:txBody>
          </p:sp>
        </mc:Choice>
        <mc:Fallback xmlns="">
          <p:sp>
            <p:nvSpPr>
              <p:cNvPr id="60" name="TextBox 59">
                <a:extLst>
                  <a:ext uri="{FF2B5EF4-FFF2-40B4-BE49-F238E27FC236}">
                    <a16:creationId xmlns:a16="http://schemas.microsoft.com/office/drawing/2014/main" id="{193B607D-390E-4508-9774-0A1839E9C778}"/>
                  </a:ext>
                </a:extLst>
              </p:cNvPr>
              <p:cNvSpPr txBox="1">
                <a:spLocks noRot="1" noChangeAspect="1" noMove="1" noResize="1" noEditPoints="1" noAdjustHandles="1" noChangeArrowheads="1" noChangeShapeType="1" noTextEdit="1"/>
              </p:cNvSpPr>
              <p:nvPr/>
            </p:nvSpPr>
            <p:spPr>
              <a:xfrm>
                <a:off x="1932432" y="5318833"/>
                <a:ext cx="1811837" cy="6127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BB4C96-9011-4C8F-9F09-BADDE1D79E94}"/>
                  </a:ext>
                </a:extLst>
              </p:cNvPr>
              <p:cNvSpPr txBox="1"/>
              <p:nvPr/>
            </p:nvSpPr>
            <p:spPr>
              <a:xfrm>
                <a:off x="10259568" y="5440565"/>
                <a:ext cx="1094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=5</m:t>
                      </m:r>
                    </m:oMath>
                  </m:oMathPara>
                </a14:m>
                <a:endParaRPr lang="en-US" dirty="0"/>
              </a:p>
            </p:txBody>
          </p:sp>
        </mc:Choice>
        <mc:Fallback xmlns="">
          <p:sp>
            <p:nvSpPr>
              <p:cNvPr id="4" name="TextBox 3">
                <a:extLst>
                  <a:ext uri="{FF2B5EF4-FFF2-40B4-BE49-F238E27FC236}">
                    <a16:creationId xmlns:a16="http://schemas.microsoft.com/office/drawing/2014/main" id="{1ABB4C96-9011-4C8F-9F09-BADDE1D79E94}"/>
                  </a:ext>
                </a:extLst>
              </p:cNvPr>
              <p:cNvSpPr txBox="1">
                <a:spLocks noRot="1" noChangeAspect="1" noMove="1" noResize="1" noEditPoints="1" noAdjustHandles="1" noChangeArrowheads="1" noChangeShapeType="1" noTextEdit="1"/>
              </p:cNvSpPr>
              <p:nvPr/>
            </p:nvSpPr>
            <p:spPr>
              <a:xfrm>
                <a:off x="10259568" y="5440565"/>
                <a:ext cx="10942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6E85D6-8E29-41CD-9595-5D2EE05CDC80}"/>
                  </a:ext>
                </a:extLst>
              </p:cNvPr>
              <p:cNvSpPr txBox="1"/>
              <p:nvPr/>
            </p:nvSpPr>
            <p:spPr>
              <a:xfrm>
                <a:off x="838199" y="5316974"/>
                <a:ext cx="1094233" cy="616515"/>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4</m:t>
                          </m:r>
                        </m:den>
                      </m:f>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406E85D6-8E29-41CD-9595-5D2EE05CDC80}"/>
                  </a:ext>
                </a:extLst>
              </p:cNvPr>
              <p:cNvSpPr txBox="1">
                <a:spLocks noRot="1" noChangeAspect="1" noMove="1" noResize="1" noEditPoints="1" noAdjustHandles="1" noChangeArrowheads="1" noChangeShapeType="1" noTextEdit="1"/>
              </p:cNvSpPr>
              <p:nvPr/>
            </p:nvSpPr>
            <p:spPr>
              <a:xfrm>
                <a:off x="838199" y="5316974"/>
                <a:ext cx="1094233" cy="616515"/>
              </a:xfrm>
              <a:prstGeom prst="rect">
                <a:avLst/>
              </a:prstGeom>
              <a:blipFill>
                <a:blip r:embed="rId7"/>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9BF6160-4414-4724-8F1F-2E078D86EB4E}"/>
              </a:ext>
            </a:extLst>
          </p:cNvPr>
          <p:cNvSpPr txBox="1"/>
          <p:nvPr/>
        </p:nvSpPr>
        <p:spPr>
          <a:xfrm>
            <a:off x="4342953" y="4886570"/>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6" name="TextBox 5">
            <a:extLst>
              <a:ext uri="{FF2B5EF4-FFF2-40B4-BE49-F238E27FC236}">
                <a16:creationId xmlns:a16="http://schemas.microsoft.com/office/drawing/2014/main" id="{E2F54708-B4B1-45ED-AD05-571FE6E80A6A}"/>
              </a:ext>
            </a:extLst>
          </p:cNvPr>
          <p:cNvSpPr txBox="1"/>
          <p:nvPr/>
        </p:nvSpPr>
        <p:spPr>
          <a:xfrm>
            <a:off x="6831783" y="4886570"/>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cxnSp>
        <p:nvCxnSpPr>
          <p:cNvPr id="8" name="Straight Connector 7">
            <a:extLst>
              <a:ext uri="{FF2B5EF4-FFF2-40B4-BE49-F238E27FC236}">
                <a16:creationId xmlns:a16="http://schemas.microsoft.com/office/drawing/2014/main" id="{204FE5A7-4AA2-48F4-B47D-617693BBD496}"/>
              </a:ext>
            </a:extLst>
          </p:cNvPr>
          <p:cNvCxnSpPr>
            <a:cxnSpLocks/>
          </p:cNvCxnSpPr>
          <p:nvPr/>
        </p:nvCxnSpPr>
        <p:spPr>
          <a:xfrm>
            <a:off x="6086123" y="4939859"/>
            <a:ext cx="9877" cy="1849886"/>
          </a:xfrm>
          <a:prstGeom prst="line">
            <a:avLst/>
          </a:prstGeom>
          <a:ln w="60325" cap="rnd"/>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144A6CE8-DBB8-479A-8B6E-36EE349703AE}"/>
                  </a:ext>
                </a:extLst>
              </p14:cNvPr>
              <p14:cNvContentPartPr/>
              <p14:nvPr/>
            </p14:nvContentPartPr>
            <p14:xfrm>
              <a:off x="4632263" y="5259886"/>
              <a:ext cx="267480" cy="698400"/>
            </p14:xfrm>
          </p:contentPart>
        </mc:Choice>
        <mc:Fallback xmlns="">
          <p:pic>
            <p:nvPicPr>
              <p:cNvPr id="47" name="Ink 46">
                <a:extLst>
                  <a:ext uri="{FF2B5EF4-FFF2-40B4-BE49-F238E27FC236}">
                    <a16:creationId xmlns:a16="http://schemas.microsoft.com/office/drawing/2014/main" id="{144A6CE8-DBB8-479A-8B6E-36EE349703AE}"/>
                  </a:ext>
                </a:extLst>
              </p:cNvPr>
              <p:cNvPicPr/>
              <p:nvPr/>
            </p:nvPicPr>
            <p:blipFill>
              <a:blip r:embed="rId9"/>
              <a:stretch>
                <a:fillRect/>
              </a:stretch>
            </p:blipFill>
            <p:spPr>
              <a:xfrm>
                <a:off x="4614287" y="524188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a16="http://schemas.microsoft.com/office/drawing/2014/main" id="{20B8D39B-EAE3-4F74-815C-2E9DD3DC67D8}"/>
                  </a:ext>
                </a:extLst>
              </p14:cNvPr>
              <p14:cNvContentPartPr/>
              <p14:nvPr/>
            </p14:nvContentPartPr>
            <p14:xfrm>
              <a:off x="7318322" y="5257007"/>
              <a:ext cx="267480" cy="698400"/>
            </p14:xfrm>
          </p:contentPart>
        </mc:Choice>
        <mc:Fallback xmlns="">
          <p:pic>
            <p:nvPicPr>
              <p:cNvPr id="54" name="Ink 53">
                <a:extLst>
                  <a:ext uri="{FF2B5EF4-FFF2-40B4-BE49-F238E27FC236}">
                    <a16:creationId xmlns:a16="http://schemas.microsoft.com/office/drawing/2014/main" id="{20B8D39B-EAE3-4F74-815C-2E9DD3DC67D8}"/>
                  </a:ext>
                </a:extLst>
              </p:cNvPr>
              <p:cNvPicPr/>
              <p:nvPr/>
            </p:nvPicPr>
            <p:blipFill>
              <a:blip r:embed="rId11"/>
              <a:stretch>
                <a:fillRect/>
              </a:stretch>
            </p:blipFill>
            <p:spPr>
              <a:xfrm>
                <a:off x="7300346"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3" name="Ink 62">
                <a:extLst>
                  <a:ext uri="{FF2B5EF4-FFF2-40B4-BE49-F238E27FC236}">
                    <a16:creationId xmlns:a16="http://schemas.microsoft.com/office/drawing/2014/main" id="{36E4A45F-A9C5-4143-9DC8-9F8C764EDBD2}"/>
                  </a:ext>
                </a:extLst>
              </p14:cNvPr>
              <p14:cNvContentPartPr/>
              <p14:nvPr/>
            </p14:nvContentPartPr>
            <p14:xfrm>
              <a:off x="7318322" y="6093555"/>
              <a:ext cx="267480" cy="698400"/>
            </p14:xfrm>
          </p:contentPart>
        </mc:Choice>
        <mc:Fallback xmlns="">
          <p:pic>
            <p:nvPicPr>
              <p:cNvPr id="63" name="Ink 62">
                <a:extLst>
                  <a:ext uri="{FF2B5EF4-FFF2-40B4-BE49-F238E27FC236}">
                    <a16:creationId xmlns:a16="http://schemas.microsoft.com/office/drawing/2014/main" id="{36E4A45F-A9C5-4143-9DC8-9F8C764EDBD2}"/>
                  </a:ext>
                </a:extLst>
              </p:cNvPr>
              <p:cNvPicPr/>
              <p:nvPr/>
            </p:nvPicPr>
            <p:blipFill>
              <a:blip r:embed="rId11"/>
              <a:stretch>
                <a:fillRect/>
              </a:stretch>
            </p:blipFill>
            <p:spPr>
              <a:xfrm>
                <a:off x="7300346" y="607555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5" name="Ink 64">
                <a:extLst>
                  <a:ext uri="{FF2B5EF4-FFF2-40B4-BE49-F238E27FC236}">
                    <a16:creationId xmlns:a16="http://schemas.microsoft.com/office/drawing/2014/main" id="{0333D604-82C4-45B7-BF12-9C8A21B0B83C}"/>
                  </a:ext>
                </a:extLst>
              </p14:cNvPr>
              <p14:cNvContentPartPr/>
              <p14:nvPr/>
            </p14:nvContentPartPr>
            <p14:xfrm>
              <a:off x="8186928" y="6092450"/>
              <a:ext cx="267480" cy="698400"/>
            </p14:xfrm>
          </p:contentPart>
        </mc:Choice>
        <mc:Fallback xmlns="">
          <p:pic>
            <p:nvPicPr>
              <p:cNvPr id="65" name="Ink 64">
                <a:extLst>
                  <a:ext uri="{FF2B5EF4-FFF2-40B4-BE49-F238E27FC236}">
                    <a16:creationId xmlns:a16="http://schemas.microsoft.com/office/drawing/2014/main" id="{0333D604-82C4-45B7-BF12-9C8A21B0B83C}"/>
                  </a:ext>
                </a:extLst>
              </p:cNvPr>
              <p:cNvPicPr/>
              <p:nvPr/>
            </p:nvPicPr>
            <p:blipFill>
              <a:blip r:embed="rId14"/>
              <a:stretch>
                <a:fillRect/>
              </a:stretch>
            </p:blipFill>
            <p:spPr>
              <a:xfrm>
                <a:off x="8168952" y="6074450"/>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6" name="Ink 65">
                <a:extLst>
                  <a:ext uri="{FF2B5EF4-FFF2-40B4-BE49-F238E27FC236}">
                    <a16:creationId xmlns:a16="http://schemas.microsoft.com/office/drawing/2014/main" id="{A65CB38E-968D-41FE-B394-A9279B9F81F2}"/>
                  </a:ext>
                </a:extLst>
              </p14:cNvPr>
              <p14:cNvContentPartPr/>
              <p14:nvPr/>
            </p14:nvContentPartPr>
            <p14:xfrm>
              <a:off x="3744269" y="6091345"/>
              <a:ext cx="267480" cy="698400"/>
            </p14:xfrm>
          </p:contentPart>
        </mc:Choice>
        <mc:Fallback xmlns="">
          <p:pic>
            <p:nvPicPr>
              <p:cNvPr id="66" name="Ink 65">
                <a:extLst>
                  <a:ext uri="{FF2B5EF4-FFF2-40B4-BE49-F238E27FC236}">
                    <a16:creationId xmlns:a16="http://schemas.microsoft.com/office/drawing/2014/main" id="{A65CB38E-968D-41FE-B394-A9279B9F81F2}"/>
                  </a:ext>
                </a:extLst>
              </p:cNvPr>
              <p:cNvPicPr/>
              <p:nvPr/>
            </p:nvPicPr>
            <p:blipFill>
              <a:blip r:embed="rId16"/>
              <a:stretch>
                <a:fillRect/>
              </a:stretch>
            </p:blipFill>
            <p:spPr>
              <a:xfrm>
                <a:off x="3726293"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Ink 67">
                <a:extLst>
                  <a:ext uri="{FF2B5EF4-FFF2-40B4-BE49-F238E27FC236}">
                    <a16:creationId xmlns:a16="http://schemas.microsoft.com/office/drawing/2014/main" id="{C509E1C8-2A03-450E-BCE3-507BC3AFB3FD}"/>
                  </a:ext>
                </a:extLst>
              </p14:cNvPr>
              <p14:cNvContentPartPr/>
              <p14:nvPr/>
            </p14:nvContentPartPr>
            <p14:xfrm>
              <a:off x="4663851" y="6092450"/>
              <a:ext cx="267480" cy="698400"/>
            </p14:xfrm>
          </p:contentPart>
        </mc:Choice>
        <mc:Fallback xmlns="">
          <p:pic>
            <p:nvPicPr>
              <p:cNvPr id="68" name="Ink 67">
                <a:extLst>
                  <a:ext uri="{FF2B5EF4-FFF2-40B4-BE49-F238E27FC236}">
                    <a16:creationId xmlns:a16="http://schemas.microsoft.com/office/drawing/2014/main" id="{C509E1C8-2A03-450E-BCE3-507BC3AFB3FD}"/>
                  </a:ext>
                </a:extLst>
              </p:cNvPr>
              <p:cNvPicPr/>
              <p:nvPr/>
            </p:nvPicPr>
            <p:blipFill>
              <a:blip r:embed="rId18"/>
              <a:stretch>
                <a:fillRect/>
              </a:stretch>
            </p:blipFill>
            <p:spPr>
              <a:xfrm>
                <a:off x="4645875" y="6074450"/>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D2FE5A2E-D31C-4962-A4EF-7898A9637A66}"/>
                  </a:ext>
                </a:extLst>
              </p14:cNvPr>
              <p14:cNvContentPartPr/>
              <p14:nvPr/>
            </p14:nvContentPartPr>
            <p14:xfrm>
              <a:off x="7752625" y="6091345"/>
              <a:ext cx="267480" cy="698400"/>
            </p14:xfrm>
          </p:contentPart>
        </mc:Choice>
        <mc:Fallback xmlns="">
          <p:pic>
            <p:nvPicPr>
              <p:cNvPr id="26" name="Ink 25">
                <a:extLst>
                  <a:ext uri="{FF2B5EF4-FFF2-40B4-BE49-F238E27FC236}">
                    <a16:creationId xmlns:a16="http://schemas.microsoft.com/office/drawing/2014/main" id="{D2FE5A2E-D31C-4962-A4EF-7898A9637A66}"/>
                  </a:ext>
                </a:extLst>
              </p:cNvPr>
              <p:cNvPicPr/>
              <p:nvPr/>
            </p:nvPicPr>
            <p:blipFill>
              <a:blip r:embed="rId14"/>
              <a:stretch>
                <a:fillRect/>
              </a:stretch>
            </p:blipFill>
            <p:spPr>
              <a:xfrm>
                <a:off x="7734649"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C3C19C84-B0D3-43CB-908D-C6CA4DA8D76C}"/>
                  </a:ext>
                </a:extLst>
              </p14:cNvPr>
              <p14:cNvContentPartPr/>
              <p14:nvPr/>
            </p14:nvContentPartPr>
            <p14:xfrm>
              <a:off x="6881026" y="6091345"/>
              <a:ext cx="267480" cy="698400"/>
            </p14:xfrm>
          </p:contentPart>
        </mc:Choice>
        <mc:Fallback xmlns="">
          <p:pic>
            <p:nvPicPr>
              <p:cNvPr id="27" name="Ink 26">
                <a:extLst>
                  <a:ext uri="{FF2B5EF4-FFF2-40B4-BE49-F238E27FC236}">
                    <a16:creationId xmlns:a16="http://schemas.microsoft.com/office/drawing/2014/main" id="{C3C19C84-B0D3-43CB-908D-C6CA4DA8D76C}"/>
                  </a:ext>
                </a:extLst>
              </p:cNvPr>
              <p:cNvPicPr/>
              <p:nvPr/>
            </p:nvPicPr>
            <p:blipFill>
              <a:blip r:embed="rId14"/>
              <a:stretch>
                <a:fillRect/>
              </a:stretch>
            </p:blipFill>
            <p:spPr>
              <a:xfrm>
                <a:off x="6863050"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6870133D-8B21-40E8-80BE-407B0188725E}"/>
                  </a:ext>
                </a:extLst>
              </p14:cNvPr>
              <p14:cNvContentPartPr/>
              <p14:nvPr/>
            </p14:nvContentPartPr>
            <p14:xfrm>
              <a:off x="6445227" y="6091345"/>
              <a:ext cx="267480" cy="698400"/>
            </p14:xfrm>
          </p:contentPart>
        </mc:Choice>
        <mc:Fallback xmlns="">
          <p:pic>
            <p:nvPicPr>
              <p:cNvPr id="28" name="Ink 27">
                <a:extLst>
                  <a:ext uri="{FF2B5EF4-FFF2-40B4-BE49-F238E27FC236}">
                    <a16:creationId xmlns:a16="http://schemas.microsoft.com/office/drawing/2014/main" id="{6870133D-8B21-40E8-80BE-407B0188725E}"/>
                  </a:ext>
                </a:extLst>
              </p:cNvPr>
              <p:cNvPicPr/>
              <p:nvPr/>
            </p:nvPicPr>
            <p:blipFill>
              <a:blip r:embed="rId14"/>
              <a:stretch>
                <a:fillRect/>
              </a:stretch>
            </p:blipFill>
            <p:spPr>
              <a:xfrm>
                <a:off x="6427251"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93777D3D-78DA-4A8C-9D09-FBE1F31291DE}"/>
                  </a:ext>
                </a:extLst>
              </p14:cNvPr>
              <p14:cNvContentPartPr/>
              <p14:nvPr/>
            </p14:nvContentPartPr>
            <p14:xfrm>
              <a:off x="5091713" y="5238878"/>
              <a:ext cx="267480" cy="698400"/>
            </p14:xfrm>
          </p:contentPart>
        </mc:Choice>
        <mc:Fallback xmlns="">
          <p:pic>
            <p:nvPicPr>
              <p:cNvPr id="29" name="Ink 28">
                <a:extLst>
                  <a:ext uri="{FF2B5EF4-FFF2-40B4-BE49-F238E27FC236}">
                    <a16:creationId xmlns:a16="http://schemas.microsoft.com/office/drawing/2014/main" id="{93777D3D-78DA-4A8C-9D09-FBE1F31291DE}"/>
                  </a:ext>
                </a:extLst>
              </p:cNvPr>
              <p:cNvPicPr/>
              <p:nvPr/>
            </p:nvPicPr>
            <p:blipFill>
              <a:blip r:embed="rId9"/>
              <a:stretch>
                <a:fillRect/>
              </a:stretch>
            </p:blipFill>
            <p:spPr>
              <a:xfrm>
                <a:off x="5073737" y="5220878"/>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C36159D-EF6C-445A-A711-622C1E974296}"/>
                  </a:ext>
                </a:extLst>
              </p14:cNvPr>
              <p14:cNvContentPartPr/>
              <p14:nvPr/>
            </p14:nvContentPartPr>
            <p14:xfrm>
              <a:off x="5527983" y="5257007"/>
              <a:ext cx="267480" cy="698400"/>
            </p14:xfrm>
          </p:contentPart>
        </mc:Choice>
        <mc:Fallback xmlns="">
          <p:pic>
            <p:nvPicPr>
              <p:cNvPr id="30" name="Ink 29">
                <a:extLst>
                  <a:ext uri="{FF2B5EF4-FFF2-40B4-BE49-F238E27FC236}">
                    <a16:creationId xmlns:a16="http://schemas.microsoft.com/office/drawing/2014/main" id="{6C36159D-EF6C-445A-A711-622C1E974296}"/>
                  </a:ext>
                </a:extLst>
              </p:cNvPr>
              <p:cNvPicPr/>
              <p:nvPr/>
            </p:nvPicPr>
            <p:blipFill>
              <a:blip r:embed="rId9"/>
              <a:stretch>
                <a:fillRect/>
              </a:stretch>
            </p:blipFill>
            <p:spPr>
              <a:xfrm>
                <a:off x="5510007"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994FFF8C-6D93-4BEB-AE9E-7C8F78A8A022}"/>
                  </a:ext>
                </a:extLst>
              </p14:cNvPr>
              <p14:cNvContentPartPr/>
              <p14:nvPr/>
            </p14:nvContentPartPr>
            <p14:xfrm>
              <a:off x="4174405" y="5257007"/>
              <a:ext cx="267480" cy="698400"/>
            </p14:xfrm>
          </p:contentPart>
        </mc:Choice>
        <mc:Fallback xmlns="">
          <p:pic>
            <p:nvPicPr>
              <p:cNvPr id="31" name="Ink 30">
                <a:extLst>
                  <a:ext uri="{FF2B5EF4-FFF2-40B4-BE49-F238E27FC236}">
                    <a16:creationId xmlns:a16="http://schemas.microsoft.com/office/drawing/2014/main" id="{994FFF8C-6D93-4BEB-AE9E-7C8F78A8A022}"/>
                  </a:ext>
                </a:extLst>
              </p:cNvPr>
              <p:cNvPicPr/>
              <p:nvPr/>
            </p:nvPicPr>
            <p:blipFill>
              <a:blip r:embed="rId9"/>
              <a:stretch>
                <a:fillRect/>
              </a:stretch>
            </p:blipFill>
            <p:spPr>
              <a:xfrm>
                <a:off x="4156429"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AD2FFD14-6329-4F8D-853C-1277E353ABBE}"/>
                  </a:ext>
                </a:extLst>
              </p14:cNvPr>
              <p14:cNvContentPartPr/>
              <p14:nvPr/>
            </p14:nvContentPartPr>
            <p14:xfrm>
              <a:off x="5088251" y="6088006"/>
              <a:ext cx="267480" cy="698400"/>
            </p14:xfrm>
          </p:contentPart>
        </mc:Choice>
        <mc:Fallback xmlns="">
          <p:pic>
            <p:nvPicPr>
              <p:cNvPr id="32" name="Ink 31">
                <a:extLst>
                  <a:ext uri="{FF2B5EF4-FFF2-40B4-BE49-F238E27FC236}">
                    <a16:creationId xmlns:a16="http://schemas.microsoft.com/office/drawing/2014/main" id="{AD2FFD14-6329-4F8D-853C-1277E353ABBE}"/>
                  </a:ext>
                </a:extLst>
              </p:cNvPr>
              <p:cNvPicPr/>
              <p:nvPr/>
            </p:nvPicPr>
            <p:blipFill>
              <a:blip r:embed="rId18"/>
              <a:stretch>
                <a:fillRect/>
              </a:stretch>
            </p:blipFill>
            <p:spPr>
              <a:xfrm>
                <a:off x="5070275" y="607000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98625166-A031-402D-ACCF-E4D2851C9976}"/>
                  </a:ext>
                </a:extLst>
              </p14:cNvPr>
              <p14:cNvContentPartPr/>
              <p14:nvPr/>
            </p14:nvContentPartPr>
            <p14:xfrm>
              <a:off x="5525406" y="6088006"/>
              <a:ext cx="267480" cy="698400"/>
            </p14:xfrm>
          </p:contentPart>
        </mc:Choice>
        <mc:Fallback xmlns="">
          <p:pic>
            <p:nvPicPr>
              <p:cNvPr id="33" name="Ink 32">
                <a:extLst>
                  <a:ext uri="{FF2B5EF4-FFF2-40B4-BE49-F238E27FC236}">
                    <a16:creationId xmlns:a16="http://schemas.microsoft.com/office/drawing/2014/main" id="{98625166-A031-402D-ACCF-E4D2851C9976}"/>
                  </a:ext>
                </a:extLst>
              </p:cNvPr>
              <p:cNvPicPr/>
              <p:nvPr/>
            </p:nvPicPr>
            <p:blipFill>
              <a:blip r:embed="rId18"/>
              <a:stretch>
                <a:fillRect/>
              </a:stretch>
            </p:blipFill>
            <p:spPr>
              <a:xfrm>
                <a:off x="5507430" y="607000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D518DFC8-B81A-471C-AAB1-2B14AED6D6A7}"/>
                  </a:ext>
                </a:extLst>
              </p14:cNvPr>
              <p14:cNvContentPartPr/>
              <p14:nvPr/>
            </p14:nvContentPartPr>
            <p14:xfrm>
              <a:off x="4174405" y="6088006"/>
              <a:ext cx="267480" cy="698400"/>
            </p14:xfrm>
          </p:contentPart>
        </mc:Choice>
        <mc:Fallback xmlns="">
          <p:pic>
            <p:nvPicPr>
              <p:cNvPr id="34" name="Ink 33">
                <a:extLst>
                  <a:ext uri="{FF2B5EF4-FFF2-40B4-BE49-F238E27FC236}">
                    <a16:creationId xmlns:a16="http://schemas.microsoft.com/office/drawing/2014/main" id="{D518DFC8-B81A-471C-AAB1-2B14AED6D6A7}"/>
                  </a:ext>
                </a:extLst>
              </p:cNvPr>
              <p:cNvPicPr/>
              <p:nvPr/>
            </p:nvPicPr>
            <p:blipFill>
              <a:blip r:embed="rId18"/>
              <a:stretch>
                <a:fillRect/>
              </a:stretch>
            </p:blipFill>
            <p:spPr>
              <a:xfrm>
                <a:off x="4156429" y="6070006"/>
                <a:ext cx="303072" cy="734040"/>
              </a:xfrm>
              <a:prstGeom prst="rect">
                <a:avLst/>
              </a:prstGeom>
            </p:spPr>
          </p:pic>
        </mc:Fallback>
      </mc:AlternateContent>
    </p:spTree>
    <p:extLst>
      <p:ext uri="{BB962C8B-B14F-4D97-AF65-F5344CB8AC3E}">
        <p14:creationId xmlns:p14="http://schemas.microsoft.com/office/powerpoint/2010/main" val="23159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4" grpId="0"/>
      <p:bldP spid="25"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5901-70B3-2EA5-575A-AAA5984A569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963A3B-717C-AE3F-9D6C-901B3252966F}"/>
              </a:ext>
            </a:extLst>
          </p:cNvPr>
          <p:cNvSpPr>
            <a:spLocks noGrp="1"/>
          </p:cNvSpPr>
          <p:nvPr>
            <p:ph idx="1"/>
          </p:nvPr>
        </p:nvSpPr>
        <p:spPr>
          <a:xfrm>
            <a:off x="1332688" y="1825625"/>
            <a:ext cx="10021111" cy="4667250"/>
          </a:xfrm>
        </p:spPr>
        <p:txBody>
          <a:bodyPr>
            <a:normAutofit/>
          </a:bodyPr>
          <a:lstStyle/>
          <a:p>
            <a:r>
              <a:rPr lang="en-US" dirty="0"/>
              <a:t>Motivation		</a:t>
            </a:r>
            <a:r>
              <a:rPr lang="en-US" sz="2000" dirty="0">
                <a:solidFill>
                  <a:schemeClr val="tx1">
                    <a:lumMod val="50000"/>
                    <a:lumOff val="50000"/>
                  </a:schemeClr>
                </a:solidFill>
              </a:rPr>
              <a:t>- why causation?</a:t>
            </a:r>
            <a:endParaRPr lang="en-US" dirty="0">
              <a:solidFill>
                <a:schemeClr val="tx1">
                  <a:lumMod val="50000"/>
                  <a:lumOff val="50000"/>
                </a:schemeClr>
              </a:solidFill>
            </a:endParaRPr>
          </a:p>
          <a:p>
            <a:r>
              <a:rPr lang="en-US" dirty="0"/>
              <a:t>Introduction	</a:t>
            </a:r>
            <a:r>
              <a:rPr lang="en-US" sz="2000" dirty="0">
                <a:solidFill>
                  <a:schemeClr val="tx1">
                    <a:lumMod val="50000"/>
                    <a:lumOff val="50000"/>
                  </a:schemeClr>
                </a:solidFill>
              </a:rPr>
              <a:t>- what is causation</a:t>
            </a:r>
          </a:p>
          <a:p>
            <a:r>
              <a:rPr lang="en-US" dirty="0"/>
              <a:t>Estimation		</a:t>
            </a:r>
            <a:r>
              <a:rPr lang="en-US" sz="2000" dirty="0">
                <a:solidFill>
                  <a:schemeClr val="tx1">
                    <a:lumMod val="50000"/>
                    <a:lumOff val="50000"/>
                  </a:schemeClr>
                </a:solidFill>
              </a:rPr>
              <a:t>- estimating treatment effects</a:t>
            </a:r>
            <a:endParaRPr lang="en-US" dirty="0">
              <a:solidFill>
                <a:schemeClr val="tx1">
                  <a:lumMod val="50000"/>
                  <a:lumOff val="50000"/>
                </a:schemeClr>
              </a:solidFill>
            </a:endParaRPr>
          </a:p>
          <a:p>
            <a:r>
              <a:rPr lang="en-US" sz="2600" dirty="0">
                <a:latin typeface="IBM Plex Mono Medium" panose="020B0609050203000203" pitchFamily="49" charset="0"/>
              </a:rPr>
              <a:t>Causallib</a:t>
            </a:r>
            <a:r>
              <a:rPr lang="en-US" dirty="0"/>
              <a:t>	</a:t>
            </a:r>
            <a:r>
              <a:rPr lang="en-US" sz="2000" dirty="0">
                <a:solidFill>
                  <a:schemeClr val="tx1">
                    <a:lumMod val="50000"/>
                    <a:lumOff val="50000"/>
                  </a:schemeClr>
                </a:solidFill>
              </a:rPr>
              <a:t>- estimating treatment effects in Python</a:t>
            </a:r>
          </a:p>
          <a:p>
            <a:r>
              <a:rPr lang="en-US" dirty="0"/>
              <a:t>Hands-on demo	</a:t>
            </a:r>
            <a:r>
              <a:rPr lang="en-US" sz="2000" dirty="0">
                <a:solidFill>
                  <a:schemeClr val="tx1">
                    <a:lumMod val="50000"/>
                    <a:lumOff val="50000"/>
                  </a:schemeClr>
                </a:solidFill>
              </a:rPr>
              <a:t>- estimating treatment effects in practice in Python</a:t>
            </a:r>
            <a:endParaRPr lang="en-US" dirty="0"/>
          </a:p>
          <a:p>
            <a:r>
              <a:rPr lang="en-US" dirty="0"/>
              <a:t>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Identification	</a:t>
            </a:r>
            <a:r>
              <a:rPr kumimoji="0" lang="en-US" sz="2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 when are these </a:t>
            </a:r>
            <a:r>
              <a:rPr lang="en-US" sz="2000" dirty="0">
                <a:solidFill>
                  <a:schemeClr val="tx1">
                    <a:lumMod val="50000"/>
                    <a:lumOff val="50000"/>
                  </a:schemeClr>
                </a:solidFill>
              </a:rPr>
              <a:t>treatment </a:t>
            </a:r>
            <a:r>
              <a:rPr kumimoji="0" lang="en-US" sz="20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effects truly causal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Calibri" panose="020F0502020204030204"/>
                <a:ea typeface="+mn-ea"/>
                <a:cs typeface="+mn-cs"/>
              </a:rPr>
              <a:t>Discussion</a:t>
            </a:r>
          </a:p>
          <a:p>
            <a:endParaRPr lang="en-US" dirty="0"/>
          </a:p>
        </p:txBody>
      </p:sp>
      <p:sp>
        <p:nvSpPr>
          <p:cNvPr id="4" name="Left Brace 3">
            <a:extLst>
              <a:ext uri="{FF2B5EF4-FFF2-40B4-BE49-F238E27FC236}">
                <a16:creationId xmlns:a16="http://schemas.microsoft.com/office/drawing/2014/main" id="{2B598F72-F7CE-DB3E-1509-F2344BEE9B32}"/>
              </a:ext>
            </a:extLst>
          </p:cNvPr>
          <p:cNvSpPr/>
          <p:nvPr/>
        </p:nvSpPr>
        <p:spPr>
          <a:xfrm>
            <a:off x="914400" y="1825625"/>
            <a:ext cx="330740" cy="1929252"/>
          </a:xfrm>
          <a:prstGeom prst="lef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8393C00-F651-0ED7-B7B0-4E7186C47C2C}"/>
              </a:ext>
            </a:extLst>
          </p:cNvPr>
          <p:cNvSpPr/>
          <p:nvPr/>
        </p:nvSpPr>
        <p:spPr>
          <a:xfrm>
            <a:off x="911157" y="4429396"/>
            <a:ext cx="330740" cy="1368892"/>
          </a:xfrm>
          <a:prstGeom prst="lef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5021443E-0A6D-F17B-51B7-6940F545BAF7}"/>
              </a:ext>
            </a:extLst>
          </p:cNvPr>
          <p:cNvSpPr/>
          <p:nvPr/>
        </p:nvSpPr>
        <p:spPr>
          <a:xfrm>
            <a:off x="911157" y="3889814"/>
            <a:ext cx="330740" cy="400423"/>
          </a:xfrm>
          <a:prstGeom prst="lef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aseline="-25000" dirty="0"/>
          </a:p>
        </p:txBody>
      </p:sp>
      <p:sp>
        <p:nvSpPr>
          <p:cNvPr id="7" name="TextBox 6">
            <a:extLst>
              <a:ext uri="{FF2B5EF4-FFF2-40B4-BE49-F238E27FC236}">
                <a16:creationId xmlns:a16="http://schemas.microsoft.com/office/drawing/2014/main" id="{D92B221E-872D-73A6-EF42-BE4115EAFEC1}"/>
              </a:ext>
            </a:extLst>
          </p:cNvPr>
          <p:cNvSpPr txBox="1"/>
          <p:nvPr/>
        </p:nvSpPr>
        <p:spPr>
          <a:xfrm>
            <a:off x="170121" y="2605585"/>
            <a:ext cx="826852" cy="369332"/>
          </a:xfrm>
          <a:prstGeom prst="rect">
            <a:avLst/>
          </a:prstGeom>
          <a:noFill/>
        </p:spPr>
        <p:txBody>
          <a:bodyPr wrap="square" rtlCol="0">
            <a:spAutoFit/>
          </a:bodyPr>
          <a:lstStyle/>
          <a:p>
            <a:r>
              <a:rPr lang="en-US" dirty="0"/>
              <a:t>Part 1</a:t>
            </a:r>
          </a:p>
        </p:txBody>
      </p:sp>
      <p:sp>
        <p:nvSpPr>
          <p:cNvPr id="8" name="TextBox 7">
            <a:extLst>
              <a:ext uri="{FF2B5EF4-FFF2-40B4-BE49-F238E27FC236}">
                <a16:creationId xmlns:a16="http://schemas.microsoft.com/office/drawing/2014/main" id="{11EEE6C8-F92C-C06A-B826-D2C58BC26208}"/>
              </a:ext>
            </a:extLst>
          </p:cNvPr>
          <p:cNvSpPr txBox="1"/>
          <p:nvPr/>
        </p:nvSpPr>
        <p:spPr>
          <a:xfrm>
            <a:off x="188143" y="3889814"/>
            <a:ext cx="826852" cy="369332"/>
          </a:xfrm>
          <a:prstGeom prst="rect">
            <a:avLst/>
          </a:prstGeom>
          <a:noFill/>
        </p:spPr>
        <p:txBody>
          <a:bodyPr wrap="square" rtlCol="0">
            <a:spAutoFit/>
          </a:bodyPr>
          <a:lstStyle/>
          <a:p>
            <a:r>
              <a:rPr lang="en-US" dirty="0"/>
              <a:t>Part 2</a:t>
            </a:r>
          </a:p>
        </p:txBody>
      </p:sp>
      <p:sp>
        <p:nvSpPr>
          <p:cNvPr id="9" name="TextBox 8">
            <a:extLst>
              <a:ext uri="{FF2B5EF4-FFF2-40B4-BE49-F238E27FC236}">
                <a16:creationId xmlns:a16="http://schemas.microsoft.com/office/drawing/2014/main" id="{81C0B050-F12C-4ABA-BD73-7F1E1D221E4B}"/>
              </a:ext>
            </a:extLst>
          </p:cNvPr>
          <p:cNvSpPr txBox="1"/>
          <p:nvPr/>
        </p:nvSpPr>
        <p:spPr>
          <a:xfrm>
            <a:off x="170121" y="4929176"/>
            <a:ext cx="826852" cy="369332"/>
          </a:xfrm>
          <a:prstGeom prst="rect">
            <a:avLst/>
          </a:prstGeom>
          <a:noFill/>
        </p:spPr>
        <p:txBody>
          <a:bodyPr wrap="square" rtlCol="0">
            <a:spAutoFit/>
          </a:bodyPr>
          <a:lstStyle/>
          <a:p>
            <a:r>
              <a:rPr lang="en-US" dirty="0"/>
              <a:t>Part 3</a:t>
            </a:r>
          </a:p>
        </p:txBody>
      </p:sp>
    </p:spTree>
    <p:extLst>
      <p:ext uri="{BB962C8B-B14F-4D97-AF65-F5344CB8AC3E}">
        <p14:creationId xmlns:p14="http://schemas.microsoft.com/office/powerpoint/2010/main" val="316905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F0A81-DECB-A744-1152-6A95F9742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B9B184-3F80-9A53-E6D3-293C42825CA4}"/>
              </a:ext>
            </a:extLst>
          </p:cNvPr>
          <p:cNvSpPr>
            <a:spLocks noGrp="1"/>
          </p:cNvSpPr>
          <p:nvPr>
            <p:ph type="title"/>
          </p:nvPr>
        </p:nvSpPr>
        <p:spPr/>
        <p:txBody>
          <a:bodyPr/>
          <a:lstStyle/>
          <a:p>
            <a:r>
              <a:rPr lang="en-US" dirty="0"/>
              <a:t>Weight Models</a:t>
            </a:r>
          </a:p>
        </p:txBody>
      </p:sp>
      <mc:AlternateContent xmlns:mc="http://schemas.openxmlformats.org/markup-compatibility/2006" xmlns:a14="http://schemas.microsoft.com/office/drawing/2010/main">
        <mc:Choice Requires="a14">
          <p:sp>
            <p:nvSpPr>
              <p:cNvPr id="3" name="!!main_text">
                <a:extLst>
                  <a:ext uri="{FF2B5EF4-FFF2-40B4-BE49-F238E27FC236}">
                    <a16:creationId xmlns:a16="http://schemas.microsoft.com/office/drawing/2014/main" id="{0ECC4B4B-CFB3-DFA1-762D-BFD903651C8A}"/>
                  </a:ext>
                </a:extLst>
              </p:cNvPr>
              <p:cNvSpPr>
                <a:spLocks noGrp="1"/>
              </p:cNvSpPr>
              <p:nvPr>
                <p:ph idx="1"/>
              </p:nvPr>
            </p:nvSpPr>
            <p:spPr/>
            <p:txBody>
              <a:bodyPr/>
              <a:lstStyle/>
              <a:p>
                <a:r>
                  <a:rPr lang="en-US" dirty="0"/>
                  <a:t>Assign a weight for each sample so the distribution of covariates is similar between treatment groups</a:t>
                </a:r>
              </a:p>
              <a:p>
                <a:pPr lvl="1"/>
                <a:r>
                  <a:rPr lang="en-US" dirty="0"/>
                  <a:t>Generates an RCT-like (balanced) pseudo-population</a:t>
                </a:r>
              </a:p>
              <a:p>
                <a:pPr lvl="2"/>
                <a:endParaRPr lang="en-US" dirty="0"/>
              </a:p>
              <a:p>
                <a:r>
                  <a:rPr lang="en-US" dirty="0"/>
                  <a:t>Example: Inverse Probability Weighting (IPW)</a:t>
                </a:r>
              </a:p>
              <a:p>
                <a:pPr lvl="1"/>
                <a:r>
                  <a:rPr lang="en-US" dirty="0"/>
                  <a:t>Use machine learning to model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𝑋</m:t>
                            </m:r>
                          </m:e>
                        </m:d>
                      </m:e>
                    </m:func>
                  </m:oMath>
                </a14:m>
                <a:endParaRPr lang="en-US" b="0" dirty="0"/>
              </a:p>
              <a:p>
                <a:pPr lvl="1"/>
                <a:r>
                  <a:rPr lang="en-US" dirty="0"/>
                  <a:t>Assign each 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func>
                      </m:den>
                    </m:f>
                  </m:oMath>
                </a14:m>
                <a:endParaRPr lang="en-US" dirty="0"/>
              </a:p>
              <a:p>
                <a:pPr lvl="1"/>
                <a:r>
                  <a:rPr lang="en-US" dirty="0"/>
                  <a:t>Weighted average</a:t>
                </a:r>
              </a:p>
            </p:txBody>
          </p:sp>
        </mc:Choice>
        <mc:Fallback xmlns="">
          <p:sp>
            <p:nvSpPr>
              <p:cNvPr id="3" name="!!main_text">
                <a:extLst>
                  <a:ext uri="{FF2B5EF4-FFF2-40B4-BE49-F238E27FC236}">
                    <a16:creationId xmlns:a16="http://schemas.microsoft.com/office/drawing/2014/main" id="{0ECC4B4B-CFB3-DFA1-762D-BFD903651C8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1833BF5-4BD8-E006-14EF-C6E1189EFB50}"/>
                  </a:ext>
                </a:extLst>
              </p:cNvPr>
              <p:cNvSpPr txBox="1"/>
              <p:nvPr/>
            </p:nvSpPr>
            <p:spPr>
              <a:xfrm>
                <a:off x="8454408" y="5316044"/>
                <a:ext cx="1805160" cy="618374"/>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=0</m:t>
                              </m:r>
                            </m:e>
                            <m:e>
                              <m:r>
                                <a:rPr lang="en-US" b="0" i="1" smtClean="0">
                                  <a:latin typeface="Cambria Math" panose="02040503050406030204" pitchFamily="18" charset="0"/>
                                </a:rPr>
                                <m:t>𝑋</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5</m:t>
                          </m:r>
                        </m:den>
                      </m:f>
                    </m:oMath>
                  </m:oMathPara>
                </a14:m>
                <a:endParaRPr lang="en-US" dirty="0"/>
              </a:p>
            </p:txBody>
          </p:sp>
        </mc:Choice>
        <mc:Fallback xmlns="">
          <p:sp>
            <p:nvSpPr>
              <p:cNvPr id="59" name="TextBox 58">
                <a:extLst>
                  <a:ext uri="{FF2B5EF4-FFF2-40B4-BE49-F238E27FC236}">
                    <a16:creationId xmlns:a16="http://schemas.microsoft.com/office/drawing/2014/main" id="{41833BF5-4BD8-E006-14EF-C6E1189EFB50}"/>
                  </a:ext>
                </a:extLst>
              </p:cNvPr>
              <p:cNvSpPr txBox="1">
                <a:spLocks noRot="1" noChangeAspect="1" noMove="1" noResize="1" noEditPoints="1" noAdjustHandles="1" noChangeArrowheads="1" noChangeShapeType="1" noTextEdit="1"/>
              </p:cNvSpPr>
              <p:nvPr/>
            </p:nvSpPr>
            <p:spPr>
              <a:xfrm>
                <a:off x="8454408" y="5316044"/>
                <a:ext cx="1805160" cy="6183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9094A7E-DD4F-89AE-6627-899BD882DC50}"/>
                  </a:ext>
                </a:extLst>
              </p:cNvPr>
              <p:cNvSpPr txBox="1"/>
              <p:nvPr/>
            </p:nvSpPr>
            <p:spPr>
              <a:xfrm>
                <a:off x="1932432" y="5318833"/>
                <a:ext cx="1811837" cy="612796"/>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e>
                              <m:r>
                                <a:rPr lang="en-US" b="0" i="1" smtClean="0">
                                  <a:latin typeface="Cambria Math" panose="02040503050406030204" pitchFamily="18" charset="0"/>
                                </a:rPr>
                                <m:t>𝑋</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m:t>
                          </m:r>
                        </m:den>
                      </m:f>
                    </m:oMath>
                  </m:oMathPara>
                </a14:m>
                <a:endParaRPr lang="en-US" dirty="0"/>
              </a:p>
            </p:txBody>
          </p:sp>
        </mc:Choice>
        <mc:Fallback xmlns="">
          <p:sp>
            <p:nvSpPr>
              <p:cNvPr id="60" name="TextBox 59">
                <a:extLst>
                  <a:ext uri="{FF2B5EF4-FFF2-40B4-BE49-F238E27FC236}">
                    <a16:creationId xmlns:a16="http://schemas.microsoft.com/office/drawing/2014/main" id="{F9094A7E-DD4F-89AE-6627-899BD882DC50}"/>
                  </a:ext>
                </a:extLst>
              </p:cNvPr>
              <p:cNvSpPr txBox="1">
                <a:spLocks noRot="1" noChangeAspect="1" noMove="1" noResize="1" noEditPoints="1" noAdjustHandles="1" noChangeArrowheads="1" noChangeShapeType="1" noTextEdit="1"/>
              </p:cNvSpPr>
              <p:nvPr/>
            </p:nvSpPr>
            <p:spPr>
              <a:xfrm>
                <a:off x="1932432" y="5318833"/>
                <a:ext cx="1811837" cy="6127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116271-30DB-52EE-B7FF-E06F8DDB416F}"/>
                  </a:ext>
                </a:extLst>
              </p:cNvPr>
              <p:cNvSpPr txBox="1"/>
              <p:nvPr/>
            </p:nvSpPr>
            <p:spPr>
              <a:xfrm>
                <a:off x="10259568" y="5440565"/>
                <a:ext cx="10942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𝑤</m:t>
                      </m:r>
                      <m:r>
                        <a:rPr lang="en-US" i="1" smtClean="0">
                          <a:latin typeface="Cambria Math" panose="02040503050406030204" pitchFamily="18" charset="0"/>
                        </a:rPr>
                        <m:t>=5</m:t>
                      </m:r>
                    </m:oMath>
                  </m:oMathPara>
                </a14:m>
                <a:endParaRPr lang="en-US" dirty="0"/>
              </a:p>
            </p:txBody>
          </p:sp>
        </mc:Choice>
        <mc:Fallback xmlns="">
          <p:sp>
            <p:nvSpPr>
              <p:cNvPr id="4" name="TextBox 3">
                <a:extLst>
                  <a:ext uri="{FF2B5EF4-FFF2-40B4-BE49-F238E27FC236}">
                    <a16:creationId xmlns:a16="http://schemas.microsoft.com/office/drawing/2014/main" id="{43116271-30DB-52EE-B7FF-E06F8DDB416F}"/>
                  </a:ext>
                </a:extLst>
              </p:cNvPr>
              <p:cNvSpPr txBox="1">
                <a:spLocks noRot="1" noChangeAspect="1" noMove="1" noResize="1" noEditPoints="1" noAdjustHandles="1" noChangeArrowheads="1" noChangeShapeType="1" noTextEdit="1"/>
              </p:cNvSpPr>
              <p:nvPr/>
            </p:nvSpPr>
            <p:spPr>
              <a:xfrm>
                <a:off x="10259568" y="5440565"/>
                <a:ext cx="109423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FB1AF1-E90B-36EF-83EB-18C49029C1AD}"/>
                  </a:ext>
                </a:extLst>
              </p:cNvPr>
              <p:cNvSpPr txBox="1"/>
              <p:nvPr/>
            </p:nvSpPr>
            <p:spPr>
              <a:xfrm>
                <a:off x="838199" y="5316974"/>
                <a:ext cx="1094233" cy="616515"/>
              </a:xfrm>
              <a:prstGeom prst="rect">
                <a:avLst/>
              </a:prstGeom>
              <a:no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i="1">
                              <a:latin typeface="Cambria Math" panose="02040503050406030204" pitchFamily="18" charset="0"/>
                            </a:rPr>
                            <m:t>4</m:t>
                          </m:r>
                        </m:den>
                      </m:f>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B7FB1AF1-E90B-36EF-83EB-18C49029C1AD}"/>
                  </a:ext>
                </a:extLst>
              </p:cNvPr>
              <p:cNvSpPr txBox="1">
                <a:spLocks noRot="1" noChangeAspect="1" noMove="1" noResize="1" noEditPoints="1" noAdjustHandles="1" noChangeArrowheads="1" noChangeShapeType="1" noTextEdit="1"/>
              </p:cNvSpPr>
              <p:nvPr/>
            </p:nvSpPr>
            <p:spPr>
              <a:xfrm>
                <a:off x="838199" y="5316974"/>
                <a:ext cx="1094233" cy="616515"/>
              </a:xfrm>
              <a:prstGeom prst="rect">
                <a:avLst/>
              </a:prstGeom>
              <a:blipFill>
                <a:blip r:embed="rId7"/>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3F84F8C0-25E7-6E3F-1675-24482C32C685}"/>
              </a:ext>
            </a:extLst>
          </p:cNvPr>
          <p:cNvGrpSpPr/>
          <p:nvPr/>
        </p:nvGrpSpPr>
        <p:grpSpPr>
          <a:xfrm>
            <a:off x="3744269" y="4886570"/>
            <a:ext cx="4710139" cy="1905385"/>
            <a:chOff x="3744269" y="4886570"/>
            <a:chExt cx="4710139" cy="1905385"/>
          </a:xfrm>
        </p:grpSpPr>
        <p:sp>
          <p:nvSpPr>
            <p:cNvPr id="5" name="TextBox 4">
              <a:extLst>
                <a:ext uri="{FF2B5EF4-FFF2-40B4-BE49-F238E27FC236}">
                  <a16:creationId xmlns:a16="http://schemas.microsoft.com/office/drawing/2014/main" id="{EC94EFD1-0305-8C43-33BE-3497440CD36D}"/>
                </a:ext>
              </a:extLst>
            </p:cNvPr>
            <p:cNvSpPr txBox="1"/>
            <p:nvPr/>
          </p:nvSpPr>
          <p:spPr>
            <a:xfrm>
              <a:off x="4342953" y="4886570"/>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6" name="TextBox 5">
              <a:extLst>
                <a:ext uri="{FF2B5EF4-FFF2-40B4-BE49-F238E27FC236}">
                  <a16:creationId xmlns:a16="http://schemas.microsoft.com/office/drawing/2014/main" id="{121C7E5F-AD5F-3491-CE89-FCA03BFA8A0E}"/>
                </a:ext>
              </a:extLst>
            </p:cNvPr>
            <p:cNvSpPr txBox="1"/>
            <p:nvPr/>
          </p:nvSpPr>
          <p:spPr>
            <a:xfrm>
              <a:off x="6831783" y="4886570"/>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cxnSp>
          <p:nvCxnSpPr>
            <p:cNvPr id="8" name="Straight Connector 7">
              <a:extLst>
                <a:ext uri="{FF2B5EF4-FFF2-40B4-BE49-F238E27FC236}">
                  <a16:creationId xmlns:a16="http://schemas.microsoft.com/office/drawing/2014/main" id="{AE88A0B1-CBB1-EA71-9A3F-B9EBCC628424}"/>
                </a:ext>
              </a:extLst>
            </p:cNvPr>
            <p:cNvCxnSpPr>
              <a:cxnSpLocks/>
            </p:cNvCxnSpPr>
            <p:nvPr/>
          </p:nvCxnSpPr>
          <p:spPr>
            <a:xfrm>
              <a:off x="6086123" y="4939859"/>
              <a:ext cx="9877" cy="1849886"/>
            </a:xfrm>
            <a:prstGeom prst="line">
              <a:avLst/>
            </a:prstGeom>
            <a:ln w="60325" cap="rnd"/>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CF4D2D7A-9EBD-A59B-5959-020024A9E486}"/>
                    </a:ext>
                  </a:extLst>
                </p14:cNvPr>
                <p14:cNvContentPartPr/>
                <p14:nvPr/>
              </p14:nvContentPartPr>
              <p14:xfrm>
                <a:off x="4632263" y="5259886"/>
                <a:ext cx="267480" cy="698400"/>
              </p14:xfrm>
            </p:contentPart>
          </mc:Choice>
          <mc:Fallback xmlns="">
            <p:pic>
              <p:nvPicPr>
                <p:cNvPr id="47" name="Ink 46">
                  <a:extLst>
                    <a:ext uri="{FF2B5EF4-FFF2-40B4-BE49-F238E27FC236}">
                      <a16:creationId xmlns:a16="http://schemas.microsoft.com/office/drawing/2014/main" id="{CF4D2D7A-9EBD-A59B-5959-020024A9E486}"/>
                    </a:ext>
                  </a:extLst>
                </p:cNvPr>
                <p:cNvPicPr/>
                <p:nvPr/>
              </p:nvPicPr>
              <p:blipFill>
                <a:blip r:embed="rId9"/>
                <a:stretch>
                  <a:fillRect/>
                </a:stretch>
              </p:blipFill>
              <p:spPr>
                <a:xfrm>
                  <a:off x="4614287" y="524188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a16="http://schemas.microsoft.com/office/drawing/2014/main" id="{86B1773E-228F-0C0D-01AF-E59AE70A5DBF}"/>
                    </a:ext>
                  </a:extLst>
                </p14:cNvPr>
                <p14:cNvContentPartPr/>
                <p14:nvPr/>
              </p14:nvContentPartPr>
              <p14:xfrm>
                <a:off x="7318322" y="5257007"/>
                <a:ext cx="267480" cy="698400"/>
              </p14:xfrm>
            </p:contentPart>
          </mc:Choice>
          <mc:Fallback xmlns="">
            <p:pic>
              <p:nvPicPr>
                <p:cNvPr id="54" name="Ink 53">
                  <a:extLst>
                    <a:ext uri="{FF2B5EF4-FFF2-40B4-BE49-F238E27FC236}">
                      <a16:creationId xmlns:a16="http://schemas.microsoft.com/office/drawing/2014/main" id="{86B1773E-228F-0C0D-01AF-E59AE70A5DBF}"/>
                    </a:ext>
                  </a:extLst>
                </p:cNvPr>
                <p:cNvPicPr/>
                <p:nvPr/>
              </p:nvPicPr>
              <p:blipFill>
                <a:blip r:embed="rId11"/>
                <a:stretch>
                  <a:fillRect/>
                </a:stretch>
              </p:blipFill>
              <p:spPr>
                <a:xfrm>
                  <a:off x="7300346"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3" name="Ink 62">
                  <a:extLst>
                    <a:ext uri="{FF2B5EF4-FFF2-40B4-BE49-F238E27FC236}">
                      <a16:creationId xmlns:a16="http://schemas.microsoft.com/office/drawing/2014/main" id="{BF474056-41AC-E49E-0B03-4318D0F1404E}"/>
                    </a:ext>
                  </a:extLst>
                </p14:cNvPr>
                <p14:cNvContentPartPr/>
                <p14:nvPr/>
              </p14:nvContentPartPr>
              <p14:xfrm>
                <a:off x="7318322" y="6093555"/>
                <a:ext cx="267480" cy="698400"/>
              </p14:xfrm>
            </p:contentPart>
          </mc:Choice>
          <mc:Fallback xmlns="">
            <p:pic>
              <p:nvPicPr>
                <p:cNvPr id="63" name="Ink 62">
                  <a:extLst>
                    <a:ext uri="{FF2B5EF4-FFF2-40B4-BE49-F238E27FC236}">
                      <a16:creationId xmlns:a16="http://schemas.microsoft.com/office/drawing/2014/main" id="{BF474056-41AC-E49E-0B03-4318D0F1404E}"/>
                    </a:ext>
                  </a:extLst>
                </p:cNvPr>
                <p:cNvPicPr/>
                <p:nvPr/>
              </p:nvPicPr>
              <p:blipFill>
                <a:blip r:embed="rId11"/>
                <a:stretch>
                  <a:fillRect/>
                </a:stretch>
              </p:blipFill>
              <p:spPr>
                <a:xfrm>
                  <a:off x="7300346" y="607555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5" name="Ink 64">
                  <a:extLst>
                    <a:ext uri="{FF2B5EF4-FFF2-40B4-BE49-F238E27FC236}">
                      <a16:creationId xmlns:a16="http://schemas.microsoft.com/office/drawing/2014/main" id="{A226833E-802F-AB15-85CF-A806445CFAFE}"/>
                    </a:ext>
                  </a:extLst>
                </p14:cNvPr>
                <p14:cNvContentPartPr/>
                <p14:nvPr/>
              </p14:nvContentPartPr>
              <p14:xfrm>
                <a:off x="8186928" y="6092450"/>
                <a:ext cx="267480" cy="698400"/>
              </p14:xfrm>
            </p:contentPart>
          </mc:Choice>
          <mc:Fallback xmlns="">
            <p:pic>
              <p:nvPicPr>
                <p:cNvPr id="65" name="Ink 64">
                  <a:extLst>
                    <a:ext uri="{FF2B5EF4-FFF2-40B4-BE49-F238E27FC236}">
                      <a16:creationId xmlns:a16="http://schemas.microsoft.com/office/drawing/2014/main" id="{A226833E-802F-AB15-85CF-A806445CFAFE}"/>
                    </a:ext>
                  </a:extLst>
                </p:cNvPr>
                <p:cNvPicPr/>
                <p:nvPr/>
              </p:nvPicPr>
              <p:blipFill>
                <a:blip r:embed="rId14"/>
                <a:stretch>
                  <a:fillRect/>
                </a:stretch>
              </p:blipFill>
              <p:spPr>
                <a:xfrm>
                  <a:off x="8168952" y="6074450"/>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6" name="Ink 65">
                  <a:extLst>
                    <a:ext uri="{FF2B5EF4-FFF2-40B4-BE49-F238E27FC236}">
                      <a16:creationId xmlns:a16="http://schemas.microsoft.com/office/drawing/2014/main" id="{7A841529-7777-4C26-480C-421373615295}"/>
                    </a:ext>
                  </a:extLst>
                </p14:cNvPr>
                <p14:cNvContentPartPr/>
                <p14:nvPr/>
              </p14:nvContentPartPr>
              <p14:xfrm>
                <a:off x="3744269" y="6091345"/>
                <a:ext cx="267480" cy="698400"/>
              </p14:xfrm>
            </p:contentPart>
          </mc:Choice>
          <mc:Fallback xmlns="">
            <p:pic>
              <p:nvPicPr>
                <p:cNvPr id="66" name="Ink 65">
                  <a:extLst>
                    <a:ext uri="{FF2B5EF4-FFF2-40B4-BE49-F238E27FC236}">
                      <a16:creationId xmlns:a16="http://schemas.microsoft.com/office/drawing/2014/main" id="{7A841529-7777-4C26-480C-421373615295}"/>
                    </a:ext>
                  </a:extLst>
                </p:cNvPr>
                <p:cNvPicPr/>
                <p:nvPr/>
              </p:nvPicPr>
              <p:blipFill>
                <a:blip r:embed="rId16"/>
                <a:stretch>
                  <a:fillRect/>
                </a:stretch>
              </p:blipFill>
              <p:spPr>
                <a:xfrm>
                  <a:off x="3726293"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Ink 67">
                  <a:extLst>
                    <a:ext uri="{FF2B5EF4-FFF2-40B4-BE49-F238E27FC236}">
                      <a16:creationId xmlns:a16="http://schemas.microsoft.com/office/drawing/2014/main" id="{B63A3349-C633-5C87-882E-B853F48CA6B2}"/>
                    </a:ext>
                  </a:extLst>
                </p14:cNvPr>
                <p14:cNvContentPartPr/>
                <p14:nvPr/>
              </p14:nvContentPartPr>
              <p14:xfrm>
                <a:off x="4663851" y="6092450"/>
                <a:ext cx="267480" cy="698400"/>
              </p14:xfrm>
            </p:contentPart>
          </mc:Choice>
          <mc:Fallback xmlns="">
            <p:pic>
              <p:nvPicPr>
                <p:cNvPr id="68" name="Ink 67">
                  <a:extLst>
                    <a:ext uri="{FF2B5EF4-FFF2-40B4-BE49-F238E27FC236}">
                      <a16:creationId xmlns:a16="http://schemas.microsoft.com/office/drawing/2014/main" id="{B63A3349-C633-5C87-882E-B853F48CA6B2}"/>
                    </a:ext>
                  </a:extLst>
                </p:cNvPr>
                <p:cNvPicPr/>
                <p:nvPr/>
              </p:nvPicPr>
              <p:blipFill>
                <a:blip r:embed="rId18"/>
                <a:stretch>
                  <a:fillRect/>
                </a:stretch>
              </p:blipFill>
              <p:spPr>
                <a:xfrm>
                  <a:off x="4645875" y="6074450"/>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30436BBC-94C5-A112-8186-8391DEEB3A69}"/>
                    </a:ext>
                  </a:extLst>
                </p14:cNvPr>
                <p14:cNvContentPartPr/>
                <p14:nvPr/>
              </p14:nvContentPartPr>
              <p14:xfrm>
                <a:off x="7752625" y="6091345"/>
                <a:ext cx="267480" cy="698400"/>
              </p14:xfrm>
            </p:contentPart>
          </mc:Choice>
          <mc:Fallback xmlns="">
            <p:pic>
              <p:nvPicPr>
                <p:cNvPr id="26" name="Ink 25">
                  <a:extLst>
                    <a:ext uri="{FF2B5EF4-FFF2-40B4-BE49-F238E27FC236}">
                      <a16:creationId xmlns:a16="http://schemas.microsoft.com/office/drawing/2014/main" id="{30436BBC-94C5-A112-8186-8391DEEB3A69}"/>
                    </a:ext>
                  </a:extLst>
                </p:cNvPr>
                <p:cNvPicPr/>
                <p:nvPr/>
              </p:nvPicPr>
              <p:blipFill>
                <a:blip r:embed="rId14"/>
                <a:stretch>
                  <a:fillRect/>
                </a:stretch>
              </p:blipFill>
              <p:spPr>
                <a:xfrm>
                  <a:off x="7734649"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E97FA182-D475-86AA-47F2-68928DA633C5}"/>
                    </a:ext>
                  </a:extLst>
                </p14:cNvPr>
                <p14:cNvContentPartPr/>
                <p14:nvPr/>
              </p14:nvContentPartPr>
              <p14:xfrm>
                <a:off x="6881026" y="6091345"/>
                <a:ext cx="267480" cy="698400"/>
              </p14:xfrm>
            </p:contentPart>
          </mc:Choice>
          <mc:Fallback xmlns="">
            <p:pic>
              <p:nvPicPr>
                <p:cNvPr id="27" name="Ink 26">
                  <a:extLst>
                    <a:ext uri="{FF2B5EF4-FFF2-40B4-BE49-F238E27FC236}">
                      <a16:creationId xmlns:a16="http://schemas.microsoft.com/office/drawing/2014/main" id="{E97FA182-D475-86AA-47F2-68928DA633C5}"/>
                    </a:ext>
                  </a:extLst>
                </p:cNvPr>
                <p:cNvPicPr/>
                <p:nvPr/>
              </p:nvPicPr>
              <p:blipFill>
                <a:blip r:embed="rId14"/>
                <a:stretch>
                  <a:fillRect/>
                </a:stretch>
              </p:blipFill>
              <p:spPr>
                <a:xfrm>
                  <a:off x="6863050"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A6A40E9B-FF9F-7452-9C09-6F8E89EFCEA0}"/>
                    </a:ext>
                  </a:extLst>
                </p14:cNvPr>
                <p14:cNvContentPartPr/>
                <p14:nvPr/>
              </p14:nvContentPartPr>
              <p14:xfrm>
                <a:off x="6445227" y="6091345"/>
                <a:ext cx="267480" cy="698400"/>
              </p14:xfrm>
            </p:contentPart>
          </mc:Choice>
          <mc:Fallback xmlns="">
            <p:pic>
              <p:nvPicPr>
                <p:cNvPr id="28" name="Ink 27">
                  <a:extLst>
                    <a:ext uri="{FF2B5EF4-FFF2-40B4-BE49-F238E27FC236}">
                      <a16:creationId xmlns:a16="http://schemas.microsoft.com/office/drawing/2014/main" id="{A6A40E9B-FF9F-7452-9C09-6F8E89EFCEA0}"/>
                    </a:ext>
                  </a:extLst>
                </p:cNvPr>
                <p:cNvPicPr/>
                <p:nvPr/>
              </p:nvPicPr>
              <p:blipFill>
                <a:blip r:embed="rId14"/>
                <a:stretch>
                  <a:fillRect/>
                </a:stretch>
              </p:blipFill>
              <p:spPr>
                <a:xfrm>
                  <a:off x="6427251"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1CF3C18B-3EA1-C77D-BB2D-CC930D78BA9A}"/>
                    </a:ext>
                  </a:extLst>
                </p14:cNvPr>
                <p14:cNvContentPartPr/>
                <p14:nvPr/>
              </p14:nvContentPartPr>
              <p14:xfrm>
                <a:off x="5091713" y="5238878"/>
                <a:ext cx="267480" cy="698400"/>
              </p14:xfrm>
            </p:contentPart>
          </mc:Choice>
          <mc:Fallback xmlns="">
            <p:pic>
              <p:nvPicPr>
                <p:cNvPr id="29" name="Ink 28">
                  <a:extLst>
                    <a:ext uri="{FF2B5EF4-FFF2-40B4-BE49-F238E27FC236}">
                      <a16:creationId xmlns:a16="http://schemas.microsoft.com/office/drawing/2014/main" id="{1CF3C18B-3EA1-C77D-BB2D-CC930D78BA9A}"/>
                    </a:ext>
                  </a:extLst>
                </p:cNvPr>
                <p:cNvPicPr/>
                <p:nvPr/>
              </p:nvPicPr>
              <p:blipFill>
                <a:blip r:embed="rId9"/>
                <a:stretch>
                  <a:fillRect/>
                </a:stretch>
              </p:blipFill>
              <p:spPr>
                <a:xfrm>
                  <a:off x="5073737" y="5220878"/>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990E7588-62F2-3397-5FC9-58CE84FB5A3E}"/>
                    </a:ext>
                  </a:extLst>
                </p14:cNvPr>
                <p14:cNvContentPartPr/>
                <p14:nvPr/>
              </p14:nvContentPartPr>
              <p14:xfrm>
                <a:off x="5527983" y="5257007"/>
                <a:ext cx="267480" cy="698400"/>
              </p14:xfrm>
            </p:contentPart>
          </mc:Choice>
          <mc:Fallback xmlns="">
            <p:pic>
              <p:nvPicPr>
                <p:cNvPr id="30" name="Ink 29">
                  <a:extLst>
                    <a:ext uri="{FF2B5EF4-FFF2-40B4-BE49-F238E27FC236}">
                      <a16:creationId xmlns:a16="http://schemas.microsoft.com/office/drawing/2014/main" id="{990E7588-62F2-3397-5FC9-58CE84FB5A3E}"/>
                    </a:ext>
                  </a:extLst>
                </p:cNvPr>
                <p:cNvPicPr/>
                <p:nvPr/>
              </p:nvPicPr>
              <p:blipFill>
                <a:blip r:embed="rId9"/>
                <a:stretch>
                  <a:fillRect/>
                </a:stretch>
              </p:blipFill>
              <p:spPr>
                <a:xfrm>
                  <a:off x="5510007"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91E39057-A2A1-1DCA-06B2-D6C8D3D41F2F}"/>
                    </a:ext>
                  </a:extLst>
                </p14:cNvPr>
                <p14:cNvContentPartPr/>
                <p14:nvPr/>
              </p14:nvContentPartPr>
              <p14:xfrm>
                <a:off x="4174405" y="5257007"/>
                <a:ext cx="267480" cy="698400"/>
              </p14:xfrm>
            </p:contentPart>
          </mc:Choice>
          <mc:Fallback xmlns="">
            <p:pic>
              <p:nvPicPr>
                <p:cNvPr id="31" name="Ink 30">
                  <a:extLst>
                    <a:ext uri="{FF2B5EF4-FFF2-40B4-BE49-F238E27FC236}">
                      <a16:creationId xmlns:a16="http://schemas.microsoft.com/office/drawing/2014/main" id="{91E39057-A2A1-1DCA-06B2-D6C8D3D41F2F}"/>
                    </a:ext>
                  </a:extLst>
                </p:cNvPr>
                <p:cNvPicPr/>
                <p:nvPr/>
              </p:nvPicPr>
              <p:blipFill>
                <a:blip r:embed="rId9"/>
                <a:stretch>
                  <a:fillRect/>
                </a:stretch>
              </p:blipFill>
              <p:spPr>
                <a:xfrm>
                  <a:off x="4156429"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Ink 31">
                  <a:extLst>
                    <a:ext uri="{FF2B5EF4-FFF2-40B4-BE49-F238E27FC236}">
                      <a16:creationId xmlns:a16="http://schemas.microsoft.com/office/drawing/2014/main" id="{DF57049F-D257-89ED-0B66-7506523109FF}"/>
                    </a:ext>
                  </a:extLst>
                </p14:cNvPr>
                <p14:cNvContentPartPr/>
                <p14:nvPr/>
              </p14:nvContentPartPr>
              <p14:xfrm>
                <a:off x="5088251" y="6088006"/>
                <a:ext cx="267480" cy="698400"/>
              </p14:xfrm>
            </p:contentPart>
          </mc:Choice>
          <mc:Fallback xmlns="">
            <p:pic>
              <p:nvPicPr>
                <p:cNvPr id="32" name="Ink 31">
                  <a:extLst>
                    <a:ext uri="{FF2B5EF4-FFF2-40B4-BE49-F238E27FC236}">
                      <a16:creationId xmlns:a16="http://schemas.microsoft.com/office/drawing/2014/main" id="{DF57049F-D257-89ED-0B66-7506523109FF}"/>
                    </a:ext>
                  </a:extLst>
                </p:cNvPr>
                <p:cNvPicPr/>
                <p:nvPr/>
              </p:nvPicPr>
              <p:blipFill>
                <a:blip r:embed="rId18"/>
                <a:stretch>
                  <a:fillRect/>
                </a:stretch>
              </p:blipFill>
              <p:spPr>
                <a:xfrm>
                  <a:off x="5070275" y="607000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FC783B4B-C51D-E299-9051-1B40639EAFB7}"/>
                    </a:ext>
                  </a:extLst>
                </p14:cNvPr>
                <p14:cNvContentPartPr/>
                <p14:nvPr/>
              </p14:nvContentPartPr>
              <p14:xfrm>
                <a:off x="5525406" y="6088006"/>
                <a:ext cx="267480" cy="698400"/>
              </p14:xfrm>
            </p:contentPart>
          </mc:Choice>
          <mc:Fallback xmlns="">
            <p:pic>
              <p:nvPicPr>
                <p:cNvPr id="33" name="Ink 32">
                  <a:extLst>
                    <a:ext uri="{FF2B5EF4-FFF2-40B4-BE49-F238E27FC236}">
                      <a16:creationId xmlns:a16="http://schemas.microsoft.com/office/drawing/2014/main" id="{FC783B4B-C51D-E299-9051-1B40639EAFB7}"/>
                    </a:ext>
                  </a:extLst>
                </p:cNvPr>
                <p:cNvPicPr/>
                <p:nvPr/>
              </p:nvPicPr>
              <p:blipFill>
                <a:blip r:embed="rId18"/>
                <a:stretch>
                  <a:fillRect/>
                </a:stretch>
              </p:blipFill>
              <p:spPr>
                <a:xfrm>
                  <a:off x="5507430" y="607000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54DB59AD-78D7-1FF7-5D7F-FF982C5D5AC9}"/>
                    </a:ext>
                  </a:extLst>
                </p14:cNvPr>
                <p14:cNvContentPartPr/>
                <p14:nvPr/>
              </p14:nvContentPartPr>
              <p14:xfrm>
                <a:off x="4174405" y="6088006"/>
                <a:ext cx="267480" cy="698400"/>
              </p14:xfrm>
            </p:contentPart>
          </mc:Choice>
          <mc:Fallback xmlns="">
            <p:pic>
              <p:nvPicPr>
                <p:cNvPr id="34" name="Ink 33">
                  <a:extLst>
                    <a:ext uri="{FF2B5EF4-FFF2-40B4-BE49-F238E27FC236}">
                      <a16:creationId xmlns:a16="http://schemas.microsoft.com/office/drawing/2014/main" id="{54DB59AD-78D7-1FF7-5D7F-FF982C5D5AC9}"/>
                    </a:ext>
                  </a:extLst>
                </p:cNvPr>
                <p:cNvPicPr/>
                <p:nvPr/>
              </p:nvPicPr>
              <p:blipFill>
                <a:blip r:embed="rId18"/>
                <a:stretch>
                  <a:fillRect/>
                </a:stretch>
              </p:blipFill>
              <p:spPr>
                <a:xfrm>
                  <a:off x="4156429" y="6070006"/>
                  <a:ext cx="303072" cy="734040"/>
                </a:xfrm>
                <a:prstGeom prst="rect">
                  <a:avLst/>
                </a:prstGeom>
              </p:spPr>
            </p:pic>
          </mc:Fallback>
        </mc:AlternateContent>
      </p:grpSp>
    </p:spTree>
    <p:extLst>
      <p:ext uri="{BB962C8B-B14F-4D97-AF65-F5344CB8AC3E}">
        <p14:creationId xmlns:p14="http://schemas.microsoft.com/office/powerpoint/2010/main" val="244668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2C5AC-94F9-C293-F0BF-03F5627E6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5DCEB5-F8C3-2338-CCA7-304D052828E8}"/>
              </a:ext>
            </a:extLst>
          </p:cNvPr>
          <p:cNvSpPr>
            <a:spLocks noGrp="1"/>
          </p:cNvSpPr>
          <p:nvPr>
            <p:ph type="title"/>
          </p:nvPr>
        </p:nvSpPr>
        <p:spPr/>
        <p:txBody>
          <a:bodyPr/>
          <a:lstStyle/>
          <a:p>
            <a:r>
              <a:rPr lang="en-US" dirty="0"/>
              <a:t>Weight Models</a:t>
            </a:r>
          </a:p>
        </p:txBody>
      </p:sp>
      <p:sp>
        <p:nvSpPr>
          <p:cNvPr id="3" name="!!main_text">
            <a:extLst>
              <a:ext uri="{FF2B5EF4-FFF2-40B4-BE49-F238E27FC236}">
                <a16:creationId xmlns:a16="http://schemas.microsoft.com/office/drawing/2014/main" id="{A386A935-0A7A-8060-354C-877B056113D9}"/>
              </a:ext>
            </a:extLst>
          </p:cNvPr>
          <p:cNvSpPr>
            <a:spLocks noGrp="1"/>
          </p:cNvSpPr>
          <p:nvPr>
            <p:ph idx="1"/>
          </p:nvPr>
        </p:nvSpPr>
        <p:spPr/>
        <p:txBody>
          <a:bodyPr/>
          <a:lstStyle/>
          <a:p>
            <a:r>
              <a:rPr lang="en-US" dirty="0"/>
              <a:t>Assign a weight for each sample so the distribution of covariates is similar between treatment groups</a:t>
            </a:r>
          </a:p>
          <a:p>
            <a:pPr lvl="1"/>
            <a:r>
              <a:rPr lang="en-US" dirty="0"/>
              <a:t>Generates an RCT-like (balanced) pseudo-population</a:t>
            </a:r>
          </a:p>
          <a:p>
            <a:pPr lvl="2"/>
            <a:endParaRPr lang="en-US" dirty="0"/>
          </a:p>
          <a:p>
            <a:r>
              <a:rPr lang="en-US" dirty="0"/>
              <a:t>Example: Inverse Probability Weighting (IPW)</a:t>
            </a:r>
          </a:p>
          <a:p>
            <a:pPr lvl="1"/>
            <a:r>
              <a:rPr lang="en-US" dirty="0"/>
              <a:t>Up-weigh rare (surprising) samples</a:t>
            </a:r>
          </a:p>
          <a:p>
            <a:pPr lvl="2"/>
            <a:r>
              <a:rPr lang="en-US" dirty="0"/>
              <a:t>Low propensity score = Rare in group A and abundant in group B</a:t>
            </a:r>
          </a:p>
          <a:p>
            <a:pPr lvl="2"/>
            <a:r>
              <a:rPr lang="en-US" dirty="0"/>
              <a:t>A treated sample that was much more likely to be control holds valuable information about how it is to be a treated unit</a:t>
            </a:r>
          </a:p>
          <a:p>
            <a:pPr lvl="1"/>
            <a:r>
              <a:rPr lang="en-US" dirty="0"/>
              <a:t>Treatment is independent of covariates </a:t>
            </a:r>
            <a:br>
              <a:rPr lang="en-US" dirty="0"/>
            </a:br>
            <a:r>
              <a:rPr lang="en-US" dirty="0"/>
              <a:t>(unpredictable)</a:t>
            </a:r>
          </a:p>
        </p:txBody>
      </p:sp>
      <p:grpSp>
        <p:nvGrpSpPr>
          <p:cNvPr id="7" name="Group 6">
            <a:extLst>
              <a:ext uri="{FF2B5EF4-FFF2-40B4-BE49-F238E27FC236}">
                <a16:creationId xmlns:a16="http://schemas.microsoft.com/office/drawing/2014/main" id="{3103CF34-0A9F-3A95-9E25-145756894922}"/>
              </a:ext>
            </a:extLst>
          </p:cNvPr>
          <p:cNvGrpSpPr/>
          <p:nvPr/>
        </p:nvGrpSpPr>
        <p:grpSpPr>
          <a:xfrm>
            <a:off x="7254092" y="4886569"/>
            <a:ext cx="4710139" cy="1905385"/>
            <a:chOff x="3744269" y="4886570"/>
            <a:chExt cx="4710139" cy="1905385"/>
          </a:xfrm>
        </p:grpSpPr>
        <p:sp>
          <p:nvSpPr>
            <p:cNvPr id="5" name="TextBox 4">
              <a:extLst>
                <a:ext uri="{FF2B5EF4-FFF2-40B4-BE49-F238E27FC236}">
                  <a16:creationId xmlns:a16="http://schemas.microsoft.com/office/drawing/2014/main" id="{5E8E736D-A20D-7E47-5F8B-E9900BC49A85}"/>
                </a:ext>
              </a:extLst>
            </p:cNvPr>
            <p:cNvSpPr txBox="1"/>
            <p:nvPr/>
          </p:nvSpPr>
          <p:spPr>
            <a:xfrm>
              <a:off x="4342953" y="4886570"/>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6" name="TextBox 5">
              <a:extLst>
                <a:ext uri="{FF2B5EF4-FFF2-40B4-BE49-F238E27FC236}">
                  <a16:creationId xmlns:a16="http://schemas.microsoft.com/office/drawing/2014/main" id="{C8703DE9-9C02-4620-F336-D30579158EB5}"/>
                </a:ext>
              </a:extLst>
            </p:cNvPr>
            <p:cNvSpPr txBox="1"/>
            <p:nvPr/>
          </p:nvSpPr>
          <p:spPr>
            <a:xfrm>
              <a:off x="6831783" y="4886570"/>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cxnSp>
          <p:nvCxnSpPr>
            <p:cNvPr id="8" name="Straight Connector 7">
              <a:extLst>
                <a:ext uri="{FF2B5EF4-FFF2-40B4-BE49-F238E27FC236}">
                  <a16:creationId xmlns:a16="http://schemas.microsoft.com/office/drawing/2014/main" id="{B6161E52-0D4C-9BFF-E57E-9BA7ADB8AC94}"/>
                </a:ext>
              </a:extLst>
            </p:cNvPr>
            <p:cNvCxnSpPr>
              <a:cxnSpLocks/>
            </p:cNvCxnSpPr>
            <p:nvPr/>
          </p:nvCxnSpPr>
          <p:spPr>
            <a:xfrm>
              <a:off x="6086123" y="4939859"/>
              <a:ext cx="9877" cy="1849886"/>
            </a:xfrm>
            <a:prstGeom prst="line">
              <a:avLst/>
            </a:prstGeom>
            <a:ln w="60325" cap="rnd"/>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B353F53A-73D4-1082-6C5B-BECD11DD6D29}"/>
                    </a:ext>
                  </a:extLst>
                </p14:cNvPr>
                <p14:cNvContentPartPr/>
                <p14:nvPr/>
              </p14:nvContentPartPr>
              <p14:xfrm>
                <a:off x="4632263" y="5259886"/>
                <a:ext cx="267480" cy="698400"/>
              </p14:xfrm>
            </p:contentPart>
          </mc:Choice>
          <mc:Fallback xmlns="">
            <p:pic>
              <p:nvPicPr>
                <p:cNvPr id="47" name="Ink 46">
                  <a:extLst>
                    <a:ext uri="{FF2B5EF4-FFF2-40B4-BE49-F238E27FC236}">
                      <a16:creationId xmlns:a16="http://schemas.microsoft.com/office/drawing/2014/main" id="{B353F53A-73D4-1082-6C5B-BECD11DD6D29}"/>
                    </a:ext>
                  </a:extLst>
                </p:cNvPr>
                <p:cNvPicPr/>
                <p:nvPr/>
              </p:nvPicPr>
              <p:blipFill>
                <a:blip r:embed="rId4"/>
                <a:stretch>
                  <a:fillRect/>
                </a:stretch>
              </p:blipFill>
              <p:spPr>
                <a:xfrm>
                  <a:off x="4614287" y="524188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 name="Ink 53">
                  <a:extLst>
                    <a:ext uri="{FF2B5EF4-FFF2-40B4-BE49-F238E27FC236}">
                      <a16:creationId xmlns:a16="http://schemas.microsoft.com/office/drawing/2014/main" id="{CBD71ED3-033C-1B4D-0602-9DC3AF72C7AC}"/>
                    </a:ext>
                  </a:extLst>
                </p14:cNvPr>
                <p14:cNvContentPartPr/>
                <p14:nvPr/>
              </p14:nvContentPartPr>
              <p14:xfrm>
                <a:off x="7318322" y="5257007"/>
                <a:ext cx="267480" cy="698400"/>
              </p14:xfrm>
            </p:contentPart>
          </mc:Choice>
          <mc:Fallback xmlns="">
            <p:pic>
              <p:nvPicPr>
                <p:cNvPr id="54" name="Ink 53">
                  <a:extLst>
                    <a:ext uri="{FF2B5EF4-FFF2-40B4-BE49-F238E27FC236}">
                      <a16:creationId xmlns:a16="http://schemas.microsoft.com/office/drawing/2014/main" id="{CBD71ED3-033C-1B4D-0602-9DC3AF72C7AC}"/>
                    </a:ext>
                  </a:extLst>
                </p:cNvPr>
                <p:cNvPicPr/>
                <p:nvPr/>
              </p:nvPicPr>
              <p:blipFill>
                <a:blip r:embed="rId6"/>
                <a:stretch>
                  <a:fillRect/>
                </a:stretch>
              </p:blipFill>
              <p:spPr>
                <a:xfrm>
                  <a:off x="7300346"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 name="Ink 62">
                  <a:extLst>
                    <a:ext uri="{FF2B5EF4-FFF2-40B4-BE49-F238E27FC236}">
                      <a16:creationId xmlns:a16="http://schemas.microsoft.com/office/drawing/2014/main" id="{902D8731-E22B-19B5-D8D9-B94D9589988A}"/>
                    </a:ext>
                  </a:extLst>
                </p14:cNvPr>
                <p14:cNvContentPartPr/>
                <p14:nvPr/>
              </p14:nvContentPartPr>
              <p14:xfrm>
                <a:off x="7318322" y="6093555"/>
                <a:ext cx="267480" cy="698400"/>
              </p14:xfrm>
            </p:contentPart>
          </mc:Choice>
          <mc:Fallback xmlns="">
            <p:pic>
              <p:nvPicPr>
                <p:cNvPr id="63" name="Ink 62">
                  <a:extLst>
                    <a:ext uri="{FF2B5EF4-FFF2-40B4-BE49-F238E27FC236}">
                      <a16:creationId xmlns:a16="http://schemas.microsoft.com/office/drawing/2014/main" id="{902D8731-E22B-19B5-D8D9-B94D9589988A}"/>
                    </a:ext>
                  </a:extLst>
                </p:cNvPr>
                <p:cNvPicPr/>
                <p:nvPr/>
              </p:nvPicPr>
              <p:blipFill>
                <a:blip r:embed="rId6"/>
                <a:stretch>
                  <a:fillRect/>
                </a:stretch>
              </p:blipFill>
              <p:spPr>
                <a:xfrm>
                  <a:off x="7300346" y="607555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5" name="Ink 64">
                  <a:extLst>
                    <a:ext uri="{FF2B5EF4-FFF2-40B4-BE49-F238E27FC236}">
                      <a16:creationId xmlns:a16="http://schemas.microsoft.com/office/drawing/2014/main" id="{E9AFC8C1-9528-D53E-E24D-688ED7E056D7}"/>
                    </a:ext>
                  </a:extLst>
                </p14:cNvPr>
                <p14:cNvContentPartPr/>
                <p14:nvPr/>
              </p14:nvContentPartPr>
              <p14:xfrm>
                <a:off x="8186928" y="6092450"/>
                <a:ext cx="267480" cy="698400"/>
              </p14:xfrm>
            </p:contentPart>
          </mc:Choice>
          <mc:Fallback xmlns="">
            <p:pic>
              <p:nvPicPr>
                <p:cNvPr id="65" name="Ink 64">
                  <a:extLst>
                    <a:ext uri="{FF2B5EF4-FFF2-40B4-BE49-F238E27FC236}">
                      <a16:creationId xmlns:a16="http://schemas.microsoft.com/office/drawing/2014/main" id="{E9AFC8C1-9528-D53E-E24D-688ED7E056D7}"/>
                    </a:ext>
                  </a:extLst>
                </p:cNvPr>
                <p:cNvPicPr/>
                <p:nvPr/>
              </p:nvPicPr>
              <p:blipFill>
                <a:blip r:embed="rId9"/>
                <a:stretch>
                  <a:fillRect/>
                </a:stretch>
              </p:blipFill>
              <p:spPr>
                <a:xfrm>
                  <a:off x="8168952" y="6074450"/>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6" name="Ink 65">
                  <a:extLst>
                    <a:ext uri="{FF2B5EF4-FFF2-40B4-BE49-F238E27FC236}">
                      <a16:creationId xmlns:a16="http://schemas.microsoft.com/office/drawing/2014/main" id="{300B3061-2EBC-DD37-A891-0D143B2D5413}"/>
                    </a:ext>
                  </a:extLst>
                </p14:cNvPr>
                <p14:cNvContentPartPr/>
                <p14:nvPr/>
              </p14:nvContentPartPr>
              <p14:xfrm>
                <a:off x="3744269" y="6091345"/>
                <a:ext cx="267480" cy="698400"/>
              </p14:xfrm>
            </p:contentPart>
          </mc:Choice>
          <mc:Fallback xmlns="">
            <p:pic>
              <p:nvPicPr>
                <p:cNvPr id="66" name="Ink 65">
                  <a:extLst>
                    <a:ext uri="{FF2B5EF4-FFF2-40B4-BE49-F238E27FC236}">
                      <a16:creationId xmlns:a16="http://schemas.microsoft.com/office/drawing/2014/main" id="{300B3061-2EBC-DD37-A891-0D143B2D5413}"/>
                    </a:ext>
                  </a:extLst>
                </p:cNvPr>
                <p:cNvPicPr/>
                <p:nvPr/>
              </p:nvPicPr>
              <p:blipFill>
                <a:blip r:embed="rId11"/>
                <a:stretch>
                  <a:fillRect/>
                </a:stretch>
              </p:blipFill>
              <p:spPr>
                <a:xfrm>
                  <a:off x="3726293"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8" name="Ink 67">
                  <a:extLst>
                    <a:ext uri="{FF2B5EF4-FFF2-40B4-BE49-F238E27FC236}">
                      <a16:creationId xmlns:a16="http://schemas.microsoft.com/office/drawing/2014/main" id="{005842DF-E733-937A-D867-96A303FF12F6}"/>
                    </a:ext>
                  </a:extLst>
                </p14:cNvPr>
                <p14:cNvContentPartPr/>
                <p14:nvPr/>
              </p14:nvContentPartPr>
              <p14:xfrm>
                <a:off x="4663851" y="6092450"/>
                <a:ext cx="267480" cy="698400"/>
              </p14:xfrm>
            </p:contentPart>
          </mc:Choice>
          <mc:Fallback xmlns="">
            <p:pic>
              <p:nvPicPr>
                <p:cNvPr id="68" name="Ink 67">
                  <a:extLst>
                    <a:ext uri="{FF2B5EF4-FFF2-40B4-BE49-F238E27FC236}">
                      <a16:creationId xmlns:a16="http://schemas.microsoft.com/office/drawing/2014/main" id="{005842DF-E733-937A-D867-96A303FF12F6}"/>
                    </a:ext>
                  </a:extLst>
                </p:cNvPr>
                <p:cNvPicPr/>
                <p:nvPr/>
              </p:nvPicPr>
              <p:blipFill>
                <a:blip r:embed="rId13"/>
                <a:stretch>
                  <a:fillRect/>
                </a:stretch>
              </p:blipFill>
              <p:spPr>
                <a:xfrm>
                  <a:off x="4645875" y="6074450"/>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C7B93D9E-115A-283E-560B-3825ACF7D43D}"/>
                    </a:ext>
                  </a:extLst>
                </p14:cNvPr>
                <p14:cNvContentPartPr/>
                <p14:nvPr/>
              </p14:nvContentPartPr>
              <p14:xfrm>
                <a:off x="7752625" y="6091345"/>
                <a:ext cx="267480" cy="698400"/>
              </p14:xfrm>
            </p:contentPart>
          </mc:Choice>
          <mc:Fallback xmlns="">
            <p:pic>
              <p:nvPicPr>
                <p:cNvPr id="26" name="Ink 25">
                  <a:extLst>
                    <a:ext uri="{FF2B5EF4-FFF2-40B4-BE49-F238E27FC236}">
                      <a16:creationId xmlns:a16="http://schemas.microsoft.com/office/drawing/2014/main" id="{C7B93D9E-115A-283E-560B-3825ACF7D43D}"/>
                    </a:ext>
                  </a:extLst>
                </p:cNvPr>
                <p:cNvPicPr/>
                <p:nvPr/>
              </p:nvPicPr>
              <p:blipFill>
                <a:blip r:embed="rId9"/>
                <a:stretch>
                  <a:fillRect/>
                </a:stretch>
              </p:blipFill>
              <p:spPr>
                <a:xfrm>
                  <a:off x="7734649"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528613AD-8617-C7E0-F159-637F9EDFF3D0}"/>
                    </a:ext>
                  </a:extLst>
                </p14:cNvPr>
                <p14:cNvContentPartPr/>
                <p14:nvPr/>
              </p14:nvContentPartPr>
              <p14:xfrm>
                <a:off x="6881026" y="6091345"/>
                <a:ext cx="267480" cy="698400"/>
              </p14:xfrm>
            </p:contentPart>
          </mc:Choice>
          <mc:Fallback xmlns="">
            <p:pic>
              <p:nvPicPr>
                <p:cNvPr id="27" name="Ink 26">
                  <a:extLst>
                    <a:ext uri="{FF2B5EF4-FFF2-40B4-BE49-F238E27FC236}">
                      <a16:creationId xmlns:a16="http://schemas.microsoft.com/office/drawing/2014/main" id="{528613AD-8617-C7E0-F159-637F9EDFF3D0}"/>
                    </a:ext>
                  </a:extLst>
                </p:cNvPr>
                <p:cNvPicPr/>
                <p:nvPr/>
              </p:nvPicPr>
              <p:blipFill>
                <a:blip r:embed="rId9"/>
                <a:stretch>
                  <a:fillRect/>
                </a:stretch>
              </p:blipFill>
              <p:spPr>
                <a:xfrm>
                  <a:off x="6863050"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1D616E9B-F19A-DC47-6CA0-F069A209E556}"/>
                    </a:ext>
                  </a:extLst>
                </p14:cNvPr>
                <p14:cNvContentPartPr/>
                <p14:nvPr/>
              </p14:nvContentPartPr>
              <p14:xfrm>
                <a:off x="6445227" y="6091345"/>
                <a:ext cx="267480" cy="698400"/>
              </p14:xfrm>
            </p:contentPart>
          </mc:Choice>
          <mc:Fallback xmlns="">
            <p:pic>
              <p:nvPicPr>
                <p:cNvPr id="28" name="Ink 27">
                  <a:extLst>
                    <a:ext uri="{FF2B5EF4-FFF2-40B4-BE49-F238E27FC236}">
                      <a16:creationId xmlns:a16="http://schemas.microsoft.com/office/drawing/2014/main" id="{1D616E9B-F19A-DC47-6CA0-F069A209E556}"/>
                    </a:ext>
                  </a:extLst>
                </p:cNvPr>
                <p:cNvPicPr/>
                <p:nvPr/>
              </p:nvPicPr>
              <p:blipFill>
                <a:blip r:embed="rId9"/>
                <a:stretch>
                  <a:fillRect/>
                </a:stretch>
              </p:blipFill>
              <p:spPr>
                <a:xfrm>
                  <a:off x="6427251" y="6073345"/>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16D2692C-9FA7-6EEF-8641-78399ECE63EA}"/>
                    </a:ext>
                  </a:extLst>
                </p14:cNvPr>
                <p14:cNvContentPartPr/>
                <p14:nvPr/>
              </p14:nvContentPartPr>
              <p14:xfrm>
                <a:off x="5091713" y="5238878"/>
                <a:ext cx="267480" cy="698400"/>
              </p14:xfrm>
            </p:contentPart>
          </mc:Choice>
          <mc:Fallback xmlns="">
            <p:pic>
              <p:nvPicPr>
                <p:cNvPr id="29" name="Ink 28">
                  <a:extLst>
                    <a:ext uri="{FF2B5EF4-FFF2-40B4-BE49-F238E27FC236}">
                      <a16:creationId xmlns:a16="http://schemas.microsoft.com/office/drawing/2014/main" id="{16D2692C-9FA7-6EEF-8641-78399ECE63EA}"/>
                    </a:ext>
                  </a:extLst>
                </p:cNvPr>
                <p:cNvPicPr/>
                <p:nvPr/>
              </p:nvPicPr>
              <p:blipFill>
                <a:blip r:embed="rId4"/>
                <a:stretch>
                  <a:fillRect/>
                </a:stretch>
              </p:blipFill>
              <p:spPr>
                <a:xfrm>
                  <a:off x="5073737" y="5220878"/>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73085546-773B-B608-0DF5-2236E1F42E2F}"/>
                    </a:ext>
                  </a:extLst>
                </p14:cNvPr>
                <p14:cNvContentPartPr/>
                <p14:nvPr/>
              </p14:nvContentPartPr>
              <p14:xfrm>
                <a:off x="5527983" y="5257007"/>
                <a:ext cx="267480" cy="698400"/>
              </p14:xfrm>
            </p:contentPart>
          </mc:Choice>
          <mc:Fallback xmlns="">
            <p:pic>
              <p:nvPicPr>
                <p:cNvPr id="30" name="Ink 29">
                  <a:extLst>
                    <a:ext uri="{FF2B5EF4-FFF2-40B4-BE49-F238E27FC236}">
                      <a16:creationId xmlns:a16="http://schemas.microsoft.com/office/drawing/2014/main" id="{73085546-773B-B608-0DF5-2236E1F42E2F}"/>
                    </a:ext>
                  </a:extLst>
                </p:cNvPr>
                <p:cNvPicPr/>
                <p:nvPr/>
              </p:nvPicPr>
              <p:blipFill>
                <a:blip r:embed="rId4"/>
                <a:stretch>
                  <a:fillRect/>
                </a:stretch>
              </p:blipFill>
              <p:spPr>
                <a:xfrm>
                  <a:off x="5510007"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C54D3C0E-3168-6930-266C-EB7180E3AEC7}"/>
                    </a:ext>
                  </a:extLst>
                </p14:cNvPr>
                <p14:cNvContentPartPr/>
                <p14:nvPr/>
              </p14:nvContentPartPr>
              <p14:xfrm>
                <a:off x="4174405" y="5257007"/>
                <a:ext cx="267480" cy="698400"/>
              </p14:xfrm>
            </p:contentPart>
          </mc:Choice>
          <mc:Fallback xmlns="">
            <p:pic>
              <p:nvPicPr>
                <p:cNvPr id="31" name="Ink 30">
                  <a:extLst>
                    <a:ext uri="{FF2B5EF4-FFF2-40B4-BE49-F238E27FC236}">
                      <a16:creationId xmlns:a16="http://schemas.microsoft.com/office/drawing/2014/main" id="{C54D3C0E-3168-6930-266C-EB7180E3AEC7}"/>
                    </a:ext>
                  </a:extLst>
                </p:cNvPr>
                <p:cNvPicPr/>
                <p:nvPr/>
              </p:nvPicPr>
              <p:blipFill>
                <a:blip r:embed="rId4"/>
                <a:stretch>
                  <a:fillRect/>
                </a:stretch>
              </p:blipFill>
              <p:spPr>
                <a:xfrm>
                  <a:off x="4156429" y="5239007"/>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1487DF90-548C-D780-665D-786F9DCE7D18}"/>
                    </a:ext>
                  </a:extLst>
                </p14:cNvPr>
                <p14:cNvContentPartPr/>
                <p14:nvPr/>
              </p14:nvContentPartPr>
              <p14:xfrm>
                <a:off x="5088251" y="6088006"/>
                <a:ext cx="267480" cy="698400"/>
              </p14:xfrm>
            </p:contentPart>
          </mc:Choice>
          <mc:Fallback xmlns="">
            <p:pic>
              <p:nvPicPr>
                <p:cNvPr id="32" name="Ink 31">
                  <a:extLst>
                    <a:ext uri="{FF2B5EF4-FFF2-40B4-BE49-F238E27FC236}">
                      <a16:creationId xmlns:a16="http://schemas.microsoft.com/office/drawing/2014/main" id="{1487DF90-548C-D780-665D-786F9DCE7D18}"/>
                    </a:ext>
                  </a:extLst>
                </p:cNvPr>
                <p:cNvPicPr/>
                <p:nvPr/>
              </p:nvPicPr>
              <p:blipFill>
                <a:blip r:embed="rId13"/>
                <a:stretch>
                  <a:fillRect/>
                </a:stretch>
              </p:blipFill>
              <p:spPr>
                <a:xfrm>
                  <a:off x="5070275" y="607000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CD9B9380-7DF9-5F3B-DF18-4E158212C920}"/>
                    </a:ext>
                  </a:extLst>
                </p14:cNvPr>
                <p14:cNvContentPartPr/>
                <p14:nvPr/>
              </p14:nvContentPartPr>
              <p14:xfrm>
                <a:off x="5525406" y="6088006"/>
                <a:ext cx="267480" cy="698400"/>
              </p14:xfrm>
            </p:contentPart>
          </mc:Choice>
          <mc:Fallback xmlns="">
            <p:pic>
              <p:nvPicPr>
                <p:cNvPr id="33" name="Ink 32">
                  <a:extLst>
                    <a:ext uri="{FF2B5EF4-FFF2-40B4-BE49-F238E27FC236}">
                      <a16:creationId xmlns:a16="http://schemas.microsoft.com/office/drawing/2014/main" id="{CD9B9380-7DF9-5F3B-DF18-4E158212C920}"/>
                    </a:ext>
                  </a:extLst>
                </p:cNvPr>
                <p:cNvPicPr/>
                <p:nvPr/>
              </p:nvPicPr>
              <p:blipFill>
                <a:blip r:embed="rId13"/>
                <a:stretch>
                  <a:fillRect/>
                </a:stretch>
              </p:blipFill>
              <p:spPr>
                <a:xfrm>
                  <a:off x="5507430" y="6070006"/>
                  <a:ext cx="303072"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4" name="Ink 33">
                  <a:extLst>
                    <a:ext uri="{FF2B5EF4-FFF2-40B4-BE49-F238E27FC236}">
                      <a16:creationId xmlns:a16="http://schemas.microsoft.com/office/drawing/2014/main" id="{0C8172A5-5BF4-E4D7-C5C1-846F57774F1B}"/>
                    </a:ext>
                  </a:extLst>
                </p14:cNvPr>
                <p14:cNvContentPartPr/>
                <p14:nvPr/>
              </p14:nvContentPartPr>
              <p14:xfrm>
                <a:off x="4174405" y="6088006"/>
                <a:ext cx="267480" cy="698400"/>
              </p14:xfrm>
            </p:contentPart>
          </mc:Choice>
          <mc:Fallback xmlns="">
            <p:pic>
              <p:nvPicPr>
                <p:cNvPr id="34" name="Ink 33">
                  <a:extLst>
                    <a:ext uri="{FF2B5EF4-FFF2-40B4-BE49-F238E27FC236}">
                      <a16:creationId xmlns:a16="http://schemas.microsoft.com/office/drawing/2014/main" id="{0C8172A5-5BF4-E4D7-C5C1-846F57774F1B}"/>
                    </a:ext>
                  </a:extLst>
                </p:cNvPr>
                <p:cNvPicPr/>
                <p:nvPr/>
              </p:nvPicPr>
              <p:blipFill>
                <a:blip r:embed="rId13"/>
                <a:stretch>
                  <a:fillRect/>
                </a:stretch>
              </p:blipFill>
              <p:spPr>
                <a:xfrm>
                  <a:off x="4156429" y="6070006"/>
                  <a:ext cx="303072" cy="734040"/>
                </a:xfrm>
                <a:prstGeom prst="rect">
                  <a:avLst/>
                </a:prstGeom>
              </p:spPr>
            </p:pic>
          </mc:Fallback>
        </mc:AlternateContent>
      </p:grpSp>
    </p:spTree>
    <p:extLst>
      <p:ext uri="{BB962C8B-B14F-4D97-AF65-F5344CB8AC3E}">
        <p14:creationId xmlns:p14="http://schemas.microsoft.com/office/powerpoint/2010/main" val="7538066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182023-D9D4-47C0-9645-6F2BE3528539}"/>
                  </a:ext>
                </a:extLst>
              </p:cNvPr>
              <p:cNvSpPr>
                <a:spLocks noGrp="1"/>
              </p:cNvSpPr>
              <p:nvPr>
                <p:ph idx="1"/>
              </p:nvPr>
            </p:nvSpPr>
            <p:spPr/>
            <p:txBody>
              <a:bodyPr/>
              <a:lstStyle/>
              <a:p>
                <a:r>
                  <a:rPr lang="en-US" dirty="0"/>
                  <a:t>Predict the counterfactual directly from confounders and treatment</a:t>
                </a:r>
              </a:p>
              <a:p>
                <a:pPr lvl="1"/>
                <a:r>
                  <a:rPr lang="en-US" b="0" dirty="0"/>
                  <a:t>Fit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e>
                    </m:d>
                  </m:oMath>
                </a14:m>
                <a:endParaRPr lang="en-US" b="0" dirty="0"/>
              </a:p>
              <a:p>
                <a:pPr lvl="1"/>
                <a:r>
                  <a:rPr lang="en-US" dirty="0"/>
                  <a:t>Predict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=0</m:t>
                            </m:r>
                          </m:e>
                        </m:d>
                      </m:e>
                    </m:d>
                  </m:oMath>
                </a14:m>
                <a:endParaRPr lang="en-US" dirty="0"/>
              </a:p>
              <a:p>
                <a:pPr lvl="2"/>
                <a:r>
                  <a:rPr lang="en-US" dirty="0"/>
                  <a:t>Force a synthetic assignment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=0</m:t>
                    </m:r>
                  </m:oMath>
                </a14:m>
                <a:r>
                  <a:rPr lang="en-US" dirty="0"/>
                  <a:t> on everyone and predict</a:t>
                </a:r>
              </a:p>
              <a:p>
                <a:endParaRPr lang="en-US" dirty="0"/>
              </a:p>
            </p:txBody>
          </p:sp>
        </mc:Choice>
        <mc:Fallback xmlns="">
          <p:sp>
            <p:nvSpPr>
              <p:cNvPr id="3" name="Content Placeholder 2">
                <a:extLst>
                  <a:ext uri="{FF2B5EF4-FFF2-40B4-BE49-F238E27FC236}">
                    <a16:creationId xmlns:a16="http://schemas.microsoft.com/office/drawing/2014/main" id="{EB182023-D9D4-47C0-9645-6F2BE352853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B586563-776C-4B0D-873F-CEE64A707B2B}"/>
              </a:ext>
            </a:extLst>
          </p:cNvPr>
          <p:cNvSpPr>
            <a:spLocks noGrp="1"/>
          </p:cNvSpPr>
          <p:nvPr>
            <p:ph type="title"/>
          </p:nvPr>
        </p:nvSpPr>
        <p:spPr/>
        <p:txBody>
          <a:bodyPr/>
          <a:lstStyle/>
          <a:p>
            <a:r>
              <a:rPr lang="en-US" dirty="0"/>
              <a:t>Outcome Models – meta-learners</a:t>
            </a:r>
          </a:p>
        </p:txBody>
      </p:sp>
    </p:spTree>
    <p:extLst>
      <p:ext uri="{BB962C8B-B14F-4D97-AF65-F5344CB8AC3E}">
        <p14:creationId xmlns:p14="http://schemas.microsoft.com/office/powerpoint/2010/main" val="2573058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B6CC6-8300-42BA-6BAE-E28574612EE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06508B-B2F6-E146-217B-B9434688BD65}"/>
                  </a:ext>
                </a:extLst>
              </p:cNvPr>
              <p:cNvSpPr>
                <a:spLocks noGrp="1"/>
              </p:cNvSpPr>
              <p:nvPr>
                <p:ph idx="1"/>
              </p:nvPr>
            </p:nvSpPr>
            <p:spPr/>
            <p:txBody>
              <a:bodyPr/>
              <a:lstStyle/>
              <a:p>
                <a:r>
                  <a:rPr lang="en-US" dirty="0"/>
                  <a:t>S-learners can be as simple as linear regression:</a:t>
                </a:r>
              </a:p>
              <a:p>
                <a:pPr lvl="1"/>
                <a:r>
                  <a:rPr lang="en-US" b="0" dirty="0"/>
                  <a:t>Fit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e>
                    </m:d>
                  </m:oMath>
                </a14:m>
                <a:endParaRPr lang="en-US" b="0" dirty="0"/>
              </a:p>
              <a:p>
                <a:pPr lvl="2"/>
                <a:r>
                  <a:rPr lang="en-US" dirty="0"/>
                  <a:t>A regression model with features and treatment assignment as input</a:t>
                </a:r>
              </a:p>
              <a:p>
                <a:pPr lvl="1"/>
                <a:r>
                  <a:rPr lang="en-US" dirty="0"/>
                  <a:t>Predict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=0</m:t>
                            </m:r>
                          </m:e>
                        </m:d>
                      </m:e>
                    </m:d>
                  </m:oMath>
                </a14:m>
                <a:endParaRPr lang="en-US" dirty="0"/>
              </a:p>
              <a:p>
                <a:pPr lvl="2"/>
                <a:r>
                  <a:rPr lang="en-US" dirty="0"/>
                  <a:t>Force a synthetic assignment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=0</m:t>
                    </m:r>
                  </m:oMath>
                </a14:m>
                <a:r>
                  <a:rPr lang="en-US" dirty="0"/>
                  <a:t> on everyone and predict</a:t>
                </a:r>
              </a:p>
              <a:p>
                <a:endParaRPr lang="en-US" dirty="0"/>
              </a:p>
            </p:txBody>
          </p:sp>
        </mc:Choice>
        <mc:Fallback xmlns="">
          <p:sp>
            <p:nvSpPr>
              <p:cNvPr id="3" name="Content Placeholder 2">
                <a:extLst>
                  <a:ext uri="{FF2B5EF4-FFF2-40B4-BE49-F238E27FC236}">
                    <a16:creationId xmlns:a16="http://schemas.microsoft.com/office/drawing/2014/main" id="{C706508B-B2F6-E146-217B-B9434688BD65}"/>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A5EFFF-4ED2-57BD-819B-E09EFE5BFC19}"/>
                  </a:ext>
                </a:extLst>
              </p:cNvPr>
              <p:cNvSpPr txBox="1"/>
              <p:nvPr/>
            </p:nvSpPr>
            <p:spPr>
              <a:xfrm>
                <a:off x="8540486" y="3955055"/>
                <a:ext cx="2413039" cy="376770"/>
              </a:xfrm>
              <a:prstGeom prst="rect">
                <a:avLst/>
              </a:prstGeom>
              <a:noFill/>
            </p:spPr>
            <p:txBody>
              <a:bodyPr wrap="square" rtlCol="0">
                <a:spAutoFit/>
              </a:bodyPr>
              <a:lstStyle/>
              <a:p>
                <a:pPr algn="ctr"/>
                <a:r>
                  <a:rPr lang="en-US" b="1" dirty="0"/>
                  <a:t>Predict </a:t>
                </a:r>
                <a14:m>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𝟏</m:t>
                        </m:r>
                      </m:sup>
                    </m:sSup>
                  </m:oMath>
                </a14:m>
                <a:r>
                  <a:rPr lang="en-US" b="1" dirty="0"/>
                  <a:t> </a:t>
                </a:r>
              </a:p>
            </p:txBody>
          </p:sp>
        </mc:Choice>
        <mc:Fallback xmlns="">
          <p:sp>
            <p:nvSpPr>
              <p:cNvPr id="22" name="TextBox 21">
                <a:extLst>
                  <a:ext uri="{FF2B5EF4-FFF2-40B4-BE49-F238E27FC236}">
                    <a16:creationId xmlns:a16="http://schemas.microsoft.com/office/drawing/2014/main" id="{3FA5EFFF-4ED2-57BD-819B-E09EFE5BFC19}"/>
                  </a:ext>
                </a:extLst>
              </p:cNvPr>
              <p:cNvSpPr txBox="1">
                <a:spLocks noRot="1" noChangeAspect="1" noMove="1" noResize="1" noEditPoints="1" noAdjustHandles="1" noChangeArrowheads="1" noChangeShapeType="1" noTextEdit="1"/>
              </p:cNvSpPr>
              <p:nvPr/>
            </p:nvSpPr>
            <p:spPr>
              <a:xfrm>
                <a:off x="8540486" y="3955055"/>
                <a:ext cx="2413039" cy="376770"/>
              </a:xfrm>
              <a:prstGeom prst="rect">
                <a:avLst/>
              </a:prstGeom>
              <a:blipFill>
                <a:blip r:embed="rId3"/>
                <a:stretch>
                  <a:fillRect t="-6452"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66C49D-FE79-266C-CDC6-FF9C99521FAE}"/>
                  </a:ext>
                </a:extLst>
              </p:cNvPr>
              <p:cNvSpPr txBox="1"/>
              <p:nvPr/>
            </p:nvSpPr>
            <p:spPr>
              <a:xfrm>
                <a:off x="5770480" y="3955055"/>
                <a:ext cx="2413039" cy="376770"/>
              </a:xfrm>
              <a:prstGeom prst="rect">
                <a:avLst/>
              </a:prstGeom>
              <a:noFill/>
            </p:spPr>
            <p:txBody>
              <a:bodyPr wrap="square" rtlCol="0">
                <a:spAutoFit/>
              </a:bodyPr>
              <a:lstStyle/>
              <a:p>
                <a:pPr algn="ctr"/>
                <a:r>
                  <a:rPr lang="en-US" b="1" dirty="0"/>
                  <a:t>Predict </a:t>
                </a:r>
                <a14:m>
                  <m:oMath xmlns:m="http://schemas.openxmlformats.org/officeDocument/2006/math">
                    <m:sSup>
                      <m:sSupPr>
                        <m:ctrlPr>
                          <a:rPr lang="en-US"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smtClean="0">
                                <a:latin typeface="Cambria Math" panose="02040503050406030204" pitchFamily="18" charset="0"/>
                              </a:rPr>
                              <m:t>𝒀</m:t>
                            </m:r>
                          </m:e>
                        </m:acc>
                      </m:e>
                      <m:sup>
                        <m:r>
                          <a:rPr lang="en-US" b="1" i="1" smtClean="0">
                            <a:latin typeface="Cambria Math" panose="02040503050406030204" pitchFamily="18" charset="0"/>
                          </a:rPr>
                          <m:t>𝑨</m:t>
                        </m:r>
                        <m:r>
                          <a:rPr lang="en-US" b="1" i="1" smtClean="0">
                            <a:latin typeface="Cambria Math" panose="02040503050406030204" pitchFamily="18" charset="0"/>
                          </a:rPr>
                          <m:t>=</m:t>
                        </m:r>
                        <m:r>
                          <a:rPr lang="en-US" smtClean="0">
                            <a:latin typeface="Cambria Math" panose="02040503050406030204" pitchFamily="18" charset="0"/>
                          </a:rPr>
                          <m:t>𝟎</m:t>
                        </m:r>
                      </m:sup>
                    </m:sSup>
                  </m:oMath>
                </a14:m>
                <a:r>
                  <a:rPr lang="en-US" b="1" dirty="0"/>
                  <a:t> </a:t>
                </a:r>
              </a:p>
            </p:txBody>
          </p:sp>
        </mc:Choice>
        <mc:Fallback xmlns="">
          <p:sp>
            <p:nvSpPr>
              <p:cNvPr id="19" name="TextBox 18">
                <a:extLst>
                  <a:ext uri="{FF2B5EF4-FFF2-40B4-BE49-F238E27FC236}">
                    <a16:creationId xmlns:a16="http://schemas.microsoft.com/office/drawing/2014/main" id="{F666C49D-FE79-266C-CDC6-FF9C99521FAE}"/>
                  </a:ext>
                </a:extLst>
              </p:cNvPr>
              <p:cNvSpPr txBox="1">
                <a:spLocks noRot="1" noChangeAspect="1" noMove="1" noResize="1" noEditPoints="1" noAdjustHandles="1" noChangeArrowheads="1" noChangeShapeType="1" noTextEdit="1"/>
              </p:cNvSpPr>
              <p:nvPr/>
            </p:nvSpPr>
            <p:spPr>
              <a:xfrm>
                <a:off x="5770480" y="3955055"/>
                <a:ext cx="2413039" cy="376770"/>
              </a:xfrm>
              <a:prstGeom prst="rect">
                <a:avLst/>
              </a:prstGeom>
              <a:blipFill>
                <a:blip r:embed="rId4"/>
                <a:stretch>
                  <a:fillRect t="-6452" b="-2580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5B66E60-8BF9-91A9-A697-52A446C35595}"/>
              </a:ext>
            </a:extLst>
          </p:cNvPr>
          <p:cNvSpPr>
            <a:spLocks noGrp="1"/>
          </p:cNvSpPr>
          <p:nvPr>
            <p:ph type="title"/>
          </p:nvPr>
        </p:nvSpPr>
        <p:spPr/>
        <p:txBody>
          <a:bodyPr/>
          <a:lstStyle/>
          <a:p>
            <a:r>
              <a:rPr lang="en-US" dirty="0"/>
              <a:t>Outcome Models – meta-learners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E8ABE3C-4061-C4F6-7A46-8903647839CE}"/>
                  </a:ext>
                </a:extLst>
              </p:cNvPr>
              <p:cNvGraphicFramePr>
                <a:graphicFrameLocks noGrp="1"/>
              </p:cNvGraphicFramePr>
              <p:nvPr/>
            </p:nvGraphicFramePr>
            <p:xfrm>
              <a:off x="585821" y="4266755"/>
              <a:ext cx="3601452"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𝑿</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𝒀</m:t>
                                </m:r>
                              </m:oMath>
                            </m:oMathPara>
                          </a14:m>
                          <a:endParaRPr lang="en-US" dirty="0"/>
                        </a:p>
                      </a:txBody>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2">
                            <a:lumMod val="20000"/>
                            <a:lumOff val="80000"/>
                          </a:schemeClr>
                        </a:solidFill>
                      </a:tcPr>
                    </a:tc>
                    <a:tc>
                      <a:txBody>
                        <a:bodyPr/>
                        <a:lstStyle/>
                        <a:p>
                          <a:pPr algn="ctr"/>
                          <a:r>
                            <a:rPr lang="en-US" dirty="0"/>
                            <a:t>1</a:t>
                          </a:r>
                        </a:p>
                      </a:txBody>
                      <a:tcPr anchor="ctr">
                        <a:solidFill>
                          <a:schemeClr val="accent2">
                            <a:lumMod val="20000"/>
                            <a:lumOff val="80000"/>
                          </a:schemeClr>
                        </a:solidFill>
                      </a:tcPr>
                    </a:tc>
                    <a:tc>
                      <a:txBody>
                        <a:bodyPr/>
                        <a:lstStyle/>
                        <a:p>
                          <a:pPr algn="ctr"/>
                          <a:r>
                            <a:rPr lang="en-US" dirty="0"/>
                            <a:t>1</a:t>
                          </a:r>
                        </a:p>
                      </a:txBody>
                      <a:tcPr anchor="ctr">
                        <a:solidFill>
                          <a:schemeClr val="accent2">
                            <a:lumMod val="20000"/>
                            <a:lumOff val="80000"/>
                          </a:schemeClr>
                        </a:solidFill>
                      </a:tcPr>
                    </a:tc>
                    <a:extLst>
                      <a:ext uri="{0D108BD9-81ED-4DB2-BD59-A6C34878D82A}">
                        <a16:rowId xmlns:a16="http://schemas.microsoft.com/office/drawing/2014/main" val="2583883727"/>
                      </a:ext>
                    </a:extLst>
                  </a:tr>
                </a:tbl>
              </a:graphicData>
            </a:graphic>
          </p:graphicFrame>
        </mc:Choice>
        <mc:Fallback xmlns="">
          <p:graphicFrame>
            <p:nvGraphicFramePr>
              <p:cNvPr id="4" name="Table 3">
                <a:extLst>
                  <a:ext uri="{FF2B5EF4-FFF2-40B4-BE49-F238E27FC236}">
                    <a16:creationId xmlns:a16="http://schemas.microsoft.com/office/drawing/2014/main" id="{0E8ABE3C-4061-C4F6-7A46-8903647839CE}"/>
                  </a:ext>
                </a:extLst>
              </p:cNvPr>
              <p:cNvGraphicFramePr>
                <a:graphicFrameLocks noGrp="1"/>
              </p:cNvGraphicFramePr>
              <p:nvPr/>
            </p:nvGraphicFramePr>
            <p:xfrm>
              <a:off x="585821" y="4266755"/>
              <a:ext cx="3601452"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gridCol w="1200484">
                      <a:extLst>
                        <a:ext uri="{9D8B030D-6E8A-4147-A177-3AD203B41FA5}">
                          <a16:colId xmlns:a16="http://schemas.microsoft.com/office/drawing/2014/main" val="2766195375"/>
                        </a:ext>
                      </a:extLst>
                    </a:gridCol>
                  </a:tblGrid>
                  <a:tr h="370840">
                    <a:tc>
                      <a:txBody>
                        <a:bodyPr/>
                        <a:lstStyle/>
                        <a:p>
                          <a:endParaRPr lang="en-US"/>
                        </a:p>
                      </a:txBody>
                      <a:tcPr>
                        <a:blipFill>
                          <a:blip r:embed="rId5"/>
                          <a:stretch>
                            <a:fillRect t="-1639" r="-200508" b="-526230"/>
                          </a:stretch>
                        </a:blipFill>
                      </a:tcPr>
                    </a:tc>
                    <a:tc>
                      <a:txBody>
                        <a:bodyPr/>
                        <a:lstStyle/>
                        <a:p>
                          <a:endParaRPr lang="en-US"/>
                        </a:p>
                      </a:txBody>
                      <a:tcPr>
                        <a:blipFill>
                          <a:blip r:embed="rId5"/>
                          <a:stretch>
                            <a:fillRect l="-100000" t="-1639" r="-100508" b="-526230"/>
                          </a:stretch>
                        </a:blipFill>
                      </a:tcPr>
                    </a:tc>
                    <a:tc>
                      <a:txBody>
                        <a:bodyPr/>
                        <a:lstStyle/>
                        <a:p>
                          <a:endParaRPr lang="en-US"/>
                        </a:p>
                      </a:txBody>
                      <a:tcPr>
                        <a:blipFill>
                          <a:blip r:embed="rId5"/>
                          <a:stretch>
                            <a:fillRect l="-200000" t="-1639" r="-508" b="-526230"/>
                          </a:stretch>
                        </a:blipFill>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2">
                            <a:lumMod val="20000"/>
                            <a:lumOff val="80000"/>
                          </a:schemeClr>
                        </a:solidFill>
                      </a:tcPr>
                    </a:tc>
                    <a:tc>
                      <a:txBody>
                        <a:bodyPr/>
                        <a:lstStyle/>
                        <a:p>
                          <a:pPr algn="ctr"/>
                          <a:r>
                            <a:rPr lang="en-US" dirty="0"/>
                            <a:t>1</a:t>
                          </a:r>
                        </a:p>
                      </a:txBody>
                      <a:tcPr anchor="ctr">
                        <a:solidFill>
                          <a:schemeClr val="accent2">
                            <a:lumMod val="20000"/>
                            <a:lumOff val="80000"/>
                          </a:schemeClr>
                        </a:solidFill>
                      </a:tcPr>
                    </a:tc>
                    <a:tc>
                      <a:txBody>
                        <a:bodyPr/>
                        <a:lstStyle/>
                        <a:p>
                          <a:pPr algn="ctr"/>
                          <a:r>
                            <a:rPr lang="en-US" dirty="0"/>
                            <a:t>1</a:t>
                          </a:r>
                        </a:p>
                      </a:txBody>
                      <a:tcPr anchor="ctr">
                        <a:solidFill>
                          <a:schemeClr val="accent2">
                            <a:lumMod val="20000"/>
                            <a:lumOff val="80000"/>
                          </a:schemeClr>
                        </a:solidFill>
                      </a:tcPr>
                    </a:tc>
                    <a:extLst>
                      <a:ext uri="{0D108BD9-81ED-4DB2-BD59-A6C34878D82A}">
                        <a16:rowId xmlns:a16="http://schemas.microsoft.com/office/drawing/2014/main" val="2583883727"/>
                      </a:ext>
                    </a:extLst>
                  </a:tr>
                </a:tbl>
              </a:graphicData>
            </a:graphic>
          </p:graphicFrame>
        </mc:Fallback>
      </mc:AlternateContent>
      <p:sp>
        <p:nvSpPr>
          <p:cNvPr id="7" name="TextBox 6">
            <a:extLst>
              <a:ext uri="{FF2B5EF4-FFF2-40B4-BE49-F238E27FC236}">
                <a16:creationId xmlns:a16="http://schemas.microsoft.com/office/drawing/2014/main" id="{DE408135-5398-CADE-BE6B-4CB0FD355003}"/>
              </a:ext>
            </a:extLst>
          </p:cNvPr>
          <p:cNvSpPr txBox="1"/>
          <p:nvPr/>
        </p:nvSpPr>
        <p:spPr>
          <a:xfrm>
            <a:off x="584468" y="6491795"/>
            <a:ext cx="3613523" cy="338554"/>
          </a:xfrm>
          <a:prstGeom prst="rect">
            <a:avLst/>
          </a:prstGeom>
          <a:noFill/>
        </p:spPr>
        <p:txBody>
          <a:bodyPr wrap="square" rtlCol="0">
            <a:spAutoFit/>
          </a:bodyPr>
          <a:lstStyle/>
          <a:p>
            <a:pPr algn="ctr"/>
            <a:r>
              <a:rPr lang="en-US" sz="1600" dirty="0">
                <a:solidFill>
                  <a:schemeClr val="bg1">
                    <a:lumMod val="50000"/>
                  </a:schemeClr>
                </a:solidFill>
              </a:rPr>
              <a:t>Observed Data</a:t>
            </a:r>
          </a:p>
        </p:txBody>
      </p:sp>
      <p:pic>
        <p:nvPicPr>
          <p:cNvPr id="10" name="Graphic 9" descr="Earth globe Africa and Europe">
            <a:extLst>
              <a:ext uri="{FF2B5EF4-FFF2-40B4-BE49-F238E27FC236}">
                <a16:creationId xmlns:a16="http://schemas.microsoft.com/office/drawing/2014/main" id="{36000150-EF75-1863-AE30-10902F7670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5819" y="3932185"/>
            <a:ext cx="352541" cy="352541"/>
          </a:xfrm>
          <a:prstGeom prst="rect">
            <a:avLst/>
          </a:prstGeom>
        </p:spPr>
      </p:pic>
      <p:sp>
        <p:nvSpPr>
          <p:cNvPr id="13" name="TextBox 12">
            <a:extLst>
              <a:ext uri="{FF2B5EF4-FFF2-40B4-BE49-F238E27FC236}">
                <a16:creationId xmlns:a16="http://schemas.microsoft.com/office/drawing/2014/main" id="{CD96AB23-5ED4-4D04-B8DC-5CFFA6E091F7}"/>
              </a:ext>
            </a:extLst>
          </p:cNvPr>
          <p:cNvSpPr txBox="1"/>
          <p:nvPr/>
        </p:nvSpPr>
        <p:spPr>
          <a:xfrm>
            <a:off x="573750" y="3955055"/>
            <a:ext cx="3613523" cy="369332"/>
          </a:xfrm>
          <a:prstGeom prst="rect">
            <a:avLst/>
          </a:prstGeom>
          <a:noFill/>
        </p:spPr>
        <p:txBody>
          <a:bodyPr wrap="square" rtlCol="0">
            <a:spAutoFit/>
          </a:bodyPr>
          <a:lstStyle/>
          <a:p>
            <a:pPr algn="ctr"/>
            <a:r>
              <a:rPr lang="en-US" b="1" dirty="0"/>
              <a:t>Fit</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C623D28E-8C7C-AC57-AC08-BD874DE0675B}"/>
                  </a:ext>
                </a:extLst>
              </p:cNvPr>
              <p:cNvGraphicFramePr>
                <a:graphicFrameLocks noGrp="1"/>
              </p:cNvGraphicFramePr>
              <p:nvPr/>
            </p:nvGraphicFramePr>
            <p:xfrm>
              <a:off x="5782551" y="4266755"/>
              <a:ext cx="2400968"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𝑿</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dirty="0"/>
                            <a:t>0</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dirty="0"/>
                            <a:t>0</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b="1" dirty="0"/>
                            <a:t>0</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b="1" dirty="0"/>
                            <a:t>0</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2">
                            <a:lumMod val="20000"/>
                            <a:lumOff val="80000"/>
                          </a:schemeClr>
                        </a:solidFill>
                      </a:tcPr>
                    </a:tc>
                    <a:tc>
                      <a:txBody>
                        <a:bodyPr/>
                        <a:lstStyle/>
                        <a:p>
                          <a:pPr algn="ctr"/>
                          <a:r>
                            <a:rPr lang="en-US" b="1" dirty="0"/>
                            <a:t>0</a:t>
                          </a:r>
                        </a:p>
                      </a:txBody>
                      <a:tcPr anchor="ctr">
                        <a:solidFill>
                          <a:schemeClr val="accent2">
                            <a:lumMod val="20000"/>
                            <a:lumOff val="80000"/>
                          </a:schemeClr>
                        </a:solidFill>
                      </a:tcPr>
                    </a:tc>
                    <a:extLst>
                      <a:ext uri="{0D108BD9-81ED-4DB2-BD59-A6C34878D82A}">
                        <a16:rowId xmlns:a16="http://schemas.microsoft.com/office/drawing/2014/main" val="2583883727"/>
                      </a:ext>
                    </a:extLst>
                  </a:tr>
                </a:tbl>
              </a:graphicData>
            </a:graphic>
          </p:graphicFrame>
        </mc:Choice>
        <mc:Fallback xmlns="">
          <p:graphicFrame>
            <p:nvGraphicFramePr>
              <p:cNvPr id="17" name="Table 16">
                <a:extLst>
                  <a:ext uri="{FF2B5EF4-FFF2-40B4-BE49-F238E27FC236}">
                    <a16:creationId xmlns:a16="http://schemas.microsoft.com/office/drawing/2014/main" id="{C623D28E-8C7C-AC57-AC08-BD874DE0675B}"/>
                  </a:ext>
                </a:extLst>
              </p:cNvPr>
              <p:cNvGraphicFramePr>
                <a:graphicFrameLocks noGrp="1"/>
              </p:cNvGraphicFramePr>
              <p:nvPr/>
            </p:nvGraphicFramePr>
            <p:xfrm>
              <a:off x="5782551" y="4266755"/>
              <a:ext cx="2400968"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tblGrid>
                  <a:tr h="370840">
                    <a:tc>
                      <a:txBody>
                        <a:bodyPr/>
                        <a:lstStyle/>
                        <a:p>
                          <a:endParaRPr lang="en-US"/>
                        </a:p>
                      </a:txBody>
                      <a:tcPr>
                        <a:blipFill>
                          <a:blip r:embed="rId8"/>
                          <a:stretch>
                            <a:fillRect t="-1639" r="-100000" b="-526230"/>
                          </a:stretch>
                        </a:blipFill>
                      </a:tcPr>
                    </a:tc>
                    <a:tc>
                      <a:txBody>
                        <a:bodyPr/>
                        <a:lstStyle/>
                        <a:p>
                          <a:endParaRPr lang="en-US"/>
                        </a:p>
                      </a:txBody>
                      <a:tcPr>
                        <a:blipFill>
                          <a:blip r:embed="rId8"/>
                          <a:stretch>
                            <a:fillRect l="-100508" t="-1639" r="-508" b="-526230"/>
                          </a:stretch>
                        </a:blipFill>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dirty="0"/>
                            <a:t>0</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dirty="0"/>
                            <a:t>0</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b="1" dirty="0"/>
                            <a:t>0</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b="1" dirty="0"/>
                            <a:t>0</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2">
                            <a:lumMod val="20000"/>
                            <a:lumOff val="80000"/>
                          </a:schemeClr>
                        </a:solidFill>
                      </a:tcPr>
                    </a:tc>
                    <a:tc>
                      <a:txBody>
                        <a:bodyPr/>
                        <a:lstStyle/>
                        <a:p>
                          <a:pPr algn="ctr"/>
                          <a:r>
                            <a:rPr lang="en-US" b="1" dirty="0"/>
                            <a:t>0</a:t>
                          </a:r>
                        </a:p>
                      </a:txBody>
                      <a:tcPr anchor="ctr">
                        <a:solidFill>
                          <a:schemeClr val="accent2">
                            <a:lumMod val="20000"/>
                            <a:lumOff val="80000"/>
                          </a:schemeClr>
                        </a:solidFill>
                      </a:tcPr>
                    </a:tc>
                    <a:extLst>
                      <a:ext uri="{0D108BD9-81ED-4DB2-BD59-A6C34878D82A}">
                        <a16:rowId xmlns:a16="http://schemas.microsoft.com/office/drawing/2014/main" val="2583883727"/>
                      </a:ext>
                    </a:extLst>
                  </a:tr>
                </a:tbl>
              </a:graphicData>
            </a:graphic>
          </p:graphicFrame>
        </mc:Fallback>
      </mc:AlternateContent>
      <p:pic>
        <p:nvPicPr>
          <p:cNvPr id="20" name="Graphic 19" descr="Earth globe Africa and Europe">
            <a:extLst>
              <a:ext uri="{FF2B5EF4-FFF2-40B4-BE49-F238E27FC236}">
                <a16:creationId xmlns:a16="http://schemas.microsoft.com/office/drawing/2014/main" id="{145862D5-8A9C-98B7-F596-70CCE6DFA1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5825" y="3932185"/>
            <a:ext cx="352541" cy="352541"/>
          </a:xfrm>
          <a:prstGeom prst="rect">
            <a:avLst/>
          </a:prstGeom>
        </p:spPr>
      </p:pic>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EA65A249-079D-2DCF-486A-B3BB065B21A3}"/>
                  </a:ext>
                </a:extLst>
              </p:cNvPr>
              <p:cNvGraphicFramePr>
                <a:graphicFrameLocks noGrp="1"/>
              </p:cNvGraphicFramePr>
              <p:nvPr/>
            </p:nvGraphicFramePr>
            <p:xfrm>
              <a:off x="8552557" y="4266755"/>
              <a:ext cx="2400968"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𝑿</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𝑨</m:t>
                                </m:r>
                              </m:oMath>
                            </m:oMathPara>
                          </a14:m>
                          <a:endParaRPr lang="en-US" dirty="0"/>
                        </a:p>
                      </a:txBody>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b="1" dirty="0"/>
                            <a:t>1</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b="1" dirty="0"/>
                            <a:t>1</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dirty="0"/>
                            <a:t>1</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dirty="0"/>
                            <a:t>1</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2">
                            <a:lumMod val="20000"/>
                            <a:lumOff val="80000"/>
                          </a:schemeClr>
                        </a:solidFill>
                      </a:tcPr>
                    </a:tc>
                    <a:tc>
                      <a:txBody>
                        <a:bodyPr/>
                        <a:lstStyle/>
                        <a:p>
                          <a:pPr algn="ctr"/>
                          <a:r>
                            <a:rPr lang="en-US" dirty="0"/>
                            <a:t>1</a:t>
                          </a:r>
                        </a:p>
                      </a:txBody>
                      <a:tcPr anchor="ctr">
                        <a:solidFill>
                          <a:schemeClr val="accent2">
                            <a:lumMod val="20000"/>
                            <a:lumOff val="80000"/>
                          </a:schemeClr>
                        </a:solidFill>
                      </a:tcPr>
                    </a:tc>
                    <a:extLst>
                      <a:ext uri="{0D108BD9-81ED-4DB2-BD59-A6C34878D82A}">
                        <a16:rowId xmlns:a16="http://schemas.microsoft.com/office/drawing/2014/main" val="2583883727"/>
                      </a:ext>
                    </a:extLst>
                  </a:tr>
                </a:tbl>
              </a:graphicData>
            </a:graphic>
          </p:graphicFrame>
        </mc:Choice>
        <mc:Fallback xmlns="">
          <p:graphicFrame>
            <p:nvGraphicFramePr>
              <p:cNvPr id="21" name="Table 20">
                <a:extLst>
                  <a:ext uri="{FF2B5EF4-FFF2-40B4-BE49-F238E27FC236}">
                    <a16:creationId xmlns:a16="http://schemas.microsoft.com/office/drawing/2014/main" id="{EA65A249-079D-2DCF-486A-B3BB065B21A3}"/>
                  </a:ext>
                </a:extLst>
              </p:cNvPr>
              <p:cNvGraphicFramePr>
                <a:graphicFrameLocks noGrp="1"/>
              </p:cNvGraphicFramePr>
              <p:nvPr/>
            </p:nvGraphicFramePr>
            <p:xfrm>
              <a:off x="8552557" y="4266755"/>
              <a:ext cx="2400968" cy="2225040"/>
            </p:xfrm>
            <a:graphic>
              <a:graphicData uri="http://schemas.openxmlformats.org/drawingml/2006/table">
                <a:tbl>
                  <a:tblPr firstRow="1" bandRow="1">
                    <a:tableStyleId>{0E3FDE45-AF77-4B5C-9715-49D594BDF05E}</a:tableStyleId>
                  </a:tblPr>
                  <a:tblGrid>
                    <a:gridCol w="1200484">
                      <a:extLst>
                        <a:ext uri="{9D8B030D-6E8A-4147-A177-3AD203B41FA5}">
                          <a16:colId xmlns:a16="http://schemas.microsoft.com/office/drawing/2014/main" val="2642377618"/>
                        </a:ext>
                      </a:extLst>
                    </a:gridCol>
                    <a:gridCol w="1200484">
                      <a:extLst>
                        <a:ext uri="{9D8B030D-6E8A-4147-A177-3AD203B41FA5}">
                          <a16:colId xmlns:a16="http://schemas.microsoft.com/office/drawing/2014/main" val="2478928988"/>
                        </a:ext>
                      </a:extLst>
                    </a:gridCol>
                  </a:tblGrid>
                  <a:tr h="370840">
                    <a:tc>
                      <a:txBody>
                        <a:bodyPr/>
                        <a:lstStyle/>
                        <a:p>
                          <a:endParaRPr lang="en-US"/>
                        </a:p>
                      </a:txBody>
                      <a:tcPr>
                        <a:blipFill>
                          <a:blip r:embed="rId11"/>
                          <a:stretch>
                            <a:fillRect t="-1639" r="-100000" b="-526230"/>
                          </a:stretch>
                        </a:blipFill>
                      </a:tcPr>
                    </a:tc>
                    <a:tc>
                      <a:txBody>
                        <a:bodyPr/>
                        <a:lstStyle/>
                        <a:p>
                          <a:endParaRPr lang="en-US"/>
                        </a:p>
                      </a:txBody>
                      <a:tcPr>
                        <a:blipFill>
                          <a:blip r:embed="rId11"/>
                          <a:stretch>
                            <a:fillRect l="-100508" t="-1639" r="-508" b="-526230"/>
                          </a:stretch>
                        </a:blipFill>
                      </a:tcPr>
                    </a:tc>
                    <a:extLst>
                      <a:ext uri="{0D108BD9-81ED-4DB2-BD59-A6C34878D82A}">
                        <a16:rowId xmlns:a16="http://schemas.microsoft.com/office/drawing/2014/main" val="131345039"/>
                      </a:ext>
                    </a:extLst>
                  </a:tr>
                  <a:tr h="370840">
                    <a:tc>
                      <a:txBody>
                        <a:bodyPr/>
                        <a:lstStyle/>
                        <a:p>
                          <a:pPr algn="ctr"/>
                          <a:r>
                            <a:rPr lang="en-US" dirty="0"/>
                            <a:t>45</a:t>
                          </a:r>
                        </a:p>
                      </a:txBody>
                      <a:tcPr anchor="ctr"/>
                    </a:tc>
                    <a:tc>
                      <a:txBody>
                        <a:bodyPr/>
                        <a:lstStyle/>
                        <a:p>
                          <a:pPr algn="ctr"/>
                          <a:r>
                            <a:rPr lang="en-US" b="1" dirty="0"/>
                            <a:t>1</a:t>
                          </a:r>
                        </a:p>
                      </a:txBody>
                      <a:tcPr anchor="ctr"/>
                    </a:tc>
                    <a:extLst>
                      <a:ext uri="{0D108BD9-81ED-4DB2-BD59-A6C34878D82A}">
                        <a16:rowId xmlns:a16="http://schemas.microsoft.com/office/drawing/2014/main" val="3492125486"/>
                      </a:ext>
                    </a:extLst>
                  </a:tr>
                  <a:tr h="370840">
                    <a:tc>
                      <a:txBody>
                        <a:bodyPr/>
                        <a:lstStyle/>
                        <a:p>
                          <a:pPr algn="ctr"/>
                          <a:r>
                            <a:rPr lang="en-US" dirty="0"/>
                            <a:t>52</a:t>
                          </a:r>
                        </a:p>
                      </a:txBody>
                      <a:tcPr anchor="ctr"/>
                    </a:tc>
                    <a:tc>
                      <a:txBody>
                        <a:bodyPr/>
                        <a:lstStyle/>
                        <a:p>
                          <a:pPr algn="ctr"/>
                          <a:r>
                            <a:rPr lang="en-US" b="1" dirty="0"/>
                            <a:t>1</a:t>
                          </a:r>
                        </a:p>
                      </a:txBody>
                      <a:tcPr anchor="ctr"/>
                    </a:tc>
                    <a:extLst>
                      <a:ext uri="{0D108BD9-81ED-4DB2-BD59-A6C34878D82A}">
                        <a16:rowId xmlns:a16="http://schemas.microsoft.com/office/drawing/2014/main" val="1013528135"/>
                      </a:ext>
                    </a:extLst>
                  </a:tr>
                  <a:tr h="370840">
                    <a:tc>
                      <a:txBody>
                        <a:bodyPr/>
                        <a:lstStyle/>
                        <a:p>
                          <a:pPr algn="ctr"/>
                          <a:r>
                            <a:rPr lang="en-US" dirty="0"/>
                            <a:t>33</a:t>
                          </a:r>
                        </a:p>
                      </a:txBody>
                      <a:tcPr anchor="ctr"/>
                    </a:tc>
                    <a:tc>
                      <a:txBody>
                        <a:bodyPr/>
                        <a:lstStyle/>
                        <a:p>
                          <a:pPr algn="ctr"/>
                          <a:r>
                            <a:rPr lang="en-US" dirty="0"/>
                            <a:t>1</a:t>
                          </a:r>
                        </a:p>
                      </a:txBody>
                      <a:tcPr anchor="ctr"/>
                    </a:tc>
                    <a:extLst>
                      <a:ext uri="{0D108BD9-81ED-4DB2-BD59-A6C34878D82A}">
                        <a16:rowId xmlns:a16="http://schemas.microsoft.com/office/drawing/2014/main" val="3062222564"/>
                      </a:ext>
                    </a:extLst>
                  </a:tr>
                  <a:tr h="370840">
                    <a:tc>
                      <a:txBody>
                        <a:bodyPr/>
                        <a:lstStyle/>
                        <a:p>
                          <a:pPr algn="ctr"/>
                          <a:r>
                            <a:rPr lang="en-US" dirty="0"/>
                            <a:t>31</a:t>
                          </a:r>
                        </a:p>
                      </a:txBody>
                      <a:tcPr anchor="ctr"/>
                    </a:tc>
                    <a:tc>
                      <a:txBody>
                        <a:bodyPr/>
                        <a:lstStyle/>
                        <a:p>
                          <a:pPr algn="ctr"/>
                          <a:r>
                            <a:rPr lang="en-US" dirty="0"/>
                            <a:t>1</a:t>
                          </a:r>
                        </a:p>
                      </a:txBody>
                      <a:tcPr anchor="ctr"/>
                    </a:tc>
                    <a:extLst>
                      <a:ext uri="{0D108BD9-81ED-4DB2-BD59-A6C34878D82A}">
                        <a16:rowId xmlns:a16="http://schemas.microsoft.com/office/drawing/2014/main" val="612196484"/>
                      </a:ext>
                    </a:extLst>
                  </a:tr>
                  <a:tr h="370840">
                    <a:tc>
                      <a:txBody>
                        <a:bodyPr/>
                        <a:lstStyle/>
                        <a:p>
                          <a:pPr algn="ctr"/>
                          <a:r>
                            <a:rPr lang="en-US" dirty="0"/>
                            <a:t>40</a:t>
                          </a:r>
                        </a:p>
                      </a:txBody>
                      <a:tcPr anchor="ctr">
                        <a:solidFill>
                          <a:schemeClr val="accent2">
                            <a:lumMod val="20000"/>
                            <a:lumOff val="80000"/>
                          </a:schemeClr>
                        </a:solidFill>
                      </a:tcPr>
                    </a:tc>
                    <a:tc>
                      <a:txBody>
                        <a:bodyPr/>
                        <a:lstStyle/>
                        <a:p>
                          <a:pPr algn="ctr"/>
                          <a:r>
                            <a:rPr lang="en-US" dirty="0"/>
                            <a:t>1</a:t>
                          </a:r>
                        </a:p>
                      </a:txBody>
                      <a:tcPr anchor="ctr">
                        <a:solidFill>
                          <a:schemeClr val="accent2">
                            <a:lumMod val="20000"/>
                            <a:lumOff val="80000"/>
                          </a:schemeClr>
                        </a:solidFill>
                      </a:tcPr>
                    </a:tc>
                    <a:extLst>
                      <a:ext uri="{0D108BD9-81ED-4DB2-BD59-A6C34878D82A}">
                        <a16:rowId xmlns:a16="http://schemas.microsoft.com/office/drawing/2014/main" val="2583883727"/>
                      </a:ext>
                    </a:extLst>
                  </a:tr>
                </a:tbl>
              </a:graphicData>
            </a:graphic>
          </p:graphicFrame>
        </mc:Fallback>
      </mc:AlternateContent>
    </p:spTree>
    <p:extLst>
      <p:ext uri="{BB962C8B-B14F-4D97-AF65-F5344CB8AC3E}">
        <p14:creationId xmlns:p14="http://schemas.microsoft.com/office/powerpoint/2010/main" val="5508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7"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6563-776C-4B0D-873F-CEE64A707B2B}"/>
              </a:ext>
            </a:extLst>
          </p:cNvPr>
          <p:cNvSpPr>
            <a:spLocks noGrp="1"/>
          </p:cNvSpPr>
          <p:nvPr>
            <p:ph type="title"/>
          </p:nvPr>
        </p:nvSpPr>
        <p:spPr/>
        <p:txBody>
          <a:bodyPr/>
          <a:lstStyle/>
          <a:p>
            <a:r>
              <a:rPr lang="en-US" dirty="0"/>
              <a:t>Outcome Models – meta-learners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182023-D9D4-47C0-9645-6F2BE3528539}"/>
                  </a:ext>
                </a:extLst>
              </p:cNvPr>
              <p:cNvSpPr>
                <a:spLocks noGrp="1"/>
              </p:cNvSpPr>
              <p:nvPr>
                <p:ph idx="1"/>
              </p:nvPr>
            </p:nvSpPr>
            <p:spPr/>
            <p:txBody>
              <a:bodyPr/>
              <a:lstStyle/>
              <a:p>
                <a:r>
                  <a:rPr lang="en-US" dirty="0"/>
                  <a:t>S-learners can be as simple as linear regression:</a:t>
                </a:r>
              </a:p>
              <a:p>
                <a:pPr lvl="1"/>
                <a:r>
                  <a:rPr lang="en-US" b="0" dirty="0"/>
                  <a:t>Fit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e>
                    </m:d>
                  </m:oMath>
                </a14:m>
                <a:endParaRPr lang="en-US" b="0" dirty="0"/>
              </a:p>
              <a:p>
                <a:pPr lvl="2"/>
                <a:r>
                  <a:rPr lang="en-US" dirty="0"/>
                  <a:t>A regression model with features and treatment assignment as input</a:t>
                </a:r>
              </a:p>
              <a:p>
                <a:pPr lvl="1"/>
                <a:r>
                  <a:rPr lang="en-US" dirty="0"/>
                  <a:t>Predict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=0</m:t>
                            </m:r>
                          </m:e>
                        </m:d>
                      </m:e>
                    </m:d>
                  </m:oMath>
                </a14:m>
                <a:endParaRPr lang="en-US" dirty="0"/>
              </a:p>
              <a:p>
                <a:pPr lvl="2"/>
                <a:r>
                  <a:rPr lang="en-US" dirty="0"/>
                  <a:t>Force a synthetic assignment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=0</m:t>
                    </m:r>
                  </m:oMath>
                </a14:m>
                <a:r>
                  <a:rPr lang="en-US" dirty="0"/>
                  <a:t> on everyone and predict</a:t>
                </a:r>
              </a:p>
              <a:p>
                <a:r>
                  <a:rPr lang="en-US" dirty="0"/>
                  <a:t>What makes it causal? </a:t>
                </a:r>
                <a:br>
                  <a:rPr lang="en-US" dirty="0"/>
                </a:br>
                <a:r>
                  <a:rPr lang="en-US" dirty="0"/>
                  <a:t>How does it differ from supervised learning?</a:t>
                </a:r>
              </a:p>
              <a:p>
                <a:pPr lvl="1"/>
                <a:r>
                  <a:rPr lang="en-US" dirty="0"/>
                  <a:t>Only a specific choice of </a:t>
                </a:r>
                <a14:m>
                  <m:oMath xmlns:m="http://schemas.openxmlformats.org/officeDocument/2006/math">
                    <m:r>
                      <a:rPr lang="en-US" b="0" i="1" smtClean="0">
                        <a:latin typeface="Cambria Math" panose="02040503050406030204" pitchFamily="18" charset="0"/>
                      </a:rPr>
                      <m:t>𝑋</m:t>
                    </m:r>
                  </m:oMath>
                </a14:m>
                <a:r>
                  <a:rPr lang="en-US" dirty="0"/>
                  <a:t> will result in a valid estimate</a:t>
                </a:r>
              </a:p>
            </p:txBody>
          </p:sp>
        </mc:Choice>
        <mc:Fallback xmlns="">
          <p:sp>
            <p:nvSpPr>
              <p:cNvPr id="3" name="Content Placeholder 2">
                <a:extLst>
                  <a:ext uri="{FF2B5EF4-FFF2-40B4-BE49-F238E27FC236}">
                    <a16:creationId xmlns:a16="http://schemas.microsoft.com/office/drawing/2014/main" id="{EB182023-D9D4-47C0-9645-6F2BE352853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7634E9A3-7B5C-4DC3-B800-ACAEC078BC54}"/>
                  </a:ext>
                </a:extLst>
              </p:cNvPr>
              <p:cNvSpPr/>
              <p:nvPr/>
            </p:nvSpPr>
            <p:spPr>
              <a:xfrm>
                <a:off x="9072230" y="6134996"/>
                <a:ext cx="760227" cy="715757"/>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𝐴</m:t>
                      </m:r>
                    </m:oMath>
                  </m:oMathPara>
                </a14:m>
                <a:endParaRPr lang="en-US" sz="2400" dirty="0">
                  <a:solidFill>
                    <a:schemeClr val="tx1"/>
                  </a:solidFill>
                </a:endParaRPr>
              </a:p>
            </p:txBody>
          </p:sp>
        </mc:Choice>
        <mc:Fallback xmlns="">
          <p:sp>
            <p:nvSpPr>
              <p:cNvPr id="37" name="Oval 36">
                <a:extLst>
                  <a:ext uri="{FF2B5EF4-FFF2-40B4-BE49-F238E27FC236}">
                    <a16:creationId xmlns:a16="http://schemas.microsoft.com/office/drawing/2014/main" id="{7634E9A3-7B5C-4DC3-B800-ACAEC078BC54}"/>
                  </a:ext>
                </a:extLst>
              </p:cNvPr>
              <p:cNvSpPr>
                <a:spLocks noRot="1" noChangeAspect="1" noMove="1" noResize="1" noEditPoints="1" noAdjustHandles="1" noChangeArrowheads="1" noChangeShapeType="1" noTextEdit="1"/>
              </p:cNvSpPr>
              <p:nvPr/>
            </p:nvSpPr>
            <p:spPr>
              <a:xfrm>
                <a:off x="9072230" y="6134996"/>
                <a:ext cx="760227" cy="715757"/>
              </a:xfrm>
              <a:prstGeom prst="ellipse">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A0140191-61ED-4867-B5A0-6611F44484D5}"/>
                  </a:ext>
                </a:extLst>
              </p:cNvPr>
              <p:cNvSpPr/>
              <p:nvPr/>
            </p:nvSpPr>
            <p:spPr>
              <a:xfrm>
                <a:off x="11431773" y="6142243"/>
                <a:ext cx="760227" cy="715757"/>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𝑌</m:t>
                      </m:r>
                    </m:oMath>
                  </m:oMathPara>
                </a14:m>
                <a:endParaRPr lang="en-US" sz="2400" dirty="0">
                  <a:solidFill>
                    <a:schemeClr val="tx1"/>
                  </a:solidFill>
                </a:endParaRPr>
              </a:p>
            </p:txBody>
          </p:sp>
        </mc:Choice>
        <mc:Fallback xmlns="">
          <p:sp>
            <p:nvSpPr>
              <p:cNvPr id="38" name="Oval 37">
                <a:extLst>
                  <a:ext uri="{FF2B5EF4-FFF2-40B4-BE49-F238E27FC236}">
                    <a16:creationId xmlns:a16="http://schemas.microsoft.com/office/drawing/2014/main" id="{A0140191-61ED-4867-B5A0-6611F44484D5}"/>
                  </a:ext>
                </a:extLst>
              </p:cNvPr>
              <p:cNvSpPr>
                <a:spLocks noRot="1" noChangeAspect="1" noMove="1" noResize="1" noEditPoints="1" noAdjustHandles="1" noChangeArrowheads="1" noChangeShapeType="1" noTextEdit="1"/>
              </p:cNvSpPr>
              <p:nvPr/>
            </p:nvSpPr>
            <p:spPr>
              <a:xfrm>
                <a:off x="11431773" y="6142243"/>
                <a:ext cx="760227" cy="715757"/>
              </a:xfrm>
              <a:prstGeom prst="ellipse">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E4565AA1-049E-4C1B-A27D-6EA049A815C5}"/>
                  </a:ext>
                </a:extLst>
              </p:cNvPr>
              <p:cNvSpPr/>
              <p:nvPr/>
            </p:nvSpPr>
            <p:spPr>
              <a:xfrm>
                <a:off x="10252001" y="5056160"/>
                <a:ext cx="760227" cy="715757"/>
              </a:xfrm>
              <a:prstGeom prst="ellipse">
                <a:avLst/>
              </a:prstGeom>
              <a:solidFill>
                <a:srgbClr val="B0E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𝑋</m:t>
                      </m:r>
                    </m:oMath>
                  </m:oMathPara>
                </a14:m>
                <a:endParaRPr lang="en-US" sz="2400" dirty="0">
                  <a:solidFill>
                    <a:schemeClr val="tx1"/>
                  </a:solidFill>
                </a:endParaRPr>
              </a:p>
            </p:txBody>
          </p:sp>
        </mc:Choice>
        <mc:Fallback xmlns="">
          <p:sp>
            <p:nvSpPr>
              <p:cNvPr id="39" name="Oval 38">
                <a:extLst>
                  <a:ext uri="{FF2B5EF4-FFF2-40B4-BE49-F238E27FC236}">
                    <a16:creationId xmlns:a16="http://schemas.microsoft.com/office/drawing/2014/main" id="{E4565AA1-049E-4C1B-A27D-6EA049A815C5}"/>
                  </a:ext>
                </a:extLst>
              </p:cNvPr>
              <p:cNvSpPr>
                <a:spLocks noRot="1" noChangeAspect="1" noMove="1" noResize="1" noEditPoints="1" noAdjustHandles="1" noChangeArrowheads="1" noChangeShapeType="1" noTextEdit="1"/>
              </p:cNvSpPr>
              <p:nvPr/>
            </p:nvSpPr>
            <p:spPr>
              <a:xfrm>
                <a:off x="10252001" y="5056160"/>
                <a:ext cx="760227" cy="715757"/>
              </a:xfrm>
              <a:prstGeom prst="ellipse">
                <a:avLst/>
              </a:prstGeom>
              <a:blipFill>
                <a:blip r:embed="rId6"/>
                <a:stretch>
                  <a:fillRect/>
                </a:stretch>
              </a:blipFill>
              <a:ln>
                <a:no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60245C94-5672-4B32-808C-E8271EEE50EE}"/>
              </a:ext>
            </a:extLst>
          </p:cNvPr>
          <p:cNvCxnSpPr>
            <a:cxnSpLocks/>
            <a:stCxn id="39" idx="4"/>
            <a:endCxn id="37" idx="7"/>
          </p:cNvCxnSpPr>
          <p:nvPr/>
        </p:nvCxnSpPr>
        <p:spPr>
          <a:xfrm flipH="1">
            <a:off x="9721124" y="5771917"/>
            <a:ext cx="910991" cy="46789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DFDCFD-C22C-4A4D-854A-E6F1DC05D9ED}"/>
              </a:ext>
            </a:extLst>
          </p:cNvPr>
          <p:cNvCxnSpPr>
            <a:cxnSpLocks/>
            <a:stCxn id="39" idx="4"/>
            <a:endCxn id="38" idx="1"/>
          </p:cNvCxnSpPr>
          <p:nvPr/>
        </p:nvCxnSpPr>
        <p:spPr>
          <a:xfrm>
            <a:off x="10632115" y="5771917"/>
            <a:ext cx="910991" cy="47514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527B5F6-C4BF-4A83-8B9D-CCC5CB4A647A}"/>
              </a:ext>
            </a:extLst>
          </p:cNvPr>
          <p:cNvCxnSpPr>
            <a:cxnSpLocks/>
            <a:stCxn id="38" idx="2"/>
            <a:endCxn id="37" idx="6"/>
          </p:cNvCxnSpPr>
          <p:nvPr/>
        </p:nvCxnSpPr>
        <p:spPr>
          <a:xfrm flipH="1" flipV="1">
            <a:off x="9832457" y="6492875"/>
            <a:ext cx="1599316" cy="7247"/>
          </a:xfrm>
          <a:prstGeom prst="straightConnector1">
            <a:avLst/>
          </a:prstGeom>
          <a:ln w="57150">
            <a:solidFill>
              <a:schemeClr val="tx1">
                <a:lumMod val="50000"/>
                <a:lumOff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7786004-2C5C-4E84-BEF1-863E744FAE79}"/>
              </a:ext>
            </a:extLst>
          </p:cNvPr>
          <p:cNvCxnSpPr/>
          <p:nvPr/>
        </p:nvCxnSpPr>
        <p:spPr>
          <a:xfrm>
            <a:off x="4731488" y="5178056"/>
            <a:ext cx="5445131" cy="361507"/>
          </a:xfrm>
          <a:prstGeom prst="bentConnector3">
            <a:avLst>
              <a:gd name="adj1" fmla="val 597"/>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11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6563-776C-4B0D-873F-CEE64A707B2B}"/>
              </a:ext>
            </a:extLst>
          </p:cNvPr>
          <p:cNvSpPr>
            <a:spLocks noGrp="1"/>
          </p:cNvSpPr>
          <p:nvPr>
            <p:ph type="title"/>
          </p:nvPr>
        </p:nvSpPr>
        <p:spPr/>
        <p:txBody>
          <a:bodyPr/>
          <a:lstStyle/>
          <a:p>
            <a:r>
              <a:rPr lang="en-US" dirty="0"/>
              <a:t>Outcome Models – meta-learners</a:t>
            </a:r>
          </a:p>
        </p:txBody>
      </p:sp>
      <p:sp>
        <p:nvSpPr>
          <p:cNvPr id="3" name="Content Placeholder 2">
            <a:extLst>
              <a:ext uri="{FF2B5EF4-FFF2-40B4-BE49-F238E27FC236}">
                <a16:creationId xmlns:a16="http://schemas.microsoft.com/office/drawing/2014/main" id="{EB182023-D9D4-47C0-9645-6F2BE3528539}"/>
              </a:ext>
            </a:extLst>
          </p:cNvPr>
          <p:cNvSpPr>
            <a:spLocks noGrp="1"/>
          </p:cNvSpPr>
          <p:nvPr>
            <p:ph idx="1"/>
          </p:nvPr>
        </p:nvSpPr>
        <p:spPr/>
        <p:txBody>
          <a:bodyPr/>
          <a:lstStyle/>
          <a:p>
            <a:r>
              <a:rPr lang="en-US" dirty="0"/>
              <a:t>Incorporating treatment information:</a:t>
            </a:r>
          </a:p>
          <a:p>
            <a:pPr lvl="1"/>
            <a:r>
              <a:rPr lang="en-US" dirty="0"/>
              <a:t>S-Learner – as an additional feature	(single model)</a:t>
            </a:r>
          </a:p>
          <a:p>
            <a:pPr lvl="2"/>
            <a:r>
              <a:rPr lang="en-US" dirty="0"/>
              <a:t>Limited flexibility of treatment effect</a:t>
            </a:r>
          </a:p>
          <a:p>
            <a:pPr lvl="1"/>
            <a:r>
              <a:rPr lang="en-US" dirty="0"/>
              <a:t>T-Learner – as a task indicator		(model per treatment)</a:t>
            </a:r>
          </a:p>
          <a:p>
            <a:pPr lvl="2"/>
            <a:r>
              <a:rPr lang="en-US" dirty="0"/>
              <a:t>Lower statistical power (smaller sample per model)</a:t>
            </a:r>
          </a:p>
          <a:p>
            <a:pPr lvl="1"/>
            <a:r>
              <a:rPr lang="en-US" dirty="0"/>
              <a:t>Hierarchical</a:t>
            </a:r>
          </a:p>
          <a:p>
            <a:pPr lvl="2"/>
            <a:r>
              <a:rPr lang="en-US" dirty="0"/>
              <a:t>Bayesian – multilevel hyper-prior sharing</a:t>
            </a:r>
          </a:p>
          <a:p>
            <a:pPr lvl="2"/>
            <a:r>
              <a:rPr lang="en-US" dirty="0"/>
              <a:t>Neural network – multi-task network</a:t>
            </a:r>
          </a:p>
        </p:txBody>
      </p:sp>
      <p:grpSp>
        <p:nvGrpSpPr>
          <p:cNvPr id="9" name="Group 8">
            <a:extLst>
              <a:ext uri="{FF2B5EF4-FFF2-40B4-BE49-F238E27FC236}">
                <a16:creationId xmlns:a16="http://schemas.microsoft.com/office/drawing/2014/main" id="{381A7A2A-A7A5-463E-A472-9C591BC3BD54}"/>
              </a:ext>
            </a:extLst>
          </p:cNvPr>
          <p:cNvGrpSpPr/>
          <p:nvPr/>
        </p:nvGrpSpPr>
        <p:grpSpPr>
          <a:xfrm>
            <a:off x="1481610" y="5270692"/>
            <a:ext cx="1872561" cy="916900"/>
            <a:chOff x="1481610" y="4548795"/>
            <a:chExt cx="1872561" cy="916900"/>
          </a:xfrm>
        </p:grpSpPr>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F604FC5C-B005-4446-86ED-A5A78803F5A3}"/>
                    </a:ext>
                  </a:extLst>
                </p:cNvPr>
                <p:cNvSpPr/>
                <p:nvPr/>
              </p:nvSpPr>
              <p:spPr>
                <a:xfrm>
                  <a:off x="1481610" y="4548795"/>
                  <a:ext cx="298765" cy="561315"/>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𝑋</m:t>
                        </m:r>
                      </m:oMath>
                    </m:oMathPara>
                  </a14:m>
                  <a:endParaRPr lang="en-US" dirty="0">
                    <a:solidFill>
                      <a:schemeClr val="tx1"/>
                    </a:solidFill>
                  </a:endParaRPr>
                </a:p>
              </p:txBody>
            </p:sp>
          </mc:Choice>
          <mc:Fallback xmlns="">
            <p:sp>
              <p:nvSpPr>
                <p:cNvPr id="4" name="Rectangle: Rounded Corners 3">
                  <a:extLst>
                    <a:ext uri="{FF2B5EF4-FFF2-40B4-BE49-F238E27FC236}">
                      <a16:creationId xmlns:a16="http://schemas.microsoft.com/office/drawing/2014/main" id="{F604FC5C-B005-4446-86ED-A5A78803F5A3}"/>
                    </a:ext>
                  </a:extLst>
                </p:cNvPr>
                <p:cNvSpPr>
                  <a:spLocks noRot="1" noChangeAspect="1" noMove="1" noResize="1" noEditPoints="1" noAdjustHandles="1" noChangeArrowheads="1" noChangeShapeType="1" noTextEdit="1"/>
                </p:cNvSpPr>
                <p:nvPr/>
              </p:nvSpPr>
              <p:spPr>
                <a:xfrm>
                  <a:off x="1481610" y="4548795"/>
                  <a:ext cx="298765" cy="561315"/>
                </a:xfrm>
                <a:prstGeom prst="roundRect">
                  <a:avLst/>
                </a:prstGeom>
                <a:blipFill>
                  <a:blip r:embed="rId3"/>
                  <a:stretch>
                    <a:fillRect l="-98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C82688AE-6322-4B66-B08A-571DB916F44C}"/>
                    </a:ext>
                  </a:extLst>
                </p:cNvPr>
                <p:cNvSpPr/>
                <p:nvPr/>
              </p:nvSpPr>
              <p:spPr>
                <a:xfrm>
                  <a:off x="1481610" y="5134252"/>
                  <a:ext cx="298765" cy="33144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5" name="Rectangle: Rounded Corners 4">
                  <a:extLst>
                    <a:ext uri="{FF2B5EF4-FFF2-40B4-BE49-F238E27FC236}">
                      <a16:creationId xmlns:a16="http://schemas.microsoft.com/office/drawing/2014/main" id="{C82688AE-6322-4B66-B08A-571DB916F44C}"/>
                    </a:ext>
                  </a:extLst>
                </p:cNvPr>
                <p:cNvSpPr>
                  <a:spLocks noRot="1" noChangeAspect="1" noMove="1" noResize="1" noEditPoints="1" noAdjustHandles="1" noChangeArrowheads="1" noChangeShapeType="1" noTextEdit="1"/>
                </p:cNvSpPr>
                <p:nvPr/>
              </p:nvSpPr>
              <p:spPr>
                <a:xfrm>
                  <a:off x="1481610" y="5134252"/>
                  <a:ext cx="298765" cy="331443"/>
                </a:xfrm>
                <a:prstGeom prst="roundRect">
                  <a:avLst/>
                </a:prstGeom>
                <a:blipFill>
                  <a:blip r:embed="rId4"/>
                  <a:stretch>
                    <a:fillRect l="-7843"/>
                  </a:stretch>
                </a:blipFill>
                <a:ln>
                  <a:solidFill>
                    <a:schemeClr val="tx1"/>
                  </a:solidFill>
                </a:ln>
              </p:spPr>
              <p:txBody>
                <a:bodyPr/>
                <a:lstStyle/>
                <a:p>
                  <a:r>
                    <a:rPr lang="en-US">
                      <a:noFill/>
                    </a:rPr>
                    <a:t> </a:t>
                  </a:r>
                </a:p>
              </p:txBody>
            </p:sp>
          </mc:Fallback>
        </mc:AlternateContent>
        <p:sp>
          <p:nvSpPr>
            <p:cNvPr id="6" name="Rectangle: Rounded Corners 5">
              <a:extLst>
                <a:ext uri="{FF2B5EF4-FFF2-40B4-BE49-F238E27FC236}">
                  <a16:creationId xmlns:a16="http://schemas.microsoft.com/office/drawing/2014/main" id="{4BB36D9A-82A4-4A16-B7B3-2D10305C25D4}"/>
                </a:ext>
              </a:extLst>
            </p:cNvPr>
            <p:cNvSpPr/>
            <p:nvPr/>
          </p:nvSpPr>
          <p:spPr>
            <a:xfrm>
              <a:off x="2041416" y="4793375"/>
              <a:ext cx="752947" cy="427741"/>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a:t>
              </a: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6170576B-C04E-4D34-AF13-113D6CB2418B}"/>
                    </a:ext>
                  </a:extLst>
                </p:cNvPr>
                <p:cNvSpPr/>
                <p:nvPr/>
              </p:nvSpPr>
              <p:spPr>
                <a:xfrm>
                  <a:off x="3004856" y="4548795"/>
                  <a:ext cx="349315" cy="3314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𝑌</m:t>
                                </m:r>
                              </m:e>
                            </m:acc>
                          </m:e>
                          <m:sup>
                            <m:r>
                              <a:rPr lang="en-US" b="0" i="1" smtClean="0">
                                <a:solidFill>
                                  <a:schemeClr val="tx1"/>
                                </a:solidFill>
                                <a:latin typeface="Cambria Math" panose="02040503050406030204" pitchFamily="18" charset="0"/>
                              </a:rPr>
                              <m:t>0</m:t>
                            </m:r>
                          </m:sup>
                        </m:sSup>
                      </m:oMath>
                    </m:oMathPara>
                  </a14:m>
                  <a:endParaRPr lang="en-US" dirty="0"/>
                </a:p>
              </p:txBody>
            </p:sp>
          </mc:Choice>
          <mc:Fallback xmlns="">
            <p:sp>
              <p:nvSpPr>
                <p:cNvPr id="7" name="Rectangle: Rounded Corners 6">
                  <a:extLst>
                    <a:ext uri="{FF2B5EF4-FFF2-40B4-BE49-F238E27FC236}">
                      <a16:creationId xmlns:a16="http://schemas.microsoft.com/office/drawing/2014/main" id="{6170576B-C04E-4D34-AF13-113D6CB2418B}"/>
                    </a:ext>
                  </a:extLst>
                </p:cNvPr>
                <p:cNvSpPr>
                  <a:spLocks noRot="1" noChangeAspect="1" noMove="1" noResize="1" noEditPoints="1" noAdjustHandles="1" noChangeArrowheads="1" noChangeShapeType="1" noTextEdit="1"/>
                </p:cNvSpPr>
                <p:nvPr/>
              </p:nvSpPr>
              <p:spPr>
                <a:xfrm>
                  <a:off x="3004856" y="4548795"/>
                  <a:ext cx="349315" cy="331443"/>
                </a:xfrm>
                <a:prstGeom prst="roundRect">
                  <a:avLst/>
                </a:prstGeom>
                <a:blipFill>
                  <a:blip r:embed="rId5"/>
                  <a:stretch>
                    <a:fillRect l="-15254" t="-714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3AF3A60C-2B83-40AD-96BD-1049AFD4FA26}"/>
                    </a:ext>
                  </a:extLst>
                </p:cNvPr>
                <p:cNvSpPr/>
                <p:nvPr/>
              </p:nvSpPr>
              <p:spPr>
                <a:xfrm>
                  <a:off x="3004856" y="5134252"/>
                  <a:ext cx="349315" cy="3314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𝑌</m:t>
                                </m:r>
                              </m:e>
                            </m:acc>
                          </m:e>
                          <m:sup>
                            <m:r>
                              <a:rPr lang="en-US" b="0" i="1" smtClean="0">
                                <a:solidFill>
                                  <a:schemeClr val="tx1"/>
                                </a:solidFill>
                                <a:latin typeface="Cambria Math" panose="02040503050406030204" pitchFamily="18" charset="0"/>
                              </a:rPr>
                              <m:t>1</m:t>
                            </m:r>
                          </m:sup>
                        </m:sSup>
                      </m:oMath>
                    </m:oMathPara>
                  </a14:m>
                  <a:endParaRPr lang="en-US" dirty="0"/>
                </a:p>
              </p:txBody>
            </p:sp>
          </mc:Choice>
          <mc:Fallback xmlns="">
            <p:sp>
              <p:nvSpPr>
                <p:cNvPr id="8" name="Rectangle: Rounded Corners 7">
                  <a:extLst>
                    <a:ext uri="{FF2B5EF4-FFF2-40B4-BE49-F238E27FC236}">
                      <a16:creationId xmlns:a16="http://schemas.microsoft.com/office/drawing/2014/main" id="{3AF3A60C-2B83-40AD-96BD-1049AFD4FA26}"/>
                    </a:ext>
                  </a:extLst>
                </p:cNvPr>
                <p:cNvSpPr>
                  <a:spLocks noRot="1" noChangeAspect="1" noMove="1" noResize="1" noEditPoints="1" noAdjustHandles="1" noChangeArrowheads="1" noChangeShapeType="1" noTextEdit="1"/>
                </p:cNvSpPr>
                <p:nvPr/>
              </p:nvSpPr>
              <p:spPr>
                <a:xfrm>
                  <a:off x="3004856" y="5134252"/>
                  <a:ext cx="349315" cy="331443"/>
                </a:xfrm>
                <a:prstGeom prst="roundRect">
                  <a:avLst/>
                </a:prstGeom>
                <a:blipFill>
                  <a:blip r:embed="rId6"/>
                  <a:stretch>
                    <a:fillRect l="-15254" t="-7143"/>
                  </a:stretch>
                </a:blipFill>
                <a:ln>
                  <a:solidFill>
                    <a:schemeClr val="tx1"/>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F121F2-AA09-4880-B187-C874A1B48A14}"/>
                </a:ext>
              </a:extLst>
            </p:cNvPr>
            <p:cNvCxnSpPr>
              <a:stCxn id="4" idx="3"/>
              <a:endCxn id="6" idx="1"/>
            </p:cNvCxnSpPr>
            <p:nvPr/>
          </p:nvCxnSpPr>
          <p:spPr>
            <a:xfrm>
              <a:off x="1780375" y="4829453"/>
              <a:ext cx="261041" cy="177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F0EAEB3-7F60-44DA-8855-7F999A0D5066}"/>
                </a:ext>
              </a:extLst>
            </p:cNvPr>
            <p:cNvCxnSpPr>
              <a:cxnSpLocks/>
              <a:stCxn id="5" idx="3"/>
              <a:endCxn id="6" idx="1"/>
            </p:cNvCxnSpPr>
            <p:nvPr/>
          </p:nvCxnSpPr>
          <p:spPr>
            <a:xfrm flipV="1">
              <a:off x="1780375" y="5007246"/>
              <a:ext cx="261041" cy="2927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12075C1-52AE-4FFE-A3C5-D6A380B50A53}"/>
                </a:ext>
              </a:extLst>
            </p:cNvPr>
            <p:cNvCxnSpPr>
              <a:cxnSpLocks/>
              <a:stCxn id="6" idx="3"/>
              <a:endCxn id="7" idx="1"/>
            </p:cNvCxnSpPr>
            <p:nvPr/>
          </p:nvCxnSpPr>
          <p:spPr>
            <a:xfrm flipV="1">
              <a:off x="2794363" y="4714517"/>
              <a:ext cx="210493" cy="2927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71FE810-03A9-4BA0-97A1-40EA92943CC5}"/>
                </a:ext>
              </a:extLst>
            </p:cNvPr>
            <p:cNvCxnSpPr>
              <a:cxnSpLocks/>
              <a:stCxn id="6" idx="3"/>
              <a:endCxn id="8" idx="1"/>
            </p:cNvCxnSpPr>
            <p:nvPr/>
          </p:nvCxnSpPr>
          <p:spPr>
            <a:xfrm>
              <a:off x="2794363" y="5007246"/>
              <a:ext cx="210493" cy="2927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D1786307-02FA-48B0-B1F6-3F4EA7D29834}"/>
              </a:ext>
            </a:extLst>
          </p:cNvPr>
          <p:cNvGrpSpPr/>
          <p:nvPr/>
        </p:nvGrpSpPr>
        <p:grpSpPr>
          <a:xfrm>
            <a:off x="4301763" y="5270692"/>
            <a:ext cx="2043065" cy="1318296"/>
            <a:chOff x="4301763" y="4548795"/>
            <a:chExt cx="2043065" cy="1318296"/>
          </a:xfrm>
        </p:grpSpPr>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2778F127-4BE3-404B-B1CA-FEA5299CA6AA}"/>
                    </a:ext>
                  </a:extLst>
                </p:cNvPr>
                <p:cNvSpPr/>
                <p:nvPr/>
              </p:nvSpPr>
              <p:spPr>
                <a:xfrm>
                  <a:off x="4301763" y="4723569"/>
                  <a:ext cx="298765" cy="561315"/>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𝑋</m:t>
                        </m:r>
                      </m:oMath>
                    </m:oMathPara>
                  </a14:m>
                  <a:endParaRPr lang="en-US" dirty="0">
                    <a:solidFill>
                      <a:schemeClr val="tx1"/>
                    </a:solidFill>
                  </a:endParaRPr>
                </a:p>
              </p:txBody>
            </p:sp>
          </mc:Choice>
          <mc:Fallback xmlns="">
            <p:sp>
              <p:nvSpPr>
                <p:cNvPr id="23" name="Rectangle: Rounded Corners 22">
                  <a:extLst>
                    <a:ext uri="{FF2B5EF4-FFF2-40B4-BE49-F238E27FC236}">
                      <a16:creationId xmlns:a16="http://schemas.microsoft.com/office/drawing/2014/main" id="{2778F127-4BE3-404B-B1CA-FEA5299CA6AA}"/>
                    </a:ext>
                  </a:extLst>
                </p:cNvPr>
                <p:cNvSpPr>
                  <a:spLocks noRot="1" noChangeAspect="1" noMove="1" noResize="1" noEditPoints="1" noAdjustHandles="1" noChangeArrowheads="1" noChangeShapeType="1" noTextEdit="1"/>
                </p:cNvSpPr>
                <p:nvPr/>
              </p:nvSpPr>
              <p:spPr>
                <a:xfrm>
                  <a:off x="4301763" y="4723569"/>
                  <a:ext cx="298765" cy="561315"/>
                </a:xfrm>
                <a:prstGeom prst="roundRect">
                  <a:avLst/>
                </a:prstGeom>
                <a:blipFill>
                  <a:blip r:embed="rId7"/>
                  <a:stretch>
                    <a:fillRect l="-98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Rounded Corners 23">
                  <a:extLst>
                    <a:ext uri="{FF2B5EF4-FFF2-40B4-BE49-F238E27FC236}">
                      <a16:creationId xmlns:a16="http://schemas.microsoft.com/office/drawing/2014/main" id="{C23D731B-C17B-42D0-9637-DC5461F33748}"/>
                    </a:ext>
                  </a:extLst>
                </p:cNvPr>
                <p:cNvSpPr/>
                <p:nvPr/>
              </p:nvSpPr>
              <p:spPr>
                <a:xfrm>
                  <a:off x="4553744" y="5535648"/>
                  <a:ext cx="298765" cy="33144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4" name="Rectangle: Rounded Corners 23">
                  <a:extLst>
                    <a:ext uri="{FF2B5EF4-FFF2-40B4-BE49-F238E27FC236}">
                      <a16:creationId xmlns:a16="http://schemas.microsoft.com/office/drawing/2014/main" id="{C23D731B-C17B-42D0-9637-DC5461F33748}"/>
                    </a:ext>
                  </a:extLst>
                </p:cNvPr>
                <p:cNvSpPr>
                  <a:spLocks noRot="1" noChangeAspect="1" noMove="1" noResize="1" noEditPoints="1" noAdjustHandles="1" noChangeArrowheads="1" noChangeShapeType="1" noTextEdit="1"/>
                </p:cNvSpPr>
                <p:nvPr/>
              </p:nvSpPr>
              <p:spPr>
                <a:xfrm>
                  <a:off x="4553744" y="5535648"/>
                  <a:ext cx="298765" cy="331443"/>
                </a:xfrm>
                <a:prstGeom prst="roundRect">
                  <a:avLst/>
                </a:prstGeom>
                <a:blipFill>
                  <a:blip r:embed="rId8"/>
                  <a:stretch>
                    <a:fillRect l="-7843"/>
                  </a:stretch>
                </a:blipFill>
                <a:ln>
                  <a:solidFill>
                    <a:schemeClr val="tx1"/>
                  </a:solidFill>
                </a:ln>
              </p:spPr>
              <p:txBody>
                <a:bodyPr/>
                <a:lstStyle/>
                <a:p>
                  <a:r>
                    <a:rPr lang="en-US">
                      <a:noFill/>
                    </a:rPr>
                    <a:t> </a:t>
                  </a:r>
                </a:p>
              </p:txBody>
            </p:sp>
          </mc:Fallback>
        </mc:AlternateContent>
        <p:sp>
          <p:nvSpPr>
            <p:cNvPr id="25" name="Rectangle: Rounded Corners 24">
              <a:extLst>
                <a:ext uri="{FF2B5EF4-FFF2-40B4-BE49-F238E27FC236}">
                  <a16:creationId xmlns:a16="http://schemas.microsoft.com/office/drawing/2014/main" id="{F342E014-3CB6-4696-BEA4-DD9434495B47}"/>
                </a:ext>
              </a:extLst>
            </p:cNvPr>
            <p:cNvSpPr/>
            <p:nvPr/>
          </p:nvSpPr>
          <p:spPr>
            <a:xfrm>
              <a:off x="4852510" y="4548795"/>
              <a:ext cx="857065" cy="427741"/>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0</a:t>
              </a:r>
            </a:p>
          </p:txBody>
        </p: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C147E0AC-BF16-4DE3-87A8-51BC556C22BF}"/>
                    </a:ext>
                  </a:extLst>
                </p:cNvPr>
                <p:cNvSpPr/>
                <p:nvPr/>
              </p:nvSpPr>
              <p:spPr>
                <a:xfrm>
                  <a:off x="5995513" y="4548795"/>
                  <a:ext cx="349315" cy="3314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𝑌</m:t>
                                </m:r>
                              </m:e>
                            </m:acc>
                          </m:e>
                          <m:sup>
                            <m:r>
                              <a:rPr lang="en-US" b="0" i="1" smtClean="0">
                                <a:solidFill>
                                  <a:schemeClr val="tx1"/>
                                </a:solidFill>
                                <a:latin typeface="Cambria Math" panose="02040503050406030204" pitchFamily="18" charset="0"/>
                              </a:rPr>
                              <m:t>0</m:t>
                            </m:r>
                          </m:sup>
                        </m:sSup>
                      </m:oMath>
                    </m:oMathPara>
                  </a14:m>
                  <a:endParaRPr lang="en-US" dirty="0"/>
                </a:p>
              </p:txBody>
            </p:sp>
          </mc:Choice>
          <mc:Fallback xmlns="">
            <p:sp>
              <p:nvSpPr>
                <p:cNvPr id="26" name="Rectangle: Rounded Corners 25">
                  <a:extLst>
                    <a:ext uri="{FF2B5EF4-FFF2-40B4-BE49-F238E27FC236}">
                      <a16:creationId xmlns:a16="http://schemas.microsoft.com/office/drawing/2014/main" id="{C147E0AC-BF16-4DE3-87A8-51BC556C22BF}"/>
                    </a:ext>
                  </a:extLst>
                </p:cNvPr>
                <p:cNvSpPr>
                  <a:spLocks noRot="1" noChangeAspect="1" noMove="1" noResize="1" noEditPoints="1" noAdjustHandles="1" noChangeArrowheads="1" noChangeShapeType="1" noTextEdit="1"/>
                </p:cNvSpPr>
                <p:nvPr/>
              </p:nvSpPr>
              <p:spPr>
                <a:xfrm>
                  <a:off x="5995513" y="4548795"/>
                  <a:ext cx="349315" cy="331443"/>
                </a:xfrm>
                <a:prstGeom prst="roundRect">
                  <a:avLst/>
                </a:prstGeom>
                <a:blipFill>
                  <a:blip r:embed="rId9"/>
                  <a:stretch>
                    <a:fillRect l="-15254" t="-714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013500FD-FD21-48DA-AC0C-12D639E930F2}"/>
                    </a:ext>
                  </a:extLst>
                </p:cNvPr>
                <p:cNvSpPr/>
                <p:nvPr/>
              </p:nvSpPr>
              <p:spPr>
                <a:xfrm>
                  <a:off x="5995513" y="5134252"/>
                  <a:ext cx="349315" cy="3314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𝑌</m:t>
                                </m:r>
                              </m:e>
                            </m:acc>
                          </m:e>
                          <m:sup>
                            <m:r>
                              <a:rPr lang="en-US" b="0" i="1" smtClean="0">
                                <a:solidFill>
                                  <a:schemeClr val="tx1"/>
                                </a:solidFill>
                                <a:latin typeface="Cambria Math" panose="02040503050406030204" pitchFamily="18" charset="0"/>
                              </a:rPr>
                              <m:t>1</m:t>
                            </m:r>
                          </m:sup>
                        </m:sSup>
                      </m:oMath>
                    </m:oMathPara>
                  </a14:m>
                  <a:endParaRPr lang="en-US" dirty="0"/>
                </a:p>
              </p:txBody>
            </p:sp>
          </mc:Choice>
          <mc:Fallback xmlns="">
            <p:sp>
              <p:nvSpPr>
                <p:cNvPr id="27" name="Rectangle: Rounded Corners 26">
                  <a:extLst>
                    <a:ext uri="{FF2B5EF4-FFF2-40B4-BE49-F238E27FC236}">
                      <a16:creationId xmlns:a16="http://schemas.microsoft.com/office/drawing/2014/main" id="{013500FD-FD21-48DA-AC0C-12D639E930F2}"/>
                    </a:ext>
                  </a:extLst>
                </p:cNvPr>
                <p:cNvSpPr>
                  <a:spLocks noRot="1" noChangeAspect="1" noMove="1" noResize="1" noEditPoints="1" noAdjustHandles="1" noChangeArrowheads="1" noChangeShapeType="1" noTextEdit="1"/>
                </p:cNvSpPr>
                <p:nvPr/>
              </p:nvSpPr>
              <p:spPr>
                <a:xfrm>
                  <a:off x="5995513" y="5134252"/>
                  <a:ext cx="349315" cy="331443"/>
                </a:xfrm>
                <a:prstGeom prst="roundRect">
                  <a:avLst/>
                </a:prstGeom>
                <a:blipFill>
                  <a:blip r:embed="rId10"/>
                  <a:stretch>
                    <a:fillRect l="-15254" t="-7143"/>
                  </a:stretch>
                </a:blipFill>
                <a:ln>
                  <a:solidFill>
                    <a:schemeClr val="tx1"/>
                  </a:solidFill>
                </a:ln>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F062F66-3389-4708-A0AA-E3B74B0402FC}"/>
                </a:ext>
              </a:extLst>
            </p:cNvPr>
            <p:cNvCxnSpPr>
              <a:cxnSpLocks/>
              <a:stCxn id="23" idx="3"/>
              <a:endCxn id="25" idx="1"/>
            </p:cNvCxnSpPr>
            <p:nvPr/>
          </p:nvCxnSpPr>
          <p:spPr>
            <a:xfrm flipV="1">
              <a:off x="4600528" y="4762666"/>
              <a:ext cx="251982" cy="24156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388B6C8-13FC-4FE8-868A-D1B68EC2F579}"/>
                </a:ext>
              </a:extLst>
            </p:cNvPr>
            <p:cNvCxnSpPr>
              <a:cxnSpLocks/>
              <a:stCxn id="23" idx="3"/>
              <a:endCxn id="36" idx="1"/>
            </p:cNvCxnSpPr>
            <p:nvPr/>
          </p:nvCxnSpPr>
          <p:spPr>
            <a:xfrm>
              <a:off x="4600528" y="5004227"/>
              <a:ext cx="251981" cy="2475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52D544C-CCA3-4762-BF51-209E4D939690}"/>
                </a:ext>
              </a:extLst>
            </p:cNvPr>
            <p:cNvCxnSpPr>
              <a:cxnSpLocks/>
              <a:stCxn id="25" idx="3"/>
              <a:endCxn id="26" idx="1"/>
            </p:cNvCxnSpPr>
            <p:nvPr/>
          </p:nvCxnSpPr>
          <p:spPr>
            <a:xfrm flipV="1">
              <a:off x="5709575" y="4714517"/>
              <a:ext cx="285938" cy="48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C2CD424-F6F4-4765-9D3B-0FB54049E111}"/>
                </a:ext>
              </a:extLst>
            </p:cNvPr>
            <p:cNvCxnSpPr>
              <a:cxnSpLocks/>
              <a:stCxn id="36" idx="3"/>
              <a:endCxn id="27" idx="1"/>
            </p:cNvCxnSpPr>
            <p:nvPr/>
          </p:nvCxnSpPr>
          <p:spPr>
            <a:xfrm>
              <a:off x="5709574" y="5251825"/>
              <a:ext cx="285939" cy="48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FF0EEE98-FDBF-4E1D-B7E8-22AAEF9DEDF8}"/>
                </a:ext>
              </a:extLst>
            </p:cNvPr>
            <p:cNvSpPr/>
            <p:nvPr/>
          </p:nvSpPr>
          <p:spPr>
            <a:xfrm>
              <a:off x="4852509" y="5037954"/>
              <a:ext cx="857065" cy="427741"/>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Model 1</a:t>
              </a:r>
            </a:p>
          </p:txBody>
        </p:sp>
        <p:cxnSp>
          <p:nvCxnSpPr>
            <p:cNvPr id="53" name="Straight Arrow Connector 52">
              <a:extLst>
                <a:ext uri="{FF2B5EF4-FFF2-40B4-BE49-F238E27FC236}">
                  <a16:creationId xmlns:a16="http://schemas.microsoft.com/office/drawing/2014/main" id="{56E6D0E7-4843-4120-889C-010ACD7A952A}"/>
                </a:ext>
              </a:extLst>
            </p:cNvPr>
            <p:cNvCxnSpPr>
              <a:cxnSpLocks/>
              <a:stCxn id="24" idx="0"/>
            </p:cNvCxnSpPr>
            <p:nvPr/>
          </p:nvCxnSpPr>
          <p:spPr>
            <a:xfrm flipV="1">
              <a:off x="4703127" y="5218098"/>
              <a:ext cx="23391" cy="3175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14833CC-2391-4E93-8942-4B71F82E384B}"/>
              </a:ext>
            </a:extLst>
          </p:cNvPr>
          <p:cNvGrpSpPr/>
          <p:nvPr/>
        </p:nvGrpSpPr>
        <p:grpSpPr>
          <a:xfrm>
            <a:off x="7148321" y="5270692"/>
            <a:ext cx="3060079" cy="1318296"/>
            <a:chOff x="7148321" y="4548795"/>
            <a:chExt cx="3060079" cy="1318296"/>
          </a:xfrm>
        </p:grpSpPr>
        <mc:AlternateContent xmlns:mc="http://schemas.openxmlformats.org/markup-compatibility/2006" xmlns:a14="http://schemas.microsoft.com/office/drawing/2010/main">
          <mc:Choice Requires="a14">
            <p:sp>
              <p:nvSpPr>
                <p:cNvPr id="57" name="Rectangle: Rounded Corners 56">
                  <a:extLst>
                    <a:ext uri="{FF2B5EF4-FFF2-40B4-BE49-F238E27FC236}">
                      <a16:creationId xmlns:a16="http://schemas.microsoft.com/office/drawing/2014/main" id="{1AD002B0-8F9E-4D82-9508-18A9A225014F}"/>
                    </a:ext>
                  </a:extLst>
                </p:cNvPr>
                <p:cNvSpPr/>
                <p:nvPr/>
              </p:nvSpPr>
              <p:spPr>
                <a:xfrm>
                  <a:off x="7148321" y="4726588"/>
                  <a:ext cx="298765" cy="561315"/>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𝑋</m:t>
                        </m:r>
                      </m:oMath>
                    </m:oMathPara>
                  </a14:m>
                  <a:endParaRPr lang="en-US" dirty="0">
                    <a:solidFill>
                      <a:schemeClr val="tx1"/>
                    </a:solidFill>
                  </a:endParaRPr>
                </a:p>
              </p:txBody>
            </p:sp>
          </mc:Choice>
          <mc:Fallback xmlns="">
            <p:sp>
              <p:nvSpPr>
                <p:cNvPr id="57" name="Rectangle: Rounded Corners 56">
                  <a:extLst>
                    <a:ext uri="{FF2B5EF4-FFF2-40B4-BE49-F238E27FC236}">
                      <a16:creationId xmlns:a16="http://schemas.microsoft.com/office/drawing/2014/main" id="{1AD002B0-8F9E-4D82-9508-18A9A225014F}"/>
                    </a:ext>
                  </a:extLst>
                </p:cNvPr>
                <p:cNvSpPr>
                  <a:spLocks noRot="1" noChangeAspect="1" noMove="1" noResize="1" noEditPoints="1" noAdjustHandles="1" noChangeArrowheads="1" noChangeShapeType="1" noTextEdit="1"/>
                </p:cNvSpPr>
                <p:nvPr/>
              </p:nvSpPr>
              <p:spPr>
                <a:xfrm>
                  <a:off x="7148321" y="4726588"/>
                  <a:ext cx="298765" cy="561315"/>
                </a:xfrm>
                <a:prstGeom prst="roundRect">
                  <a:avLst/>
                </a:prstGeom>
                <a:blipFill>
                  <a:blip r:embed="rId11"/>
                  <a:stretch>
                    <a:fillRect l="-98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Rounded Corners 57">
                  <a:extLst>
                    <a:ext uri="{FF2B5EF4-FFF2-40B4-BE49-F238E27FC236}">
                      <a16:creationId xmlns:a16="http://schemas.microsoft.com/office/drawing/2014/main" id="{1D87704E-5CF4-4BC3-B4D2-6FBD6D40078D}"/>
                    </a:ext>
                  </a:extLst>
                </p:cNvPr>
                <p:cNvSpPr/>
                <p:nvPr/>
              </p:nvSpPr>
              <p:spPr>
                <a:xfrm>
                  <a:off x="8417316" y="5535648"/>
                  <a:ext cx="298765" cy="33144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58" name="Rectangle: Rounded Corners 57">
                  <a:extLst>
                    <a:ext uri="{FF2B5EF4-FFF2-40B4-BE49-F238E27FC236}">
                      <a16:creationId xmlns:a16="http://schemas.microsoft.com/office/drawing/2014/main" id="{1D87704E-5CF4-4BC3-B4D2-6FBD6D40078D}"/>
                    </a:ext>
                  </a:extLst>
                </p:cNvPr>
                <p:cNvSpPr>
                  <a:spLocks noRot="1" noChangeAspect="1" noMove="1" noResize="1" noEditPoints="1" noAdjustHandles="1" noChangeArrowheads="1" noChangeShapeType="1" noTextEdit="1"/>
                </p:cNvSpPr>
                <p:nvPr/>
              </p:nvSpPr>
              <p:spPr>
                <a:xfrm>
                  <a:off x="8417316" y="5535648"/>
                  <a:ext cx="298765" cy="331443"/>
                </a:xfrm>
                <a:prstGeom prst="roundRect">
                  <a:avLst/>
                </a:prstGeom>
                <a:blipFill>
                  <a:blip r:embed="rId12"/>
                  <a:stretch>
                    <a:fillRect l="-9804"/>
                  </a:stretch>
                </a:blipFill>
                <a:ln>
                  <a:solidFill>
                    <a:schemeClr val="tx1"/>
                  </a:solidFill>
                </a:ln>
              </p:spPr>
              <p:txBody>
                <a:bodyPr/>
                <a:lstStyle/>
                <a:p>
                  <a:r>
                    <a:rPr lang="en-US">
                      <a:noFill/>
                    </a:rPr>
                    <a:t> </a:t>
                  </a:r>
                </a:p>
              </p:txBody>
            </p:sp>
          </mc:Fallback>
        </mc:AlternateContent>
        <p:sp>
          <p:nvSpPr>
            <p:cNvPr id="59" name="Rectangle: Rounded Corners 58">
              <a:extLst>
                <a:ext uri="{FF2B5EF4-FFF2-40B4-BE49-F238E27FC236}">
                  <a16:creationId xmlns:a16="http://schemas.microsoft.com/office/drawing/2014/main" id="{BFB9708C-923E-4B83-8E3A-AB084F3F1263}"/>
                </a:ext>
              </a:extLst>
            </p:cNvPr>
            <p:cNvSpPr/>
            <p:nvPr/>
          </p:nvSpPr>
          <p:spPr>
            <a:xfrm>
              <a:off x="8716082" y="4548795"/>
              <a:ext cx="857065" cy="427741"/>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Head 0</a:t>
              </a:r>
            </a:p>
          </p:txBody>
        </p:sp>
        <mc:AlternateContent xmlns:mc="http://schemas.openxmlformats.org/markup-compatibility/2006" xmlns:a14="http://schemas.microsoft.com/office/drawing/2010/main">
          <mc:Choice Requires="a14">
            <p:sp>
              <p:nvSpPr>
                <p:cNvPr id="60" name="Rectangle: Rounded Corners 59">
                  <a:extLst>
                    <a:ext uri="{FF2B5EF4-FFF2-40B4-BE49-F238E27FC236}">
                      <a16:creationId xmlns:a16="http://schemas.microsoft.com/office/drawing/2014/main" id="{A2BFF1CF-5277-49E9-AE81-21A19EFAE8C1}"/>
                    </a:ext>
                  </a:extLst>
                </p:cNvPr>
                <p:cNvSpPr/>
                <p:nvPr/>
              </p:nvSpPr>
              <p:spPr>
                <a:xfrm>
                  <a:off x="9859085" y="4548795"/>
                  <a:ext cx="349315" cy="3314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𝑌</m:t>
                                </m:r>
                              </m:e>
                            </m:acc>
                          </m:e>
                          <m:sup>
                            <m:r>
                              <a:rPr lang="en-US" b="0" i="1" smtClean="0">
                                <a:solidFill>
                                  <a:schemeClr val="tx1"/>
                                </a:solidFill>
                                <a:latin typeface="Cambria Math" panose="02040503050406030204" pitchFamily="18" charset="0"/>
                              </a:rPr>
                              <m:t>0</m:t>
                            </m:r>
                          </m:sup>
                        </m:sSup>
                      </m:oMath>
                    </m:oMathPara>
                  </a14:m>
                  <a:endParaRPr lang="en-US" dirty="0"/>
                </a:p>
              </p:txBody>
            </p:sp>
          </mc:Choice>
          <mc:Fallback xmlns="">
            <p:sp>
              <p:nvSpPr>
                <p:cNvPr id="60" name="Rectangle: Rounded Corners 59">
                  <a:extLst>
                    <a:ext uri="{FF2B5EF4-FFF2-40B4-BE49-F238E27FC236}">
                      <a16:creationId xmlns:a16="http://schemas.microsoft.com/office/drawing/2014/main" id="{A2BFF1CF-5277-49E9-AE81-21A19EFAE8C1}"/>
                    </a:ext>
                  </a:extLst>
                </p:cNvPr>
                <p:cNvSpPr>
                  <a:spLocks noRot="1" noChangeAspect="1" noMove="1" noResize="1" noEditPoints="1" noAdjustHandles="1" noChangeArrowheads="1" noChangeShapeType="1" noTextEdit="1"/>
                </p:cNvSpPr>
                <p:nvPr/>
              </p:nvSpPr>
              <p:spPr>
                <a:xfrm>
                  <a:off x="9859085" y="4548795"/>
                  <a:ext cx="349315" cy="331443"/>
                </a:xfrm>
                <a:prstGeom prst="roundRect">
                  <a:avLst/>
                </a:prstGeom>
                <a:blipFill>
                  <a:blip r:embed="rId13"/>
                  <a:stretch>
                    <a:fillRect l="-15000" t="-714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Rounded Corners 60">
                  <a:extLst>
                    <a:ext uri="{FF2B5EF4-FFF2-40B4-BE49-F238E27FC236}">
                      <a16:creationId xmlns:a16="http://schemas.microsoft.com/office/drawing/2014/main" id="{E3AF423B-3E2F-4723-9259-9E045DA8CE2B}"/>
                    </a:ext>
                  </a:extLst>
                </p:cNvPr>
                <p:cNvSpPr/>
                <p:nvPr/>
              </p:nvSpPr>
              <p:spPr>
                <a:xfrm>
                  <a:off x="9859085" y="5134252"/>
                  <a:ext cx="349315" cy="331443"/>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𝑌</m:t>
                                </m:r>
                              </m:e>
                            </m:acc>
                          </m:e>
                          <m:sup>
                            <m:r>
                              <a:rPr lang="en-US" b="0" i="1" smtClean="0">
                                <a:solidFill>
                                  <a:schemeClr val="tx1"/>
                                </a:solidFill>
                                <a:latin typeface="Cambria Math" panose="02040503050406030204" pitchFamily="18" charset="0"/>
                              </a:rPr>
                              <m:t>1</m:t>
                            </m:r>
                          </m:sup>
                        </m:sSup>
                      </m:oMath>
                    </m:oMathPara>
                  </a14:m>
                  <a:endParaRPr lang="en-US" dirty="0"/>
                </a:p>
              </p:txBody>
            </p:sp>
          </mc:Choice>
          <mc:Fallback xmlns="">
            <p:sp>
              <p:nvSpPr>
                <p:cNvPr id="61" name="Rectangle: Rounded Corners 60">
                  <a:extLst>
                    <a:ext uri="{FF2B5EF4-FFF2-40B4-BE49-F238E27FC236}">
                      <a16:creationId xmlns:a16="http://schemas.microsoft.com/office/drawing/2014/main" id="{E3AF423B-3E2F-4723-9259-9E045DA8CE2B}"/>
                    </a:ext>
                  </a:extLst>
                </p:cNvPr>
                <p:cNvSpPr>
                  <a:spLocks noRot="1" noChangeAspect="1" noMove="1" noResize="1" noEditPoints="1" noAdjustHandles="1" noChangeArrowheads="1" noChangeShapeType="1" noTextEdit="1"/>
                </p:cNvSpPr>
                <p:nvPr/>
              </p:nvSpPr>
              <p:spPr>
                <a:xfrm>
                  <a:off x="9859085" y="5134252"/>
                  <a:ext cx="349315" cy="331443"/>
                </a:xfrm>
                <a:prstGeom prst="roundRect">
                  <a:avLst/>
                </a:prstGeom>
                <a:blipFill>
                  <a:blip r:embed="rId14"/>
                  <a:stretch>
                    <a:fillRect l="-13333" t="-7143"/>
                  </a:stretch>
                </a:blipFill>
                <a:ln>
                  <a:solidFill>
                    <a:schemeClr val="tx1"/>
                  </a:solidFill>
                </a:ln>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54C18DDC-C60A-4293-A0DE-954902D8315A}"/>
                </a:ext>
              </a:extLst>
            </p:cNvPr>
            <p:cNvCxnSpPr>
              <a:cxnSpLocks/>
              <a:stCxn id="71" idx="3"/>
              <a:endCxn id="59" idx="1"/>
            </p:cNvCxnSpPr>
            <p:nvPr/>
          </p:nvCxnSpPr>
          <p:spPr>
            <a:xfrm flipV="1">
              <a:off x="8462581" y="4762666"/>
              <a:ext cx="253501" cy="2445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2F839DD-EC6D-4431-B486-6D5B64CBA938}"/>
                </a:ext>
              </a:extLst>
            </p:cNvPr>
            <p:cNvCxnSpPr>
              <a:cxnSpLocks/>
              <a:stCxn id="71" idx="3"/>
              <a:endCxn id="66" idx="1"/>
            </p:cNvCxnSpPr>
            <p:nvPr/>
          </p:nvCxnSpPr>
          <p:spPr>
            <a:xfrm>
              <a:off x="8462581" y="5007246"/>
              <a:ext cx="253500" cy="24457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B09318B0-BB42-4E66-9CFF-71611C0B69DF}"/>
                </a:ext>
              </a:extLst>
            </p:cNvPr>
            <p:cNvCxnSpPr>
              <a:cxnSpLocks/>
              <a:stCxn id="59" idx="3"/>
              <a:endCxn id="60" idx="1"/>
            </p:cNvCxnSpPr>
            <p:nvPr/>
          </p:nvCxnSpPr>
          <p:spPr>
            <a:xfrm flipV="1">
              <a:off x="9573147" y="4714517"/>
              <a:ext cx="285938" cy="48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D75C6CBC-66C3-4539-8B84-6108CDDE878B}"/>
                </a:ext>
              </a:extLst>
            </p:cNvPr>
            <p:cNvCxnSpPr>
              <a:cxnSpLocks/>
              <a:stCxn id="66" idx="3"/>
              <a:endCxn id="61" idx="1"/>
            </p:cNvCxnSpPr>
            <p:nvPr/>
          </p:nvCxnSpPr>
          <p:spPr>
            <a:xfrm>
              <a:off x="9573146" y="5251825"/>
              <a:ext cx="285939" cy="48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A064D5F6-52FC-4238-A4E5-86FB690C71C4}"/>
                </a:ext>
              </a:extLst>
            </p:cNvPr>
            <p:cNvSpPr/>
            <p:nvPr/>
          </p:nvSpPr>
          <p:spPr>
            <a:xfrm>
              <a:off x="8716081" y="5037954"/>
              <a:ext cx="857065" cy="427741"/>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Head 1</a:t>
              </a:r>
            </a:p>
          </p:txBody>
        </p:sp>
        <p:cxnSp>
          <p:nvCxnSpPr>
            <p:cNvPr id="67" name="Straight Arrow Connector 66">
              <a:extLst>
                <a:ext uri="{FF2B5EF4-FFF2-40B4-BE49-F238E27FC236}">
                  <a16:creationId xmlns:a16="http://schemas.microsoft.com/office/drawing/2014/main" id="{8C689613-1A34-493A-BCE2-5301B9AB2861}"/>
                </a:ext>
              </a:extLst>
            </p:cNvPr>
            <p:cNvCxnSpPr>
              <a:cxnSpLocks/>
              <a:stCxn id="58" idx="0"/>
            </p:cNvCxnSpPr>
            <p:nvPr/>
          </p:nvCxnSpPr>
          <p:spPr>
            <a:xfrm flipV="1">
              <a:off x="8566699" y="5218098"/>
              <a:ext cx="23391" cy="3175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Rounded Corners 70">
              <a:extLst>
                <a:ext uri="{FF2B5EF4-FFF2-40B4-BE49-F238E27FC236}">
                  <a16:creationId xmlns:a16="http://schemas.microsoft.com/office/drawing/2014/main" id="{D1C2293B-41AF-46BB-A055-10B29C74B504}"/>
                </a:ext>
              </a:extLst>
            </p:cNvPr>
            <p:cNvSpPr/>
            <p:nvPr/>
          </p:nvSpPr>
          <p:spPr>
            <a:xfrm>
              <a:off x="7709634" y="4793375"/>
              <a:ext cx="752947" cy="427741"/>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a:t>
              </a:r>
            </a:p>
          </p:txBody>
        </p:sp>
        <p:cxnSp>
          <p:nvCxnSpPr>
            <p:cNvPr id="76" name="Straight Arrow Connector 75">
              <a:extLst>
                <a:ext uri="{FF2B5EF4-FFF2-40B4-BE49-F238E27FC236}">
                  <a16:creationId xmlns:a16="http://schemas.microsoft.com/office/drawing/2014/main" id="{5FE07AD6-848B-4E47-8025-5723F36BFB10}"/>
                </a:ext>
              </a:extLst>
            </p:cNvPr>
            <p:cNvCxnSpPr>
              <a:cxnSpLocks/>
              <a:stCxn id="57" idx="3"/>
              <a:endCxn id="71" idx="1"/>
            </p:cNvCxnSpPr>
            <p:nvPr/>
          </p:nvCxnSpPr>
          <p:spPr>
            <a:xfrm>
              <a:off x="7447086" y="5007246"/>
              <a:ext cx="26254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8018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671C-FCCC-4260-A53B-765CB1CC4CEE}"/>
              </a:ext>
            </a:extLst>
          </p:cNvPr>
          <p:cNvSpPr>
            <a:spLocks noGrp="1"/>
          </p:cNvSpPr>
          <p:nvPr>
            <p:ph type="title"/>
          </p:nvPr>
        </p:nvSpPr>
        <p:spPr/>
        <p:txBody>
          <a:bodyPr/>
          <a:lstStyle/>
          <a:p>
            <a:r>
              <a:rPr lang="en-US" dirty="0"/>
              <a:t>Outcome Models – with deep learning</a:t>
            </a:r>
          </a:p>
        </p:txBody>
      </p:sp>
      <p:sp>
        <p:nvSpPr>
          <p:cNvPr id="3" name="Content Placeholder 2">
            <a:extLst>
              <a:ext uri="{FF2B5EF4-FFF2-40B4-BE49-F238E27FC236}">
                <a16:creationId xmlns:a16="http://schemas.microsoft.com/office/drawing/2014/main" id="{B19E87BF-B036-4463-8848-7EFC948F09BA}"/>
              </a:ext>
            </a:extLst>
          </p:cNvPr>
          <p:cNvSpPr>
            <a:spLocks noGrp="1"/>
          </p:cNvSpPr>
          <p:nvPr>
            <p:ph idx="1"/>
          </p:nvPr>
        </p:nvSpPr>
        <p:spPr/>
        <p:txBody>
          <a:bodyPr/>
          <a:lstStyle/>
          <a:p>
            <a:r>
              <a:rPr lang="en-US" dirty="0"/>
              <a:t>Multi-task network design</a:t>
            </a:r>
          </a:p>
          <a:p>
            <a:r>
              <a:rPr lang="en-US" dirty="0"/>
              <a:t>Replace weighting with representation learning</a:t>
            </a:r>
          </a:p>
          <a:p>
            <a:pPr lvl="1"/>
            <a:r>
              <a:rPr lang="en-US" dirty="0"/>
              <a:t>Use DL to get a balanced representation between groups</a:t>
            </a:r>
          </a:p>
          <a:p>
            <a:pPr lvl="2"/>
            <a:r>
              <a:rPr lang="en-US" dirty="0"/>
              <a:t>Minimize distribution distance between group representations [auxiliary loss] </a:t>
            </a:r>
          </a:p>
          <a:p>
            <a:r>
              <a:rPr lang="en-US" dirty="0"/>
              <a:t>Use reverse gradients to create a representation that cannot predict the treatment</a:t>
            </a:r>
          </a:p>
          <a:p>
            <a:pPr lvl="1"/>
            <a:r>
              <a:rPr lang="en-US" dirty="0"/>
              <a:t>Force </a:t>
            </a:r>
            <a:r>
              <a:rPr lang="en-US" dirty="0" err="1"/>
              <a:t>ignorability</a:t>
            </a:r>
            <a:endParaRPr lang="en-US" dirty="0"/>
          </a:p>
        </p:txBody>
      </p:sp>
      <p:pic>
        <p:nvPicPr>
          <p:cNvPr id="109" name="Picture 108">
            <a:extLst>
              <a:ext uri="{FF2B5EF4-FFF2-40B4-BE49-F238E27FC236}">
                <a16:creationId xmlns:a16="http://schemas.microsoft.com/office/drawing/2014/main" id="{03878F66-6619-45DF-BFAA-15BA31BBA1F2}"/>
              </a:ext>
            </a:extLst>
          </p:cNvPr>
          <p:cNvPicPr>
            <a:picLocks noChangeAspect="1"/>
          </p:cNvPicPr>
          <p:nvPr/>
        </p:nvPicPr>
        <p:blipFill>
          <a:blip r:embed="rId2"/>
          <a:stretch>
            <a:fillRect/>
          </a:stretch>
        </p:blipFill>
        <p:spPr>
          <a:xfrm>
            <a:off x="7400925" y="3832297"/>
            <a:ext cx="4676774" cy="3025702"/>
          </a:xfrm>
          <a:prstGeom prst="rect">
            <a:avLst/>
          </a:prstGeom>
        </p:spPr>
      </p:pic>
    </p:spTree>
    <p:extLst>
      <p:ext uri="{BB962C8B-B14F-4D97-AF65-F5344CB8AC3E}">
        <p14:creationId xmlns:p14="http://schemas.microsoft.com/office/powerpoint/2010/main" val="764513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3AB7-CE10-4130-A514-35747E5AF146}"/>
              </a:ext>
            </a:extLst>
          </p:cNvPr>
          <p:cNvSpPr>
            <a:spLocks noGrp="1"/>
          </p:cNvSpPr>
          <p:nvPr>
            <p:ph type="title"/>
          </p:nvPr>
        </p:nvSpPr>
        <p:spPr/>
        <p:txBody>
          <a:bodyPr/>
          <a:lstStyle/>
          <a:p>
            <a:r>
              <a:rPr lang="en-US" dirty="0"/>
              <a:t>Modeling approach comparison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4059ED-4454-4D60-A093-2D4685887F6E}"/>
                  </a:ext>
                </a:extLst>
              </p:cNvPr>
              <p:cNvGraphicFramePr>
                <a:graphicFrameLocks noGrp="1"/>
              </p:cNvGraphicFramePr>
              <p:nvPr>
                <p:ph idx="1"/>
                <p:extLst>
                  <p:ext uri="{D42A27DB-BD31-4B8C-83A1-F6EECF244321}">
                    <p14:modId xmlns:p14="http://schemas.microsoft.com/office/powerpoint/2010/main" val="2928178955"/>
                  </p:ext>
                </p:extLst>
              </p:nvPr>
            </p:nvGraphicFramePr>
            <p:xfrm>
              <a:off x="1974953" y="1905264"/>
              <a:ext cx="8675367" cy="4222213"/>
            </p:xfrm>
            <a:graphic>
              <a:graphicData uri="http://schemas.openxmlformats.org/drawingml/2006/table">
                <a:tbl>
                  <a:tblPr firstRow="1" bandRow="1"/>
                  <a:tblGrid>
                    <a:gridCol w="2891789">
                      <a:extLst>
                        <a:ext uri="{9D8B030D-6E8A-4147-A177-3AD203B41FA5}">
                          <a16:colId xmlns:a16="http://schemas.microsoft.com/office/drawing/2014/main" val="1075011178"/>
                        </a:ext>
                      </a:extLst>
                    </a:gridCol>
                    <a:gridCol w="2891789">
                      <a:extLst>
                        <a:ext uri="{9D8B030D-6E8A-4147-A177-3AD203B41FA5}">
                          <a16:colId xmlns:a16="http://schemas.microsoft.com/office/drawing/2014/main" val="2429766747"/>
                        </a:ext>
                      </a:extLst>
                    </a:gridCol>
                    <a:gridCol w="2891789">
                      <a:extLst>
                        <a:ext uri="{9D8B030D-6E8A-4147-A177-3AD203B41FA5}">
                          <a16:colId xmlns:a16="http://schemas.microsoft.com/office/drawing/2014/main" val="1010192674"/>
                        </a:ext>
                      </a:extLst>
                    </a:gridCol>
                  </a:tblGrid>
                  <a:tr h="1372659">
                    <a:tc>
                      <a:txBody>
                        <a:bodyPr/>
                        <a:lstStyle/>
                        <a:p>
                          <a:pPr algn="ctr"/>
                          <a:endParaRPr lang="en-US" sz="2000" dirty="0"/>
                        </a:p>
                      </a:txBody>
                      <a:tcPr marL="100584" marR="10058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Outcome models</a:t>
                          </a:r>
                        </a:p>
                      </a:txBody>
                      <a:tcPr marL="100584" marR="100584" anchor="ct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pPr algn="ctr"/>
                          <a:r>
                            <a:rPr lang="en-US" sz="2400" dirty="0"/>
                            <a:t>Weight models</a:t>
                          </a:r>
                        </a:p>
                      </a:txBody>
                      <a:tcPr marL="100584" marR="100584" anchor="ctr">
                        <a:solidFill>
                          <a:schemeClr val="accent4">
                            <a:lumMod val="40000"/>
                            <a:lumOff val="60000"/>
                          </a:schemeClr>
                        </a:solidFill>
                      </a:tcPr>
                    </a:tc>
                    <a:extLst>
                      <a:ext uri="{0D108BD9-81ED-4DB2-BD59-A6C34878D82A}">
                        <a16:rowId xmlns:a16="http://schemas.microsoft.com/office/drawing/2014/main" val="280822829"/>
                      </a:ext>
                    </a:extLst>
                  </a:tr>
                  <a:tr h="1372659">
                    <a:tc>
                      <a:txBody>
                        <a:bodyPr/>
                        <a:lstStyle/>
                        <a:p>
                          <a:pPr algn="ctr"/>
                          <a:r>
                            <a:rPr lang="en-US" sz="2400" dirty="0"/>
                            <a:t>Inference</a:t>
                          </a:r>
                        </a:p>
                      </a:txBody>
                      <a:tcPr marL="100584" marR="100584" anchor="ct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2000" u="sng" dirty="0"/>
                            <a:t>Flexible</a:t>
                          </a:r>
                        </a:p>
                        <a:p>
                          <a:pPr algn="ctr"/>
                          <a:r>
                            <a:rPr lang="en-US" sz="2000" dirty="0"/>
                            <a:t>Heterogeneous effect</a:t>
                          </a:r>
                        </a:p>
                      </a:txBody>
                      <a:tcPr marL="100584" marR="100584" anchor="ctr"/>
                    </a:tc>
                    <a:tc>
                      <a:txBody>
                        <a:bodyPr/>
                        <a:lstStyle/>
                        <a:p>
                          <a:pPr algn="ctr"/>
                          <a:r>
                            <a:rPr lang="en-US" sz="2000" i="0" u="sng" dirty="0"/>
                            <a:t>Limited</a:t>
                          </a:r>
                        </a:p>
                        <a:p>
                          <a:pPr algn="ctr"/>
                          <a:r>
                            <a:rPr lang="en-US" sz="2000" dirty="0"/>
                            <a:t>Average effect</a:t>
                          </a:r>
                        </a:p>
                      </a:txBody>
                      <a:tcPr marL="100584" marR="100584" anchor="ctr"/>
                    </a:tc>
                    <a:extLst>
                      <a:ext uri="{0D108BD9-81ED-4DB2-BD59-A6C34878D82A}">
                        <a16:rowId xmlns:a16="http://schemas.microsoft.com/office/drawing/2014/main" val="592710173"/>
                      </a:ext>
                    </a:extLst>
                  </a:tr>
                  <a:tr h="1476895">
                    <a:tc>
                      <a:txBody>
                        <a:bodyPr/>
                        <a:lstStyle/>
                        <a:p>
                          <a:pPr algn="ctr"/>
                          <a:r>
                            <a:rPr lang="en-US" sz="2400" dirty="0"/>
                            <a:t>Trustworthiness </a:t>
                          </a:r>
                        </a:p>
                      </a:txBody>
                      <a:tcPr marL="100584" marR="100584" anchor="ctr">
                        <a:solidFill>
                          <a:schemeClr val="accent2">
                            <a:lumMod val="40000"/>
                            <a:lumOff val="60000"/>
                          </a:schemeClr>
                        </a:solidFill>
                      </a:tcPr>
                    </a:tc>
                    <a:tc>
                      <a:txBody>
                        <a:bodyPr/>
                        <a:lstStyle/>
                        <a:p>
                          <a:pPr algn="ctr"/>
                          <a:r>
                            <a:rPr lang="en-US" sz="2000" u="sng" dirty="0"/>
                            <a:t>Harder to fit</a:t>
                          </a:r>
                          <a:br>
                            <a:rPr lang="en-US" sz="2000" dirty="0"/>
                          </a:br>
                          <a:r>
                            <a:rPr lang="en-US" sz="2000" dirty="0"/>
                            <a:t>Estimate the entire response profile </a:t>
                          </a:r>
                          <a:br>
                            <a:rPr lang="en-US" sz="2000" dirty="0"/>
                          </a:b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𝑌</m:t>
                                </m:r>
                                <m:r>
                                  <a:rPr lang="en-US" sz="2000" b="0" i="1" smtClean="0">
                                    <a:latin typeface="Cambria Math" panose="02040503050406030204" pitchFamily="18" charset="0"/>
                                  </a:rPr>
                                  <m:t>~</m:t>
                                </m:r>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a:txBody>
                      <a:tcPr marL="100584" marR="100584" anchor="ctr"/>
                    </a:tc>
                    <a:tc>
                      <a:txBody>
                        <a:bodyPr/>
                        <a:lstStyle/>
                        <a:p>
                          <a:pPr algn="ctr"/>
                          <a:r>
                            <a:rPr lang="en-US" sz="2000" u="sng" dirty="0"/>
                            <a:t>Easier to fit</a:t>
                          </a:r>
                        </a:p>
                        <a:p>
                          <a:pPr algn="ctr"/>
                          <a:r>
                            <a:rPr lang="en-US" sz="2000" dirty="0"/>
                            <a:t>Reproduce treatment decision &amp;</a:t>
                          </a:r>
                          <a:r>
                            <a:rPr lang="en-US" sz="2000" baseline="0" dirty="0"/>
                            <a:t> </a:t>
                          </a:r>
                          <a:r>
                            <a:rPr lang="en-US" sz="2000" dirty="0"/>
                            <a:t>get outcome for</a:t>
                          </a:r>
                          <a:r>
                            <a:rPr lang="en-US" sz="2000" baseline="0" dirty="0"/>
                            <a:t> free</a:t>
                          </a:r>
                          <a:r>
                            <a:rPr lang="en-US" sz="2000" dirty="0"/>
                            <a:t> </a:t>
                          </a:r>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𝑋</m:t>
                              </m:r>
                            </m:oMath>
                          </a14:m>
                          <a:endParaRPr lang="en-US" sz="2000" dirty="0"/>
                        </a:p>
                      </a:txBody>
                      <a:tcPr marL="100584" marR="100584" anchor="ctr"/>
                    </a:tc>
                    <a:extLst>
                      <a:ext uri="{0D108BD9-81ED-4DB2-BD59-A6C34878D82A}">
                        <a16:rowId xmlns:a16="http://schemas.microsoft.com/office/drawing/2014/main" val="3159726673"/>
                      </a:ext>
                    </a:extLst>
                  </a:tr>
                </a:tbl>
              </a:graphicData>
            </a:graphic>
          </p:graphicFrame>
        </mc:Choice>
        <mc:Fallback xmlns="">
          <p:graphicFrame>
            <p:nvGraphicFramePr>
              <p:cNvPr id="4" name="Table 4">
                <a:extLst>
                  <a:ext uri="{FF2B5EF4-FFF2-40B4-BE49-F238E27FC236}">
                    <a16:creationId xmlns:a16="http://schemas.microsoft.com/office/drawing/2014/main" id="{E84059ED-4454-4D60-A093-2D4685887F6E}"/>
                  </a:ext>
                </a:extLst>
              </p:cNvPr>
              <p:cNvGraphicFramePr>
                <a:graphicFrameLocks noGrp="1"/>
              </p:cNvGraphicFramePr>
              <p:nvPr>
                <p:ph idx="1"/>
                <p:extLst>
                  <p:ext uri="{D42A27DB-BD31-4B8C-83A1-F6EECF244321}">
                    <p14:modId xmlns:p14="http://schemas.microsoft.com/office/powerpoint/2010/main" val="2928178955"/>
                  </p:ext>
                </p:extLst>
              </p:nvPr>
            </p:nvGraphicFramePr>
            <p:xfrm>
              <a:off x="1974953" y="1905264"/>
              <a:ext cx="8675367" cy="4222213"/>
            </p:xfrm>
            <a:graphic>
              <a:graphicData uri="http://schemas.openxmlformats.org/drawingml/2006/table">
                <a:tbl>
                  <a:tblPr firstRow="1" bandRow="1"/>
                  <a:tblGrid>
                    <a:gridCol w="2891789">
                      <a:extLst>
                        <a:ext uri="{9D8B030D-6E8A-4147-A177-3AD203B41FA5}">
                          <a16:colId xmlns:a16="http://schemas.microsoft.com/office/drawing/2014/main" val="1075011178"/>
                        </a:ext>
                      </a:extLst>
                    </a:gridCol>
                    <a:gridCol w="2891789">
                      <a:extLst>
                        <a:ext uri="{9D8B030D-6E8A-4147-A177-3AD203B41FA5}">
                          <a16:colId xmlns:a16="http://schemas.microsoft.com/office/drawing/2014/main" val="2429766747"/>
                        </a:ext>
                      </a:extLst>
                    </a:gridCol>
                    <a:gridCol w="2891789">
                      <a:extLst>
                        <a:ext uri="{9D8B030D-6E8A-4147-A177-3AD203B41FA5}">
                          <a16:colId xmlns:a16="http://schemas.microsoft.com/office/drawing/2014/main" val="1010192674"/>
                        </a:ext>
                      </a:extLst>
                    </a:gridCol>
                  </a:tblGrid>
                  <a:tr h="1372659">
                    <a:tc>
                      <a:txBody>
                        <a:bodyPr/>
                        <a:lstStyle/>
                        <a:p>
                          <a:pPr algn="ctr"/>
                          <a:endParaRPr lang="en-US" sz="2000" dirty="0"/>
                        </a:p>
                      </a:txBody>
                      <a:tcPr marL="100584" marR="100584" anchor="ctr">
                        <a:lnL w="12700" cmpd="sng">
                          <a:noFill/>
                          <a:prstDash val="solid"/>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Outcome models</a:t>
                          </a:r>
                        </a:p>
                      </a:txBody>
                      <a:tcPr marL="100584" marR="100584" anchor="ctr">
                        <a:lnL w="12700" cap="flat" cmpd="sng" algn="ctr">
                          <a:solidFill>
                            <a:schemeClr val="tx1"/>
                          </a:solidFill>
                          <a:prstDash val="solid"/>
                          <a:round/>
                          <a:headEnd type="none" w="med" len="med"/>
                          <a:tailEnd type="none" w="med" len="med"/>
                        </a:lnL>
                        <a:solidFill>
                          <a:schemeClr val="accent4">
                            <a:lumMod val="40000"/>
                            <a:lumOff val="60000"/>
                          </a:schemeClr>
                        </a:solidFill>
                      </a:tcPr>
                    </a:tc>
                    <a:tc>
                      <a:txBody>
                        <a:bodyPr/>
                        <a:lstStyle/>
                        <a:p>
                          <a:pPr algn="ctr"/>
                          <a:r>
                            <a:rPr lang="en-US" sz="2400" dirty="0"/>
                            <a:t>Weight models</a:t>
                          </a:r>
                        </a:p>
                      </a:txBody>
                      <a:tcPr marL="100584" marR="100584" anchor="ctr">
                        <a:solidFill>
                          <a:schemeClr val="accent4">
                            <a:lumMod val="40000"/>
                            <a:lumOff val="60000"/>
                          </a:schemeClr>
                        </a:solidFill>
                      </a:tcPr>
                    </a:tc>
                    <a:extLst>
                      <a:ext uri="{0D108BD9-81ED-4DB2-BD59-A6C34878D82A}">
                        <a16:rowId xmlns:a16="http://schemas.microsoft.com/office/drawing/2014/main" val="280822829"/>
                      </a:ext>
                    </a:extLst>
                  </a:tr>
                  <a:tr h="1372659">
                    <a:tc>
                      <a:txBody>
                        <a:bodyPr/>
                        <a:lstStyle/>
                        <a:p>
                          <a:pPr algn="ctr"/>
                          <a:r>
                            <a:rPr lang="en-US" sz="2400" dirty="0"/>
                            <a:t>Inference</a:t>
                          </a:r>
                        </a:p>
                      </a:txBody>
                      <a:tcPr marL="100584" marR="100584" anchor="ct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US" sz="2000" u="sng" dirty="0"/>
                            <a:t>Flexible</a:t>
                          </a:r>
                        </a:p>
                        <a:p>
                          <a:pPr algn="ctr"/>
                          <a:r>
                            <a:rPr lang="en-US" sz="2000" dirty="0"/>
                            <a:t>Heterogeneous effect</a:t>
                          </a:r>
                        </a:p>
                      </a:txBody>
                      <a:tcPr marL="100584" marR="100584" anchor="ctr"/>
                    </a:tc>
                    <a:tc>
                      <a:txBody>
                        <a:bodyPr/>
                        <a:lstStyle/>
                        <a:p>
                          <a:pPr algn="ctr"/>
                          <a:r>
                            <a:rPr lang="en-US" sz="2000" i="0" u="sng" dirty="0"/>
                            <a:t>Limited</a:t>
                          </a:r>
                        </a:p>
                        <a:p>
                          <a:pPr algn="ctr"/>
                          <a:r>
                            <a:rPr lang="en-US" sz="2000" dirty="0"/>
                            <a:t>Average effect</a:t>
                          </a:r>
                        </a:p>
                      </a:txBody>
                      <a:tcPr marL="100584" marR="100584" anchor="ctr"/>
                    </a:tc>
                    <a:extLst>
                      <a:ext uri="{0D108BD9-81ED-4DB2-BD59-A6C34878D82A}">
                        <a16:rowId xmlns:a16="http://schemas.microsoft.com/office/drawing/2014/main" val="592710173"/>
                      </a:ext>
                    </a:extLst>
                  </a:tr>
                  <a:tr h="1476895">
                    <a:tc>
                      <a:txBody>
                        <a:bodyPr/>
                        <a:lstStyle/>
                        <a:p>
                          <a:pPr algn="ctr"/>
                          <a:r>
                            <a:rPr lang="en-US" sz="2400" dirty="0"/>
                            <a:t>Trustworthiness </a:t>
                          </a:r>
                        </a:p>
                      </a:txBody>
                      <a:tcPr marL="100584" marR="100584" anchor="ctr">
                        <a:solidFill>
                          <a:schemeClr val="accent2">
                            <a:lumMod val="40000"/>
                            <a:lumOff val="60000"/>
                          </a:schemeClr>
                        </a:solidFill>
                      </a:tcPr>
                    </a:tc>
                    <a:tc>
                      <a:txBody>
                        <a:bodyPr/>
                        <a:lstStyle/>
                        <a:p>
                          <a:endParaRPr lang="en-US"/>
                        </a:p>
                      </a:txBody>
                      <a:tcPr marL="100584" marR="100584" anchor="ctr">
                        <a:blipFill>
                          <a:blip r:embed="rId3"/>
                          <a:stretch>
                            <a:fillRect l="-100211" t="-186008" r="-100421" b="-1646"/>
                          </a:stretch>
                        </a:blipFill>
                      </a:tcPr>
                    </a:tc>
                    <a:tc>
                      <a:txBody>
                        <a:bodyPr/>
                        <a:lstStyle/>
                        <a:p>
                          <a:endParaRPr lang="en-US"/>
                        </a:p>
                      </a:txBody>
                      <a:tcPr marL="100584" marR="100584" anchor="ctr">
                        <a:blipFill>
                          <a:blip r:embed="rId3"/>
                          <a:stretch>
                            <a:fillRect l="-200211" t="-186008" r="-421" b="-1646"/>
                          </a:stretch>
                        </a:blipFill>
                      </a:tcPr>
                    </a:tc>
                    <a:extLst>
                      <a:ext uri="{0D108BD9-81ED-4DB2-BD59-A6C34878D82A}">
                        <a16:rowId xmlns:a16="http://schemas.microsoft.com/office/drawing/2014/main" val="3159726673"/>
                      </a:ext>
                    </a:extLst>
                  </a:tr>
                </a:tbl>
              </a:graphicData>
            </a:graphic>
          </p:graphicFrame>
        </mc:Fallback>
      </mc:AlternateContent>
    </p:spTree>
    <p:extLst>
      <p:ext uri="{BB962C8B-B14F-4D97-AF65-F5344CB8AC3E}">
        <p14:creationId xmlns:p14="http://schemas.microsoft.com/office/powerpoint/2010/main" val="1938035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D823-3551-4B00-BC73-28F427B53227}"/>
              </a:ext>
            </a:extLst>
          </p:cNvPr>
          <p:cNvSpPr>
            <a:spLocks noGrp="1"/>
          </p:cNvSpPr>
          <p:nvPr>
            <p:ph type="title"/>
          </p:nvPr>
        </p:nvSpPr>
        <p:spPr/>
        <p:txBody>
          <a:bodyPr/>
          <a:lstStyle/>
          <a:p>
            <a:r>
              <a:rPr lang="en-US" dirty="0"/>
              <a:t>Doubly robust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26D83A-8B95-44AA-9725-1776B05E5B07}"/>
                  </a:ext>
                </a:extLst>
              </p:cNvPr>
              <p:cNvSpPr>
                <a:spLocks noGrp="1"/>
              </p:cNvSpPr>
              <p:nvPr>
                <p:ph idx="1"/>
              </p:nvPr>
            </p:nvSpPr>
            <p:spPr>
              <a:xfrm>
                <a:off x="838200" y="1825625"/>
                <a:ext cx="10515600" cy="4667250"/>
              </a:xfrm>
            </p:spPr>
            <p:txBody>
              <a:bodyPr>
                <a:normAutofit fontScale="92500"/>
              </a:bodyPr>
              <a:lstStyle/>
              <a:p>
                <a:r>
                  <a:rPr lang="en-US" dirty="0"/>
                  <a:t>Build a treatment model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endParaRPr lang="en-US" dirty="0"/>
              </a:p>
              <a:p>
                <a:r>
                  <a:rPr lang="en-US" dirty="0"/>
                  <a:t>Build an outcome model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e>
                    </m:d>
                  </m:oMath>
                </a14:m>
                <a:endParaRPr lang="en-US" dirty="0"/>
              </a:p>
              <a:p>
                <a:r>
                  <a:rPr lang="en-US" dirty="0"/>
                  <a:t>Combine </a:t>
                </a:r>
                <a14:m>
                  <m:oMath xmlns:m="http://schemas.openxmlformats.org/officeDocument/2006/math">
                    <m:r>
                      <a:rPr lang="en-US" b="0" i="1" smtClean="0">
                        <a:latin typeface="Cambria Math" panose="02040503050406030204" pitchFamily="18" charset="0"/>
                      </a:rPr>
                      <m:t>𝑓</m:t>
                    </m:r>
                  </m:oMath>
                </a14:m>
                <a:r>
                  <a:rPr lang="en-US" dirty="0"/>
                  <a:t> and </a:t>
                </a:r>
                <a14:m>
                  <m:oMath xmlns:m="http://schemas.openxmlformats.org/officeDocument/2006/math">
                    <m:r>
                      <a:rPr lang="en-US" b="0" i="1" smtClean="0">
                        <a:latin typeface="Cambria Math" panose="02040503050406030204" pitchFamily="18" charset="0"/>
                      </a:rPr>
                      <m:t>𝑔</m:t>
                    </m:r>
                  </m:oMath>
                </a14:m>
                <a:r>
                  <a:rPr lang="en-US" dirty="0"/>
                  <a:t> into a single model </a:t>
                </a:r>
                <a14:m>
                  <m:oMath xmlns:m="http://schemas.openxmlformats.org/officeDocument/2006/math">
                    <m:r>
                      <a:rPr lang="en-US" b="0" i="1" smtClean="0">
                        <a:latin typeface="Cambria Math" panose="02040503050406030204" pitchFamily="18" charset="0"/>
                      </a:rPr>
                      <m:t>h</m:t>
                    </m:r>
                  </m:oMath>
                </a14:m>
                <a:endParaRPr lang="en-US" dirty="0"/>
              </a:p>
              <a:p>
                <a:pPr lvl="1"/>
                <a:r>
                  <a:rPr lang="en-US" dirty="0"/>
                  <a:t>IP-Weighted regression or P/IP-covariate</a:t>
                </a:r>
              </a:p>
              <a:p>
                <a:pPr lvl="1"/>
                <a:r>
                  <a:rPr lang="en-US" dirty="0"/>
                  <a:t>AIPW: IP-weight the outcome model residuals</a:t>
                </a:r>
              </a:p>
              <a:p>
                <a:pPr lvl="1"/>
                <a:r>
                  <a:rPr lang="en-US" dirty="0"/>
                  <a:t>TMLE: regress outcome on inverse propensity score using outcome model as offset</a:t>
                </a:r>
              </a:p>
              <a:p>
                <a:pPr lvl="2"/>
                <a:endParaRPr lang="en-US" dirty="0"/>
              </a:p>
              <a:p>
                <a:r>
                  <a:rPr lang="en-US" dirty="0"/>
                  <a:t>Pros</a:t>
                </a:r>
              </a:p>
              <a:p>
                <a:pPr lvl="1"/>
                <a:r>
                  <a:rPr lang="en-US" dirty="0"/>
                  <a:t>May benefit from both worlds</a:t>
                </a:r>
              </a:p>
              <a:p>
                <a:pPr lvl="1"/>
                <a:r>
                  <a:rPr lang="en-US" dirty="0"/>
                  <a:t>Can be more data efficient</a:t>
                </a:r>
              </a:p>
              <a:p>
                <a:pPr lvl="1"/>
                <a:r>
                  <a:rPr lang="en-US" dirty="0"/>
                  <a:t>Some combinations ensure a consistent estimation if </a:t>
                </a:r>
                <a:r>
                  <a:rPr lang="en-US" i="1" dirty="0"/>
                  <a:t>either</a:t>
                </a:r>
                <a:r>
                  <a:rPr lang="en-US" dirty="0"/>
                  <a:t> model is consistent</a:t>
                </a:r>
              </a:p>
            </p:txBody>
          </p:sp>
        </mc:Choice>
        <mc:Fallback xmlns="">
          <p:sp>
            <p:nvSpPr>
              <p:cNvPr id="3" name="Content Placeholder 2">
                <a:extLst>
                  <a:ext uri="{FF2B5EF4-FFF2-40B4-BE49-F238E27FC236}">
                    <a16:creationId xmlns:a16="http://schemas.microsoft.com/office/drawing/2014/main" id="{3926D83A-8B95-44AA-9725-1776B05E5B0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928" t="-1958"/>
                </a:stretch>
              </a:blipFill>
            </p:spPr>
            <p:txBody>
              <a:bodyPr/>
              <a:lstStyle/>
              <a:p>
                <a:r>
                  <a:rPr lang="en-US">
                    <a:noFill/>
                  </a:rPr>
                  <a:t> </a:t>
                </a:r>
              </a:p>
            </p:txBody>
          </p:sp>
        </mc:Fallback>
      </mc:AlternateContent>
    </p:spTree>
    <p:extLst>
      <p:ext uri="{BB962C8B-B14F-4D97-AF65-F5344CB8AC3E}">
        <p14:creationId xmlns:p14="http://schemas.microsoft.com/office/powerpoint/2010/main" val="696542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2BD8-A66A-4437-8BF7-C59C211FEBBE}"/>
              </a:ext>
            </a:extLst>
          </p:cNvPr>
          <p:cNvSpPr>
            <a:spLocks noGrp="1"/>
          </p:cNvSpPr>
          <p:nvPr>
            <p:ph type="title"/>
          </p:nvPr>
        </p:nvSpPr>
        <p:spPr>
          <a:xfrm>
            <a:off x="838200" y="365125"/>
            <a:ext cx="11166446" cy="1325563"/>
          </a:xfrm>
        </p:spPr>
        <p:txBody>
          <a:bodyPr>
            <a:normAutofit/>
          </a:bodyPr>
          <a:lstStyle/>
          <a:p>
            <a:r>
              <a:rPr lang="en-US" sz="4000" dirty="0"/>
              <a:t>Doubly robust models – TMLE motivation </a:t>
            </a:r>
            <a:endParaRPr lang="en-US" sz="4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20FD4A-EE7D-47D8-A67F-36B81E7794D7}"/>
                  </a:ext>
                </a:extLst>
              </p:cNvPr>
              <p:cNvSpPr>
                <a:spLocks noGrp="1"/>
              </p:cNvSpPr>
              <p:nvPr>
                <p:ph idx="1"/>
              </p:nvPr>
            </p:nvSpPr>
            <p:spPr>
              <a:xfrm>
                <a:off x="838200" y="1825625"/>
                <a:ext cx="10515600" cy="4667250"/>
              </a:xfrm>
            </p:spPr>
            <p:txBody>
              <a:bodyPr>
                <a:normAutofit lnSpcReduction="10000"/>
              </a:bodyPr>
              <a:lstStyle/>
              <a:p>
                <a:r>
                  <a:rPr lang="en-US" dirty="0"/>
                  <a:t>Optimizing </a:t>
                </a:r>
                <a14:m>
                  <m:oMath xmlns:m="http://schemas.openxmlformats.org/officeDocument/2006/math">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e>
                            </m:d>
                          </m:e>
                        </m:groupChr>
                      </m:e>
                      <m:lim>
                        <m:r>
                          <m:rPr>
                            <m:nor/>
                          </m:rPr>
                          <a:rPr lang="en-US" b="0" smtClean="0">
                            <a:solidFill>
                              <a:srgbClr val="A75757"/>
                            </a:solidFill>
                            <a:latin typeface="Browallia New" panose="020B0502040204020203" pitchFamily="34" charset="-34"/>
                            <a:cs typeface="Browallia New" panose="020B0502040204020203" pitchFamily="34" charset="-34"/>
                          </a:rPr>
                          <m:t>prediction</m:t>
                        </m:r>
                      </m:lim>
                    </m:limLow>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t> optimizing </a:t>
                </a:r>
                <a14:m>
                  <m:oMath xmlns:m="http://schemas.openxmlformats.org/officeDocument/2006/math">
                    <m:limLow>
                      <m:limLowPr>
                        <m:ctrlPr>
                          <a:rPr lang="en-US" b="0" i="1" smtClean="0">
                            <a:latin typeface="Cambria Math" panose="02040503050406030204" pitchFamily="18" charset="0"/>
                          </a:rPr>
                        </m:ctrlPr>
                      </m:limLowPr>
                      <m:e>
                        <m:groupChr>
                          <m:groupChrPr>
                            <m:chr m:val="⏟"/>
                            <m:ctrlPr>
                              <a:rPr lang="en-US" b="0" i="1" smtClean="0">
                                <a:latin typeface="Cambria Math" panose="02040503050406030204" pitchFamily="18" charset="0"/>
                              </a:rPr>
                            </m:ctrlPr>
                          </m:groupChr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=0</m:t>
                                </m:r>
                              </m:e>
                            </m:d>
                          </m:e>
                        </m:groupChr>
                      </m:e>
                      <m:lim>
                        <m:r>
                          <m:rPr>
                            <m:nor/>
                          </m:rPr>
                          <a:rPr lang="en-US" b="0" i="0" smtClean="0">
                            <a:solidFill>
                              <a:srgbClr val="6785C1"/>
                            </a:solidFill>
                            <a:latin typeface="Browallia New" panose="020B0604020202020204" pitchFamily="34" charset="-34"/>
                            <a:cs typeface="Browallia New" panose="020B0604020202020204" pitchFamily="34" charset="-34"/>
                          </a:rPr>
                          <m:t>causal</m:t>
                        </m:r>
                        <m:r>
                          <m:rPr>
                            <m:nor/>
                          </m:rPr>
                          <a:rPr lang="en-US" b="0" i="0" smtClean="0">
                            <a:solidFill>
                              <a:srgbClr val="6785C1"/>
                            </a:solidFill>
                            <a:latin typeface="Browallia New" panose="020B0604020202020204" pitchFamily="34" charset="-34"/>
                            <a:cs typeface="Browallia New" panose="020B0604020202020204" pitchFamily="34" charset="-34"/>
                          </a:rPr>
                          <m:t> </m:t>
                        </m:r>
                        <m:r>
                          <m:rPr>
                            <m:nor/>
                          </m:rPr>
                          <a:rPr lang="en-US" b="0" i="0" smtClean="0">
                            <a:solidFill>
                              <a:srgbClr val="6785C1"/>
                            </a:solidFill>
                            <a:latin typeface="Browallia New" panose="020B0604020202020204" pitchFamily="34" charset="-34"/>
                            <a:cs typeface="Browallia New" panose="020B0604020202020204" pitchFamily="34" charset="-34"/>
                          </a:rPr>
                          <m:t>inference</m:t>
                        </m:r>
                      </m:lim>
                    </m:limLow>
                  </m:oMath>
                </a14:m>
                <a:endParaRPr lang="en-US" b="0" dirty="0"/>
              </a:p>
              <a:p>
                <a:pPr lvl="1"/>
                <a:r>
                  <a:rPr lang="en-US" dirty="0"/>
                  <a:t>Not the same parameter of interest</a:t>
                </a:r>
              </a:p>
              <a:p>
                <a:pPr lvl="1"/>
                <a:r>
                  <a:rPr lang="en-US" sz="2400" dirty="0">
                    <a:solidFill>
                      <a:schemeClr val="tx1">
                        <a:lumMod val="50000"/>
                        <a:lumOff val="50000"/>
                      </a:schemeClr>
                    </a:solidFill>
                  </a:rPr>
                  <a:t>Supervised learning will not directly result in causal effect estimation</a:t>
                </a:r>
                <a:endParaRPr lang="en-US" dirty="0">
                  <a:solidFill>
                    <a:schemeClr val="tx1">
                      <a:lumMod val="50000"/>
                      <a:lumOff val="50000"/>
                    </a:schemeClr>
                  </a:solidFill>
                </a:endParaRPr>
              </a:p>
              <a:p>
                <a:endParaRPr lang="en-US" dirty="0"/>
              </a:p>
              <a:p>
                <a:r>
                  <a:rPr lang="en-US" dirty="0"/>
                  <a:t>If you fit</a:t>
                </a:r>
              </a:p>
              <a:p>
                <a:pPr lvl="1"/>
                <a:r>
                  <a:rPr lang="en-US" dirty="0"/>
                  <a:t>A dog classifier 🐶 and</a:t>
                </a:r>
              </a:p>
              <a:p>
                <a:pPr lvl="1"/>
                <a:r>
                  <a:rPr lang="en-US" dirty="0"/>
                  <a:t>A cat classifier  🐱</a:t>
                </a:r>
              </a:p>
              <a:p>
                <a:pPr marL="0" indent="0">
                  <a:buNone/>
                </a:pPr>
                <a:r>
                  <a:rPr lang="en-US" dirty="0"/>
                  <a:t>   You don’t expect them to tell the differences between dogs and cats</a:t>
                </a:r>
              </a:p>
              <a:p>
                <a:pPr lvl="1"/>
                <a:r>
                  <a:rPr lang="en-US" dirty="0"/>
                  <a:t>Floppy ears, pointed face, etc.</a:t>
                </a:r>
              </a:p>
              <a:p>
                <a:pPr lvl="1"/>
                <a:r>
                  <a:rPr lang="en-US" dirty="0">
                    <a:solidFill>
                      <a:schemeClr val="tx1">
                        <a:lumMod val="50000"/>
                        <a:lumOff val="50000"/>
                      </a:schemeClr>
                    </a:solidFill>
                  </a:rPr>
                  <a:t>Not their primary objective when optimizing</a:t>
                </a:r>
              </a:p>
              <a:p>
                <a:endParaRPr lang="en-US" dirty="0"/>
              </a:p>
            </p:txBody>
          </p:sp>
        </mc:Choice>
        <mc:Fallback xmlns="">
          <p:sp>
            <p:nvSpPr>
              <p:cNvPr id="3" name="Content Placeholder 2">
                <a:extLst>
                  <a:ext uri="{FF2B5EF4-FFF2-40B4-BE49-F238E27FC236}">
                    <a16:creationId xmlns:a16="http://schemas.microsoft.com/office/drawing/2014/main" id="{2D20FD4A-EE7D-47D8-A67F-36B81E7794D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3655"/>
                </a:stretch>
              </a:blipFill>
            </p:spPr>
            <p:txBody>
              <a:bodyPr/>
              <a:lstStyle/>
              <a:p>
                <a:r>
                  <a:rPr lang="en-US">
                    <a:noFill/>
                  </a:rPr>
                  <a:t> </a:t>
                </a:r>
              </a:p>
            </p:txBody>
          </p:sp>
        </mc:Fallback>
      </mc:AlternateContent>
    </p:spTree>
    <p:extLst>
      <p:ext uri="{BB962C8B-B14F-4D97-AF65-F5344CB8AC3E}">
        <p14:creationId xmlns:p14="http://schemas.microsoft.com/office/powerpoint/2010/main" val="166149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54C6-4463-441B-8CF5-61354FCA0E82}"/>
              </a:ext>
            </a:extLst>
          </p:cNvPr>
          <p:cNvSpPr>
            <a:spLocks noGrp="1"/>
          </p:cNvSpPr>
          <p:nvPr>
            <p:ph type="title"/>
          </p:nvPr>
        </p:nvSpPr>
        <p:spPr/>
        <p:txBody>
          <a:bodyPr/>
          <a:lstStyle/>
          <a:p>
            <a:r>
              <a:rPr lang="en-US" dirty="0"/>
              <a:t>Hierarchy of data-driven tasks</a:t>
            </a:r>
          </a:p>
        </p:txBody>
      </p:sp>
      <p:cxnSp>
        <p:nvCxnSpPr>
          <p:cNvPr id="5" name="Straight Arrow Connector 4">
            <a:extLst>
              <a:ext uri="{FF2B5EF4-FFF2-40B4-BE49-F238E27FC236}">
                <a16:creationId xmlns:a16="http://schemas.microsoft.com/office/drawing/2014/main" id="{4E33F87D-111C-4736-B91C-53896C982E4B}"/>
              </a:ext>
            </a:extLst>
          </p:cNvPr>
          <p:cNvCxnSpPr/>
          <p:nvPr/>
        </p:nvCxnSpPr>
        <p:spPr>
          <a:xfrm>
            <a:off x="838200" y="1816274"/>
            <a:ext cx="0" cy="4384110"/>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D95F336-68C1-4281-9452-4A9E77D3D6BD}"/>
              </a:ext>
            </a:extLst>
          </p:cNvPr>
          <p:cNvCxnSpPr>
            <a:cxnSpLocks/>
          </p:cNvCxnSpPr>
          <p:nvPr/>
        </p:nvCxnSpPr>
        <p:spPr>
          <a:xfrm flipH="1" flipV="1">
            <a:off x="800624" y="6200384"/>
            <a:ext cx="10385118" cy="10782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46F131-33A5-4F9B-9C2B-D918FDC3565F}"/>
              </a:ext>
            </a:extLst>
          </p:cNvPr>
          <p:cNvSpPr txBox="1"/>
          <p:nvPr/>
        </p:nvSpPr>
        <p:spPr>
          <a:xfrm>
            <a:off x="5212916" y="6308209"/>
            <a:ext cx="1766167" cy="369332"/>
          </a:xfrm>
          <a:prstGeom prst="rect">
            <a:avLst/>
          </a:prstGeom>
          <a:noFill/>
        </p:spPr>
        <p:txBody>
          <a:bodyPr wrap="square" rtlCol="0">
            <a:spAutoFit/>
          </a:bodyPr>
          <a:lstStyle/>
          <a:p>
            <a:pPr algn="ctr"/>
            <a:r>
              <a:rPr lang="en-US" dirty="0"/>
              <a:t>Difficulty </a:t>
            </a:r>
          </a:p>
        </p:txBody>
      </p:sp>
      <p:sp>
        <p:nvSpPr>
          <p:cNvPr id="13" name="TextBox 12">
            <a:extLst>
              <a:ext uri="{FF2B5EF4-FFF2-40B4-BE49-F238E27FC236}">
                <a16:creationId xmlns:a16="http://schemas.microsoft.com/office/drawing/2014/main" id="{8944F60B-ABB0-471A-B172-510F544109A2}"/>
              </a:ext>
            </a:extLst>
          </p:cNvPr>
          <p:cNvSpPr txBox="1"/>
          <p:nvPr/>
        </p:nvSpPr>
        <p:spPr>
          <a:xfrm rot="16200000">
            <a:off x="-267125" y="3823663"/>
            <a:ext cx="1766167" cy="369332"/>
          </a:xfrm>
          <a:prstGeom prst="rect">
            <a:avLst/>
          </a:prstGeom>
          <a:noFill/>
        </p:spPr>
        <p:txBody>
          <a:bodyPr wrap="square" rtlCol="0">
            <a:spAutoFit/>
          </a:bodyPr>
          <a:lstStyle/>
          <a:p>
            <a:pPr algn="ctr"/>
            <a:r>
              <a:rPr lang="en-US" dirty="0"/>
              <a:t>Human interest </a:t>
            </a:r>
          </a:p>
        </p:txBody>
      </p:sp>
      <p:sp>
        <p:nvSpPr>
          <p:cNvPr id="19" name="Freeform: Shape 18">
            <a:extLst>
              <a:ext uri="{FF2B5EF4-FFF2-40B4-BE49-F238E27FC236}">
                <a16:creationId xmlns:a16="http://schemas.microsoft.com/office/drawing/2014/main" id="{2DEB40C7-47B7-410C-95A6-F7A03F6612A3}"/>
              </a:ext>
            </a:extLst>
          </p:cNvPr>
          <p:cNvSpPr/>
          <p:nvPr/>
        </p:nvSpPr>
        <p:spPr>
          <a:xfrm>
            <a:off x="977032" y="1816273"/>
            <a:ext cx="9519781" cy="4258525"/>
          </a:xfrm>
          <a:custGeom>
            <a:avLst/>
            <a:gdLst>
              <a:gd name="connsiteX0" fmla="*/ 0 w 9212761"/>
              <a:gd name="connsiteY0" fmla="*/ 4047371 h 4047371"/>
              <a:gd name="connsiteX1" fmla="*/ 951978 w 9212761"/>
              <a:gd name="connsiteY1" fmla="*/ 2406462 h 4047371"/>
              <a:gd name="connsiteX2" fmla="*/ 3394554 w 9212761"/>
              <a:gd name="connsiteY2" fmla="*/ 928391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47371 h 4047371"/>
              <a:gd name="connsiteX1" fmla="*/ 1741118 w 9212761"/>
              <a:gd name="connsiteY1" fmla="*/ 2043207 h 4047371"/>
              <a:gd name="connsiteX2" fmla="*/ 3394554 w 9212761"/>
              <a:gd name="connsiteY2" fmla="*/ 928391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47371 h 4047371"/>
              <a:gd name="connsiteX1" fmla="*/ 1290181 w 9212761"/>
              <a:gd name="connsiteY1" fmla="*/ 2118363 h 4047371"/>
              <a:gd name="connsiteX2" fmla="*/ 3394554 w 9212761"/>
              <a:gd name="connsiteY2" fmla="*/ 928391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47371 h 4047371"/>
              <a:gd name="connsiteX1" fmla="*/ 1290181 w 9212761"/>
              <a:gd name="connsiteY1" fmla="*/ 2118363 h 4047371"/>
              <a:gd name="connsiteX2" fmla="*/ 3569918 w 9212761"/>
              <a:gd name="connsiteY2" fmla="*/ 778078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88377 h 4088377"/>
              <a:gd name="connsiteX1" fmla="*/ 1290181 w 9212761"/>
              <a:gd name="connsiteY1" fmla="*/ 2159369 h 4088377"/>
              <a:gd name="connsiteX2" fmla="*/ 3569918 w 9212761"/>
              <a:gd name="connsiteY2" fmla="*/ 819084 h 4088377"/>
              <a:gd name="connsiteX3" fmla="*/ 6413326 w 9212761"/>
              <a:gd name="connsiteY3" fmla="*/ 42471 h 4088377"/>
              <a:gd name="connsiteX4" fmla="*/ 8718115 w 9212761"/>
              <a:gd name="connsiteY4" fmla="*/ 67523 h 4088377"/>
              <a:gd name="connsiteX5" fmla="*/ 9156526 w 9212761"/>
              <a:gd name="connsiteY5" fmla="*/ 67523 h 4088377"/>
              <a:gd name="connsiteX0" fmla="*/ 0 w 9274876"/>
              <a:gd name="connsiteY0" fmla="*/ 4239711 h 4239711"/>
              <a:gd name="connsiteX1" fmla="*/ 1290181 w 9274876"/>
              <a:gd name="connsiteY1" fmla="*/ 2310703 h 4239711"/>
              <a:gd name="connsiteX2" fmla="*/ 3569918 w 9274876"/>
              <a:gd name="connsiteY2" fmla="*/ 970418 h 4239711"/>
              <a:gd name="connsiteX3" fmla="*/ 6413326 w 9274876"/>
              <a:gd name="connsiteY3" fmla="*/ 193805 h 4239711"/>
              <a:gd name="connsiteX4" fmla="*/ 8880954 w 9274876"/>
              <a:gd name="connsiteY4" fmla="*/ 5914 h 4239711"/>
              <a:gd name="connsiteX5" fmla="*/ 9156526 w 9274876"/>
              <a:gd name="connsiteY5" fmla="*/ 218857 h 4239711"/>
              <a:gd name="connsiteX0" fmla="*/ 0 w 9612575"/>
              <a:gd name="connsiteY0" fmla="*/ 4282086 h 4282086"/>
              <a:gd name="connsiteX1" fmla="*/ 1290181 w 9612575"/>
              <a:gd name="connsiteY1" fmla="*/ 2353078 h 4282086"/>
              <a:gd name="connsiteX2" fmla="*/ 3569918 w 9612575"/>
              <a:gd name="connsiteY2" fmla="*/ 1012793 h 4282086"/>
              <a:gd name="connsiteX3" fmla="*/ 6413326 w 9612575"/>
              <a:gd name="connsiteY3" fmla="*/ 236180 h 4282086"/>
              <a:gd name="connsiteX4" fmla="*/ 8880954 w 9612575"/>
              <a:gd name="connsiteY4" fmla="*/ 48289 h 4282086"/>
              <a:gd name="connsiteX5" fmla="*/ 9594937 w 9612575"/>
              <a:gd name="connsiteY5" fmla="*/ 10711 h 4282086"/>
              <a:gd name="connsiteX0" fmla="*/ 0 w 9612575"/>
              <a:gd name="connsiteY0" fmla="*/ 4306235 h 4306235"/>
              <a:gd name="connsiteX1" fmla="*/ 1290181 w 9612575"/>
              <a:gd name="connsiteY1" fmla="*/ 2377227 h 4306235"/>
              <a:gd name="connsiteX2" fmla="*/ 3569918 w 9612575"/>
              <a:gd name="connsiteY2" fmla="*/ 1036942 h 4306235"/>
              <a:gd name="connsiteX3" fmla="*/ 6413326 w 9612575"/>
              <a:gd name="connsiteY3" fmla="*/ 260329 h 4306235"/>
              <a:gd name="connsiteX4" fmla="*/ 8880954 w 9612575"/>
              <a:gd name="connsiteY4" fmla="*/ 22334 h 4306235"/>
              <a:gd name="connsiteX5" fmla="*/ 9594937 w 9612575"/>
              <a:gd name="connsiteY5" fmla="*/ 34860 h 4306235"/>
              <a:gd name="connsiteX0" fmla="*/ 0 w 9672256"/>
              <a:gd name="connsiteY0" fmla="*/ 4332190 h 4332190"/>
              <a:gd name="connsiteX1" fmla="*/ 1290181 w 9672256"/>
              <a:gd name="connsiteY1" fmla="*/ 2403182 h 4332190"/>
              <a:gd name="connsiteX2" fmla="*/ 3569918 w 9672256"/>
              <a:gd name="connsiteY2" fmla="*/ 1062897 h 4332190"/>
              <a:gd name="connsiteX3" fmla="*/ 6413326 w 9672256"/>
              <a:gd name="connsiteY3" fmla="*/ 286284 h 4332190"/>
              <a:gd name="connsiteX4" fmla="*/ 8880954 w 9672256"/>
              <a:gd name="connsiteY4" fmla="*/ 48289 h 4332190"/>
              <a:gd name="connsiteX5" fmla="*/ 9657567 w 9672256"/>
              <a:gd name="connsiteY5" fmla="*/ 10711 h 4332190"/>
              <a:gd name="connsiteX0" fmla="*/ 0 w 8880954"/>
              <a:gd name="connsiteY0" fmla="*/ 4283901 h 4283901"/>
              <a:gd name="connsiteX1" fmla="*/ 1290181 w 8880954"/>
              <a:gd name="connsiteY1" fmla="*/ 2354893 h 4283901"/>
              <a:gd name="connsiteX2" fmla="*/ 3569918 w 8880954"/>
              <a:gd name="connsiteY2" fmla="*/ 1014608 h 4283901"/>
              <a:gd name="connsiteX3" fmla="*/ 6413326 w 8880954"/>
              <a:gd name="connsiteY3" fmla="*/ 237995 h 4283901"/>
              <a:gd name="connsiteX4" fmla="*/ 8880954 w 8880954"/>
              <a:gd name="connsiteY4" fmla="*/ 0 h 4283901"/>
              <a:gd name="connsiteX0" fmla="*/ 0 w 9519781"/>
              <a:gd name="connsiteY0" fmla="*/ 4321479 h 4321479"/>
              <a:gd name="connsiteX1" fmla="*/ 1290181 w 9519781"/>
              <a:gd name="connsiteY1" fmla="*/ 2392471 h 4321479"/>
              <a:gd name="connsiteX2" fmla="*/ 3569918 w 9519781"/>
              <a:gd name="connsiteY2" fmla="*/ 1052186 h 4321479"/>
              <a:gd name="connsiteX3" fmla="*/ 6413326 w 9519781"/>
              <a:gd name="connsiteY3" fmla="*/ 275573 h 4321479"/>
              <a:gd name="connsiteX4" fmla="*/ 9519781 w 9519781"/>
              <a:gd name="connsiteY4" fmla="*/ 0 h 432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9781" h="4321479">
                <a:moveTo>
                  <a:pt x="0" y="4321479"/>
                </a:moveTo>
                <a:cubicBezTo>
                  <a:pt x="193109" y="3760939"/>
                  <a:pt x="695195" y="2937353"/>
                  <a:pt x="1290181" y="2392471"/>
                </a:cubicBezTo>
                <a:cubicBezTo>
                  <a:pt x="1885167" y="1847589"/>
                  <a:pt x="2716061" y="1405002"/>
                  <a:pt x="3569918" y="1052186"/>
                </a:cubicBezTo>
                <a:cubicBezTo>
                  <a:pt x="4423775" y="699370"/>
                  <a:pt x="5421682" y="450937"/>
                  <a:pt x="6413326" y="275573"/>
                </a:cubicBezTo>
                <a:cubicBezTo>
                  <a:pt x="7404970" y="100209"/>
                  <a:pt x="8918532" y="45929"/>
                  <a:pt x="9519781" y="0"/>
                </a:cubicBezTo>
              </a:path>
            </a:pathLst>
          </a:custGeom>
          <a:noFill/>
          <a:ln w="76200" cap="rnd">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BEC77E-28CF-476D-9F05-3455878F1DA2}"/>
              </a:ext>
            </a:extLst>
          </p:cNvPr>
          <p:cNvSpPr txBox="1"/>
          <p:nvPr/>
        </p:nvSpPr>
        <p:spPr>
          <a:xfrm>
            <a:off x="1315065" y="5132215"/>
            <a:ext cx="2139696" cy="523220"/>
          </a:xfrm>
          <a:prstGeom prst="rect">
            <a:avLst/>
          </a:prstGeom>
          <a:noFill/>
        </p:spPr>
        <p:txBody>
          <a:bodyPr wrap="square" rtlCol="0">
            <a:spAutoFit/>
          </a:bodyPr>
          <a:lstStyle/>
          <a:p>
            <a:r>
              <a:rPr lang="en-US" sz="2800" b="1" dirty="0"/>
              <a:t>Descriptive</a:t>
            </a:r>
          </a:p>
        </p:txBody>
      </p:sp>
      <p:pic>
        <p:nvPicPr>
          <p:cNvPr id="21" name="Picture 20" descr="A picture containing wheel, light&#10;&#10;Description automatically generated">
            <a:extLst>
              <a:ext uri="{FF2B5EF4-FFF2-40B4-BE49-F238E27FC236}">
                <a16:creationId xmlns:a16="http://schemas.microsoft.com/office/drawing/2014/main" id="{6890FC50-EB74-4EEF-B5AA-3FA165297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759" y="5149368"/>
            <a:ext cx="485594" cy="485594"/>
          </a:xfrm>
          <a:prstGeom prst="rect">
            <a:avLst/>
          </a:prstGeom>
        </p:spPr>
      </p:pic>
      <p:sp>
        <p:nvSpPr>
          <p:cNvPr id="22" name="TextBox 21">
            <a:extLst>
              <a:ext uri="{FF2B5EF4-FFF2-40B4-BE49-F238E27FC236}">
                <a16:creationId xmlns:a16="http://schemas.microsoft.com/office/drawing/2014/main" id="{F384414C-A96B-4CD0-A739-60BC9CDE36C6}"/>
              </a:ext>
            </a:extLst>
          </p:cNvPr>
          <p:cNvSpPr txBox="1"/>
          <p:nvPr/>
        </p:nvSpPr>
        <p:spPr>
          <a:xfrm>
            <a:off x="4291582" y="2863635"/>
            <a:ext cx="2139696" cy="523220"/>
          </a:xfrm>
          <a:prstGeom prst="rect">
            <a:avLst/>
          </a:prstGeom>
          <a:noFill/>
        </p:spPr>
        <p:txBody>
          <a:bodyPr wrap="square" rtlCol="0">
            <a:spAutoFit/>
          </a:bodyPr>
          <a:lstStyle/>
          <a:p>
            <a:r>
              <a:rPr lang="en-US" sz="2800" b="1" dirty="0"/>
              <a:t>Predictive</a:t>
            </a:r>
          </a:p>
        </p:txBody>
      </p:sp>
      <p:sp>
        <p:nvSpPr>
          <p:cNvPr id="23" name="TextBox 22">
            <a:extLst>
              <a:ext uri="{FF2B5EF4-FFF2-40B4-BE49-F238E27FC236}">
                <a16:creationId xmlns:a16="http://schemas.microsoft.com/office/drawing/2014/main" id="{33C37357-7393-4837-97B9-8B98E59F0C82}"/>
              </a:ext>
            </a:extLst>
          </p:cNvPr>
          <p:cNvSpPr txBox="1"/>
          <p:nvPr/>
        </p:nvSpPr>
        <p:spPr>
          <a:xfrm>
            <a:off x="8141206" y="1928868"/>
            <a:ext cx="2139696" cy="523220"/>
          </a:xfrm>
          <a:prstGeom prst="rect">
            <a:avLst/>
          </a:prstGeom>
          <a:noFill/>
        </p:spPr>
        <p:txBody>
          <a:bodyPr wrap="square" rtlCol="0">
            <a:spAutoFit/>
          </a:bodyPr>
          <a:lstStyle/>
          <a:p>
            <a:r>
              <a:rPr lang="en-US" sz="2800" b="1" dirty="0"/>
              <a:t>Prescriptive</a:t>
            </a:r>
          </a:p>
        </p:txBody>
      </p:sp>
      <p:pic>
        <p:nvPicPr>
          <p:cNvPr id="24" name="Picture 23" descr="A picture containing light, white&#10;&#10;Description automatically generated">
            <a:extLst>
              <a:ext uri="{FF2B5EF4-FFF2-40B4-BE49-F238E27FC236}">
                <a16:creationId xmlns:a16="http://schemas.microsoft.com/office/drawing/2014/main" id="{6B95676E-09F6-4A45-BD13-51A1D0644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97125" y="2858168"/>
            <a:ext cx="534153" cy="534153"/>
          </a:xfrm>
          <a:prstGeom prst="rect">
            <a:avLst/>
          </a:prstGeom>
        </p:spPr>
      </p:pic>
      <p:pic>
        <p:nvPicPr>
          <p:cNvPr id="25" name="Picture 24" descr="A picture containing table, pink, sitting, close&#10;&#10;Description automatically generated">
            <a:extLst>
              <a:ext uri="{FF2B5EF4-FFF2-40B4-BE49-F238E27FC236}">
                <a16:creationId xmlns:a16="http://schemas.microsoft.com/office/drawing/2014/main" id="{91F96D7E-A9BD-44B0-BF42-150835968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5695" y="1898641"/>
            <a:ext cx="646325" cy="646325"/>
          </a:xfrm>
          <a:prstGeom prst="rect">
            <a:avLst/>
          </a:prstGeom>
        </p:spPr>
      </p:pic>
      <p:sp>
        <p:nvSpPr>
          <p:cNvPr id="26" name="TextBox 25">
            <a:extLst>
              <a:ext uri="{FF2B5EF4-FFF2-40B4-BE49-F238E27FC236}">
                <a16:creationId xmlns:a16="http://schemas.microsoft.com/office/drawing/2014/main" id="{3F88D007-6B2B-4B41-9451-829C0964C7A0}"/>
              </a:ext>
            </a:extLst>
          </p:cNvPr>
          <p:cNvSpPr txBox="1"/>
          <p:nvPr/>
        </p:nvSpPr>
        <p:spPr>
          <a:xfrm>
            <a:off x="1534521" y="5551260"/>
            <a:ext cx="3539564" cy="646331"/>
          </a:xfrm>
          <a:prstGeom prst="rect">
            <a:avLst/>
          </a:prstGeom>
          <a:noFill/>
        </p:spPr>
        <p:txBody>
          <a:bodyPr wrap="square" rtlCol="0">
            <a:spAutoFit/>
          </a:bodyPr>
          <a:lstStyle/>
          <a:p>
            <a:r>
              <a:rPr lang="en-US" dirty="0"/>
              <a:t>How many people have suffered a stroke in 2023?</a:t>
            </a:r>
          </a:p>
        </p:txBody>
      </p:sp>
      <p:sp>
        <p:nvSpPr>
          <p:cNvPr id="27" name="TextBox 26">
            <a:extLst>
              <a:ext uri="{FF2B5EF4-FFF2-40B4-BE49-F238E27FC236}">
                <a16:creationId xmlns:a16="http://schemas.microsoft.com/office/drawing/2014/main" id="{BB64589A-8C07-46C5-A101-A33568D7D48C}"/>
              </a:ext>
            </a:extLst>
          </p:cNvPr>
          <p:cNvSpPr txBox="1"/>
          <p:nvPr/>
        </p:nvSpPr>
        <p:spPr>
          <a:xfrm>
            <a:off x="4591871" y="3447086"/>
            <a:ext cx="3539564" cy="369332"/>
          </a:xfrm>
          <a:prstGeom prst="rect">
            <a:avLst/>
          </a:prstGeom>
          <a:noFill/>
        </p:spPr>
        <p:txBody>
          <a:bodyPr wrap="square" rtlCol="0">
            <a:spAutoFit/>
          </a:bodyPr>
          <a:lstStyle/>
          <a:p>
            <a:r>
              <a:rPr lang="en-US" dirty="0"/>
              <a:t>What’s the risk for stroke?</a:t>
            </a:r>
          </a:p>
        </p:txBody>
      </p:sp>
      <p:sp>
        <p:nvSpPr>
          <p:cNvPr id="28" name="TextBox 27">
            <a:extLst>
              <a:ext uri="{FF2B5EF4-FFF2-40B4-BE49-F238E27FC236}">
                <a16:creationId xmlns:a16="http://schemas.microsoft.com/office/drawing/2014/main" id="{327E082B-C15E-4771-BC23-0F1AC0997BD7}"/>
              </a:ext>
            </a:extLst>
          </p:cNvPr>
          <p:cNvSpPr txBox="1"/>
          <p:nvPr/>
        </p:nvSpPr>
        <p:spPr>
          <a:xfrm>
            <a:off x="8511120" y="2485885"/>
            <a:ext cx="2662848" cy="646331"/>
          </a:xfrm>
          <a:prstGeom prst="rect">
            <a:avLst/>
          </a:prstGeom>
          <a:noFill/>
        </p:spPr>
        <p:txBody>
          <a:bodyPr wrap="square" rtlCol="0">
            <a:spAutoFit/>
          </a:bodyPr>
          <a:lstStyle/>
          <a:p>
            <a:r>
              <a:rPr lang="en-US" dirty="0"/>
              <a:t>What’s the risk for stroke if people take statins?</a:t>
            </a:r>
          </a:p>
        </p:txBody>
      </p:sp>
      <p:sp>
        <p:nvSpPr>
          <p:cNvPr id="3" name="TextBox 2">
            <a:extLst>
              <a:ext uri="{FF2B5EF4-FFF2-40B4-BE49-F238E27FC236}">
                <a16:creationId xmlns:a16="http://schemas.microsoft.com/office/drawing/2014/main" id="{0A6F1A44-1C4F-42A8-885F-E509E0C16732}"/>
              </a:ext>
            </a:extLst>
          </p:cNvPr>
          <p:cNvSpPr txBox="1"/>
          <p:nvPr/>
        </p:nvSpPr>
        <p:spPr>
          <a:xfrm>
            <a:off x="8131436" y="6328890"/>
            <a:ext cx="4010128" cy="523220"/>
          </a:xfrm>
          <a:prstGeom prst="rect">
            <a:avLst/>
          </a:prstGeom>
          <a:noFill/>
        </p:spPr>
        <p:txBody>
          <a:bodyPr wrap="square" rtlCol="0">
            <a:spAutoFit/>
          </a:bodyPr>
          <a:lstStyle/>
          <a:p>
            <a:pPr marL="285750" indent="-137160">
              <a:buFont typeface="Arial" panose="020B0604020202020204" pitchFamily="34" charset="0"/>
              <a:buChar char="•"/>
            </a:pPr>
            <a:r>
              <a:rPr lang="en-US" sz="1400" i="1" dirty="0">
                <a:solidFill>
                  <a:schemeClr val="bg1">
                    <a:lumMod val="50000"/>
                  </a:schemeClr>
                </a:solidFill>
              </a:rPr>
              <a:t>Judea Pearl’s ladder of causation</a:t>
            </a:r>
          </a:p>
          <a:p>
            <a:pPr marL="285750" indent="-137160">
              <a:buFont typeface="Arial" panose="020B0604020202020204" pitchFamily="34" charset="0"/>
              <a:buChar char="•"/>
            </a:pPr>
            <a:r>
              <a:rPr lang="en-US" sz="1400" i="1" dirty="0" err="1">
                <a:solidFill>
                  <a:schemeClr val="bg1">
                    <a:lumMod val="50000"/>
                  </a:schemeClr>
                </a:solidFill>
              </a:rPr>
              <a:t>Hernán</a:t>
            </a:r>
            <a:r>
              <a:rPr lang="en-US" sz="1400" i="1" dirty="0">
                <a:solidFill>
                  <a:schemeClr val="bg1">
                    <a:lumMod val="50000"/>
                  </a:schemeClr>
                </a:solidFill>
              </a:rPr>
              <a:t> et al. Classification of Data Science Tasks</a:t>
            </a:r>
          </a:p>
        </p:txBody>
      </p:sp>
    </p:spTree>
    <p:extLst>
      <p:ext uri="{BB962C8B-B14F-4D97-AF65-F5344CB8AC3E}">
        <p14:creationId xmlns:p14="http://schemas.microsoft.com/office/powerpoint/2010/main" val="158839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6" grpId="0"/>
      <p:bldP spid="2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2E19-44A0-B2E2-71DB-E8CF55FD5BCB}"/>
              </a:ext>
            </a:extLst>
          </p:cNvPr>
          <p:cNvSpPr>
            <a:spLocks noGrp="1"/>
          </p:cNvSpPr>
          <p:nvPr>
            <p:ph type="title"/>
          </p:nvPr>
        </p:nvSpPr>
        <p:spPr/>
        <p:txBody>
          <a:bodyPr/>
          <a:lstStyle/>
          <a:p>
            <a:r>
              <a:rPr lang="en-US" dirty="0">
                <a:latin typeface="IBM Plex Mono Medium" panose="020B0609050203000203" pitchFamily="49" charset="0"/>
              </a:rPr>
              <a:t>Causallib</a:t>
            </a:r>
          </a:p>
        </p:txBody>
      </p:sp>
      <p:sp>
        <p:nvSpPr>
          <p:cNvPr id="3" name="Text Placeholder 2">
            <a:extLst>
              <a:ext uri="{FF2B5EF4-FFF2-40B4-BE49-F238E27FC236}">
                <a16:creationId xmlns:a16="http://schemas.microsoft.com/office/drawing/2014/main" id="{E997B8B9-A722-D229-927B-609D1A0FC1B4}"/>
              </a:ext>
            </a:extLst>
          </p:cNvPr>
          <p:cNvSpPr>
            <a:spLocks noGrp="1"/>
          </p:cNvSpPr>
          <p:nvPr>
            <p:ph type="body" idx="1"/>
          </p:nvPr>
        </p:nvSpPr>
        <p:spPr/>
        <p:txBody>
          <a:bodyPr/>
          <a:lstStyle/>
          <a:p>
            <a:r>
              <a:rPr lang="en-US" dirty="0"/>
              <a:t>Flexibly estimating causal effect and predicting counterfactuals in Python</a:t>
            </a:r>
          </a:p>
        </p:txBody>
      </p:sp>
    </p:spTree>
    <p:extLst>
      <p:ext uri="{BB962C8B-B14F-4D97-AF65-F5344CB8AC3E}">
        <p14:creationId xmlns:p14="http://schemas.microsoft.com/office/powerpoint/2010/main" val="2001415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D1017"/>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6F1B365-05E9-1236-F3F6-C1D138DD9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08967" cy="6858000"/>
          </a:xfrm>
          <a:prstGeom prst="rect">
            <a:avLst/>
          </a:prstGeom>
        </p:spPr>
      </p:pic>
      <p:sp>
        <p:nvSpPr>
          <p:cNvPr id="8" name="TextBox 7">
            <a:extLst>
              <a:ext uri="{FF2B5EF4-FFF2-40B4-BE49-F238E27FC236}">
                <a16:creationId xmlns:a16="http://schemas.microsoft.com/office/drawing/2014/main" id="{EB8B69C0-BCF8-D68D-0299-948BC235B5EC}"/>
              </a:ext>
            </a:extLst>
          </p:cNvPr>
          <p:cNvSpPr txBox="1"/>
          <p:nvPr/>
        </p:nvSpPr>
        <p:spPr>
          <a:xfrm>
            <a:off x="7937500" y="3048000"/>
            <a:ext cx="4254500" cy="923330"/>
          </a:xfrm>
          <a:prstGeom prst="rect">
            <a:avLst/>
          </a:prstGeom>
          <a:noFill/>
        </p:spPr>
        <p:txBody>
          <a:bodyPr wrap="square" rtlCol="0">
            <a:spAutoFit/>
          </a:bodyPr>
          <a:lstStyle/>
          <a:p>
            <a:r>
              <a:rPr lang="en-US" sz="5400" dirty="0">
                <a:solidFill>
                  <a:srgbClr val="F5C233"/>
                </a:solidFill>
                <a:latin typeface="IBM Plex Mono Medium" panose="020B0609050203000203" pitchFamily="49" charset="0"/>
              </a:rPr>
              <a:t>Causallib</a:t>
            </a:r>
            <a:endParaRPr lang="en-US" sz="5400" dirty="0">
              <a:solidFill>
                <a:srgbClr val="F5C233"/>
              </a:solidFill>
            </a:endParaRPr>
          </a:p>
        </p:txBody>
      </p:sp>
      <p:sp>
        <p:nvSpPr>
          <p:cNvPr id="10" name="TextBox 9">
            <a:extLst>
              <a:ext uri="{FF2B5EF4-FFF2-40B4-BE49-F238E27FC236}">
                <a16:creationId xmlns:a16="http://schemas.microsoft.com/office/drawing/2014/main" id="{C37C3701-ACD5-D160-14F7-3970F25CBC34}"/>
              </a:ext>
            </a:extLst>
          </p:cNvPr>
          <p:cNvSpPr txBox="1"/>
          <p:nvPr/>
        </p:nvSpPr>
        <p:spPr>
          <a:xfrm>
            <a:off x="7493000" y="3971330"/>
            <a:ext cx="4483100" cy="769441"/>
          </a:xfrm>
          <a:prstGeom prst="rect">
            <a:avLst/>
          </a:prstGeom>
          <a:noFill/>
        </p:spPr>
        <p:txBody>
          <a:bodyPr wrap="square" rtlCol="0">
            <a:spAutoFit/>
          </a:bodyPr>
          <a:lstStyle/>
          <a:p>
            <a:r>
              <a:rPr lang="en-US" sz="2200" dirty="0">
                <a:solidFill>
                  <a:srgbClr val="F5C233"/>
                </a:solidFill>
              </a:rPr>
              <a:t>Flexibly estimating causal effect and predicting counterfactuals in Python</a:t>
            </a:r>
          </a:p>
        </p:txBody>
      </p:sp>
      <p:sp>
        <p:nvSpPr>
          <p:cNvPr id="11" name="Rectangle 10">
            <a:extLst>
              <a:ext uri="{FF2B5EF4-FFF2-40B4-BE49-F238E27FC236}">
                <a16:creationId xmlns:a16="http://schemas.microsoft.com/office/drawing/2014/main" id="{CF52B1E5-3417-E3DD-3C7C-DED9AC639237}"/>
              </a:ext>
            </a:extLst>
          </p:cNvPr>
          <p:cNvSpPr/>
          <p:nvPr/>
        </p:nvSpPr>
        <p:spPr>
          <a:xfrm>
            <a:off x="8708967" y="0"/>
            <a:ext cx="3483033" cy="630865"/>
          </a:xfrm>
          <a:prstGeom prst="rect">
            <a:avLst/>
          </a:prstGeom>
          <a:solidFill>
            <a:srgbClr val="2429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40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4EA1-EACE-07C0-2A55-8487552EE8DC}"/>
              </a:ext>
            </a:extLst>
          </p:cNvPr>
          <p:cNvSpPr>
            <a:spLocks noGrp="1"/>
          </p:cNvSpPr>
          <p:nvPr>
            <p:ph type="title"/>
          </p:nvPr>
        </p:nvSpPr>
        <p:spPr/>
        <p:txBody>
          <a:bodyPr/>
          <a:lstStyle/>
          <a:p>
            <a:r>
              <a:rPr lang="en-US" dirty="0">
                <a:latin typeface="IBM Plex Mono Medium" panose="020B0609050203000203" pitchFamily="49" charset="0"/>
              </a:rPr>
              <a:t>Causallib</a:t>
            </a:r>
            <a:endParaRPr lang="en-US" dirty="0"/>
          </a:p>
        </p:txBody>
      </p:sp>
      <p:sp>
        <p:nvSpPr>
          <p:cNvPr id="3" name="Content Placeholder 2">
            <a:extLst>
              <a:ext uri="{FF2B5EF4-FFF2-40B4-BE49-F238E27FC236}">
                <a16:creationId xmlns:a16="http://schemas.microsoft.com/office/drawing/2014/main" id="{6B1AE7E0-99DF-627E-D2C4-137F52C841A7}"/>
              </a:ext>
            </a:extLst>
          </p:cNvPr>
          <p:cNvSpPr>
            <a:spLocks noGrp="1"/>
          </p:cNvSpPr>
          <p:nvPr>
            <p:ph idx="1"/>
          </p:nvPr>
        </p:nvSpPr>
        <p:spPr>
          <a:xfrm>
            <a:off x="838200" y="1825624"/>
            <a:ext cx="10515600" cy="4667251"/>
          </a:xfrm>
        </p:spPr>
        <p:txBody>
          <a:bodyPr>
            <a:normAutofit/>
          </a:bodyPr>
          <a:lstStyle/>
          <a:p>
            <a:r>
              <a:rPr lang="en-US" dirty="0"/>
              <a:t>Open-source Python package</a:t>
            </a:r>
          </a:p>
          <a:p>
            <a:r>
              <a:rPr lang="en-US" sz="2800" dirty="0"/>
              <a:t>A one-stop-shop for causal inference modelling</a:t>
            </a:r>
          </a:p>
          <a:p>
            <a:pPr lvl="1"/>
            <a:r>
              <a:rPr lang="en-US" dirty="0"/>
              <a:t>Estimation (survival, too), evaluation, variable selection, data…</a:t>
            </a:r>
          </a:p>
          <a:p>
            <a:r>
              <a:rPr lang="en-US" dirty="0"/>
              <a:t>Domain-agnostic</a:t>
            </a:r>
          </a:p>
          <a:p>
            <a:r>
              <a:rPr lang="en-US" dirty="0"/>
              <a:t>Flexible estimation</a:t>
            </a:r>
          </a:p>
          <a:p>
            <a:pPr lvl="1"/>
            <a:r>
              <a:rPr lang="en-US" dirty="0"/>
              <a:t>Mix and match arbitrary plug-in estimator into interchangeable causal models</a:t>
            </a:r>
          </a:p>
          <a:p>
            <a:r>
              <a:rPr lang="en-US" dirty="0"/>
              <a:t>Scikit-learn inspired</a:t>
            </a:r>
          </a:p>
          <a:p>
            <a:pPr lvl="1"/>
            <a:r>
              <a:rPr lang="en-US" dirty="0"/>
              <a:t>Familiar feeling for ML practitioners</a:t>
            </a:r>
          </a:p>
          <a:p>
            <a:pPr lvl="1"/>
            <a:endParaRPr lang="en-US" dirty="0"/>
          </a:p>
          <a:p>
            <a:r>
              <a:rPr lang="en-US" dirty="0"/>
              <a:t>Available on </a:t>
            </a:r>
            <a:r>
              <a:rPr lang="en-US" dirty="0" err="1"/>
              <a:t>PyPI</a:t>
            </a:r>
            <a:r>
              <a:rPr lang="en-US" dirty="0"/>
              <a:t>:  </a:t>
            </a:r>
            <a:r>
              <a:rPr lang="en-US" dirty="0">
                <a:latin typeface="IBM Plex Mono Medium" panose="020B0609050203000203" pitchFamily="49" charset="0"/>
              </a:rPr>
              <a:t>pip install causallib</a:t>
            </a:r>
            <a:endParaRPr lang="en-US" dirty="0"/>
          </a:p>
        </p:txBody>
      </p:sp>
    </p:spTree>
    <p:extLst>
      <p:ext uri="{BB962C8B-B14F-4D97-AF65-F5344CB8AC3E}">
        <p14:creationId xmlns:p14="http://schemas.microsoft.com/office/powerpoint/2010/main" val="387163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D63A-B57B-435B-BA1A-9B89E81331E5}"/>
              </a:ext>
            </a:extLst>
          </p:cNvPr>
          <p:cNvSpPr>
            <a:spLocks noGrp="1"/>
          </p:cNvSpPr>
          <p:nvPr>
            <p:ph type="title"/>
          </p:nvPr>
        </p:nvSpPr>
        <p:spPr/>
        <p:txBody>
          <a:bodyPr/>
          <a:lstStyle/>
          <a:p>
            <a:r>
              <a:rPr lang="en-US" dirty="0">
                <a:latin typeface="IBM Plex Mono Medium" panose="020B0609050203000203" pitchFamily="49" charset="0"/>
              </a:rPr>
              <a:t>Causallib</a:t>
            </a:r>
            <a:r>
              <a:rPr lang="en-US" dirty="0"/>
              <a:t>: Principles</a:t>
            </a:r>
          </a:p>
        </p:txBody>
      </p:sp>
      <p:sp>
        <p:nvSpPr>
          <p:cNvPr id="3" name="Content Placeholder 2">
            <a:extLst>
              <a:ext uri="{FF2B5EF4-FFF2-40B4-BE49-F238E27FC236}">
                <a16:creationId xmlns:a16="http://schemas.microsoft.com/office/drawing/2014/main" id="{0577A407-6095-4601-869B-5439C2295CEF}"/>
              </a:ext>
            </a:extLst>
          </p:cNvPr>
          <p:cNvSpPr>
            <a:spLocks noGrp="1"/>
          </p:cNvSpPr>
          <p:nvPr>
            <p:ph idx="1"/>
          </p:nvPr>
        </p:nvSpPr>
        <p:spPr/>
        <p:txBody>
          <a:bodyPr/>
          <a:lstStyle/>
          <a:p>
            <a:pPr marL="514350" indent="-514350">
              <a:buFont typeface="+mj-lt"/>
              <a:buAutoNum type="arabicPeriod"/>
            </a:pPr>
            <a:r>
              <a:rPr lang="en-US" dirty="0"/>
              <a:t>Flexible </a:t>
            </a:r>
          </a:p>
          <a:p>
            <a:pPr lvl="1"/>
            <a:r>
              <a:rPr lang="en-US" dirty="0"/>
              <a:t>Leverage arbitrarily complex machine-learning models</a:t>
            </a:r>
          </a:p>
          <a:p>
            <a:pPr lvl="1"/>
            <a:r>
              <a:rPr lang="en-US" dirty="0"/>
              <a:t>Mix and match between causal models and machine learning estimators</a:t>
            </a:r>
          </a:p>
          <a:p>
            <a:endParaRPr lang="en-US" dirty="0"/>
          </a:p>
        </p:txBody>
      </p:sp>
      <p:pic>
        <p:nvPicPr>
          <p:cNvPr id="4" name="Picture 3">
            <a:extLst>
              <a:ext uri="{FF2B5EF4-FFF2-40B4-BE49-F238E27FC236}">
                <a16:creationId xmlns:a16="http://schemas.microsoft.com/office/drawing/2014/main" id="{152426DB-8B73-48B2-99C3-6AC8DB46EC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37407" y="3915440"/>
            <a:ext cx="5917185" cy="2396460"/>
          </a:xfrm>
          <a:prstGeom prst="rect">
            <a:avLst/>
          </a:prstGeom>
        </p:spPr>
      </p:pic>
    </p:spTree>
    <p:extLst>
      <p:ext uri="{BB962C8B-B14F-4D97-AF65-F5344CB8AC3E}">
        <p14:creationId xmlns:p14="http://schemas.microsoft.com/office/powerpoint/2010/main" val="199294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369-11D2-41CF-AFC6-BE371EAEC124}"/>
              </a:ext>
            </a:extLst>
          </p:cNvPr>
          <p:cNvSpPr>
            <a:spLocks noGrp="1"/>
          </p:cNvSpPr>
          <p:nvPr>
            <p:ph type="title"/>
          </p:nvPr>
        </p:nvSpPr>
        <p:spPr/>
        <p:txBody>
          <a:bodyPr/>
          <a:lstStyle/>
          <a:p>
            <a:r>
              <a:rPr lang="en-US" dirty="0">
                <a:latin typeface="IBM Plex Mono Medium" panose="020B0609050203000203" pitchFamily="49" charset="0"/>
              </a:rPr>
              <a:t>Causallib</a:t>
            </a:r>
            <a:r>
              <a:rPr lang="en-US" dirty="0"/>
              <a:t>: Principles</a:t>
            </a:r>
          </a:p>
        </p:txBody>
      </p:sp>
      <p:sp>
        <p:nvSpPr>
          <p:cNvPr id="3" name="Content Placeholder 2">
            <a:extLst>
              <a:ext uri="{FF2B5EF4-FFF2-40B4-BE49-F238E27FC236}">
                <a16:creationId xmlns:a16="http://schemas.microsoft.com/office/drawing/2014/main" id="{97DBC809-2C54-424E-B61D-ED419FD33F5D}"/>
              </a:ext>
            </a:extLst>
          </p:cNvPr>
          <p:cNvSpPr>
            <a:spLocks noGrp="1"/>
          </p:cNvSpPr>
          <p:nvPr>
            <p:ph idx="1"/>
          </p:nvPr>
        </p:nvSpPr>
        <p:spPr/>
        <p:txBody>
          <a:bodyPr>
            <a:normAutofit/>
          </a:bodyPr>
          <a:lstStyle/>
          <a:p>
            <a:pPr marL="514350" indent="-514350">
              <a:buFont typeface="+mj-lt"/>
              <a:buAutoNum type="arabicPeriod" startAt="2"/>
            </a:pPr>
            <a:r>
              <a:rPr lang="en-US" dirty="0"/>
              <a:t>Unifies many models under the same roof and API </a:t>
            </a:r>
          </a:p>
          <a:p>
            <a:pPr lvl="1"/>
            <a:r>
              <a:rPr lang="en-US" dirty="0"/>
              <a:t>Interchangeable causal models</a:t>
            </a:r>
          </a:p>
          <a:p>
            <a:pPr lvl="1"/>
            <a:r>
              <a:rPr lang="en-US" dirty="0"/>
              <a:t>Mix and match between causal models and machine learning estimators</a:t>
            </a:r>
          </a:p>
        </p:txBody>
      </p:sp>
      <p:pic>
        <p:nvPicPr>
          <p:cNvPr id="6" name="Picture 5">
            <a:extLst>
              <a:ext uri="{FF2B5EF4-FFF2-40B4-BE49-F238E27FC236}">
                <a16:creationId xmlns:a16="http://schemas.microsoft.com/office/drawing/2014/main" id="{35FFABE8-138B-C232-378F-BCCEE05FD964}"/>
              </a:ext>
            </a:extLst>
          </p:cNvPr>
          <p:cNvPicPr>
            <a:picLocks noChangeAspect="1"/>
          </p:cNvPicPr>
          <p:nvPr/>
        </p:nvPicPr>
        <p:blipFill rotWithShape="1">
          <a:blip r:embed="rId3"/>
          <a:srcRect l="1422" t="22476"/>
          <a:stretch/>
        </p:blipFill>
        <p:spPr>
          <a:xfrm>
            <a:off x="903874" y="4071084"/>
            <a:ext cx="10384253" cy="2640227"/>
          </a:xfrm>
          <a:prstGeom prst="rect">
            <a:avLst/>
          </a:prstGeom>
        </p:spPr>
      </p:pic>
    </p:spTree>
    <p:extLst>
      <p:ext uri="{BB962C8B-B14F-4D97-AF65-F5344CB8AC3E}">
        <p14:creationId xmlns:p14="http://schemas.microsoft.com/office/powerpoint/2010/main" val="3103086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369-11D2-41CF-AFC6-BE371EAEC124}"/>
              </a:ext>
            </a:extLst>
          </p:cNvPr>
          <p:cNvSpPr>
            <a:spLocks noGrp="1"/>
          </p:cNvSpPr>
          <p:nvPr>
            <p:ph type="title"/>
          </p:nvPr>
        </p:nvSpPr>
        <p:spPr/>
        <p:txBody>
          <a:bodyPr/>
          <a:lstStyle/>
          <a:p>
            <a:r>
              <a:rPr lang="en-US" dirty="0">
                <a:latin typeface="IBM Plex Mono Medium" panose="020B0609050203000203" pitchFamily="49" charset="0"/>
              </a:rPr>
              <a:t>Causallib</a:t>
            </a:r>
            <a:r>
              <a:rPr lang="en-US" dirty="0"/>
              <a:t>: Principles</a:t>
            </a:r>
          </a:p>
        </p:txBody>
      </p:sp>
      <p:sp>
        <p:nvSpPr>
          <p:cNvPr id="3" name="Content Placeholder 2">
            <a:extLst>
              <a:ext uri="{FF2B5EF4-FFF2-40B4-BE49-F238E27FC236}">
                <a16:creationId xmlns:a16="http://schemas.microsoft.com/office/drawing/2014/main" id="{97DBC809-2C54-424E-B61D-ED419FD33F5D}"/>
              </a:ext>
            </a:extLst>
          </p:cNvPr>
          <p:cNvSpPr>
            <a:spLocks noGrp="1"/>
          </p:cNvSpPr>
          <p:nvPr>
            <p:ph idx="1"/>
          </p:nvPr>
        </p:nvSpPr>
        <p:spPr/>
        <p:txBody>
          <a:bodyPr>
            <a:normAutofit/>
          </a:bodyPr>
          <a:lstStyle/>
          <a:p>
            <a:pPr marL="514350" indent="-514350">
              <a:buFont typeface="+mj-lt"/>
              <a:buAutoNum type="arabicPeriod" startAt="3"/>
            </a:pPr>
            <a:r>
              <a:rPr lang="en-US" dirty="0"/>
              <a:t>Unifies many models under the same roof and API</a:t>
            </a:r>
          </a:p>
          <a:p>
            <a:pPr lvl="1"/>
            <a:r>
              <a:rPr lang="en-US" dirty="0"/>
              <a:t>A scikit-learn inspired </a:t>
            </a:r>
            <a:r>
              <a:rPr lang="en-US" sz="2200" dirty="0">
                <a:latin typeface="IBM Plex Mono Medium" panose="020B0609050203000203" pitchFamily="49" charset="0"/>
              </a:rPr>
              <a:t>fit()</a:t>
            </a:r>
            <a:r>
              <a:rPr lang="en-US" sz="2200" dirty="0"/>
              <a:t>\</a:t>
            </a:r>
            <a:r>
              <a:rPr lang="en-US" sz="2200" dirty="0">
                <a:latin typeface="IBM Plex Mono Medium" panose="020B0609050203000203" pitchFamily="49" charset="0"/>
              </a:rPr>
              <a:t>predict()</a:t>
            </a:r>
            <a:r>
              <a:rPr lang="en-US" dirty="0"/>
              <a:t>-like, API </a:t>
            </a:r>
          </a:p>
          <a:p>
            <a:pPr marL="914400" lvl="2" indent="0">
              <a:buNone/>
            </a:pPr>
            <a:r>
              <a:rPr lang="en-US" sz="1800" dirty="0">
                <a:latin typeface="IBM Plex Mono Medium" panose="020B0609050203000203" pitchFamily="49" charset="0"/>
              </a:rPr>
              <a:t>predict()</a:t>
            </a:r>
            <a:r>
              <a:rPr lang="en-US" sz="1800" dirty="0"/>
              <a:t> is not well-defined in our context, we prefer to be explicit:</a:t>
            </a:r>
          </a:p>
          <a:p>
            <a:pPr marL="1371600" lvl="3" indent="0">
              <a:buNone/>
            </a:pPr>
            <a:r>
              <a:rPr lang="en-US" sz="1600" dirty="0">
                <a:latin typeface="IBM Plex Mono Medium" panose="020B0609050203000203" pitchFamily="49" charset="0"/>
              </a:rPr>
              <a:t>estimate_*_outcome()</a:t>
            </a:r>
          </a:p>
          <a:p>
            <a:pPr marL="1371600" lvl="3" indent="0">
              <a:buNone/>
            </a:pPr>
            <a:r>
              <a:rPr lang="en-US" sz="1600" dirty="0" err="1">
                <a:latin typeface="IBM Plex Mono Medium" panose="020B0609050203000203" pitchFamily="49" charset="0"/>
              </a:rPr>
              <a:t>estimate_effect</a:t>
            </a:r>
            <a:r>
              <a:rPr lang="en-US" sz="1600" dirty="0">
                <a:latin typeface="IBM Plex Mono Medium" panose="020B0609050203000203" pitchFamily="49" charset="0"/>
              </a:rPr>
              <a:t>()</a:t>
            </a:r>
          </a:p>
          <a:p>
            <a:pPr lvl="1"/>
            <a:r>
              <a:rPr lang="en-US" sz="2200" dirty="0"/>
              <a:t>Estimating effects in two steps: predict potential outcomes and use them for effect. </a:t>
            </a:r>
          </a:p>
          <a:p>
            <a:pPr marL="514350" indent="-514350">
              <a:buFont typeface="+mj-lt"/>
              <a:buAutoNum type="arabicPeriod" startAt="3"/>
            </a:pPr>
            <a:endParaRPr lang="en-US" sz="2400" dirty="0"/>
          </a:p>
          <a:p>
            <a:pPr marL="514350" indent="-514350">
              <a:buFont typeface="+mj-lt"/>
              <a:buAutoNum type="arabicPeriod" startAt="3"/>
            </a:pPr>
            <a:endParaRPr lang="en-US" sz="2400" dirty="0"/>
          </a:p>
        </p:txBody>
      </p:sp>
      <p:pic>
        <p:nvPicPr>
          <p:cNvPr id="5" name="Picture 4">
            <a:extLst>
              <a:ext uri="{FF2B5EF4-FFF2-40B4-BE49-F238E27FC236}">
                <a16:creationId xmlns:a16="http://schemas.microsoft.com/office/drawing/2014/main" id="{13B63C9F-F6D4-4D1A-8178-385C65A8C3CC}"/>
              </a:ext>
            </a:extLst>
          </p:cNvPr>
          <p:cNvPicPr>
            <a:picLocks noChangeAspect="1"/>
          </p:cNvPicPr>
          <p:nvPr/>
        </p:nvPicPr>
        <p:blipFill rotWithShape="1">
          <a:blip r:embed="rId3"/>
          <a:srcRect t="11506"/>
          <a:stretch/>
        </p:blipFill>
        <p:spPr>
          <a:xfrm>
            <a:off x="2701578" y="4189444"/>
            <a:ext cx="6471605" cy="2229475"/>
          </a:xfrm>
          <a:prstGeom prst="rect">
            <a:avLst/>
          </a:prstGeom>
        </p:spPr>
      </p:pic>
    </p:spTree>
    <p:extLst>
      <p:ext uri="{BB962C8B-B14F-4D97-AF65-F5344CB8AC3E}">
        <p14:creationId xmlns:p14="http://schemas.microsoft.com/office/powerpoint/2010/main" val="3397609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FCB-FD06-45E8-81A8-1F3BC239A170}"/>
              </a:ext>
            </a:extLst>
          </p:cNvPr>
          <p:cNvSpPr>
            <a:spLocks noGrp="1"/>
          </p:cNvSpPr>
          <p:nvPr>
            <p:ph type="title"/>
          </p:nvPr>
        </p:nvSpPr>
        <p:spPr/>
        <p:txBody>
          <a:bodyPr/>
          <a:lstStyle/>
          <a:p>
            <a:r>
              <a:rPr lang="en-US" dirty="0">
                <a:latin typeface="IBM Plex Mono Medium" panose="020B0609050203000203" pitchFamily="49" charset="0"/>
              </a:rPr>
              <a:t>Causallib</a:t>
            </a:r>
            <a:r>
              <a:rPr lang="en-US" dirty="0"/>
              <a:t>: Principles</a:t>
            </a:r>
          </a:p>
        </p:txBody>
      </p:sp>
      <p:sp>
        <p:nvSpPr>
          <p:cNvPr id="3" name="Content Placeholder 2">
            <a:extLst>
              <a:ext uri="{FF2B5EF4-FFF2-40B4-BE49-F238E27FC236}">
                <a16:creationId xmlns:a16="http://schemas.microsoft.com/office/drawing/2014/main" id="{A1B2435F-9099-44A5-9EDF-771B660D2230}"/>
              </a:ext>
            </a:extLst>
          </p:cNvPr>
          <p:cNvSpPr>
            <a:spLocks noGrp="1"/>
          </p:cNvSpPr>
          <p:nvPr>
            <p:ph idx="1"/>
          </p:nvPr>
        </p:nvSpPr>
        <p:spPr/>
        <p:txBody>
          <a:bodyPr/>
          <a:lstStyle/>
          <a:p>
            <a:pPr marL="514350" indent="-514350">
              <a:buFont typeface="+mj-lt"/>
              <a:buAutoNum type="arabicPeriod" startAt="4"/>
            </a:pPr>
            <a:r>
              <a:rPr lang="en-US" dirty="0"/>
              <a:t>Estimate on out-of-box samples</a:t>
            </a:r>
          </a:p>
          <a:p>
            <a:pPr lvl="1"/>
            <a:r>
              <a:rPr lang="en-US" dirty="0"/>
              <a:t>Avoids “double dipping”</a:t>
            </a:r>
          </a:p>
          <a:p>
            <a:pPr lvl="2"/>
            <a:r>
              <a:rPr lang="en-US" dirty="0"/>
              <a:t>Especially important for arbitrary </a:t>
            </a:r>
            <a:br>
              <a:rPr lang="en-US" dirty="0"/>
            </a:br>
            <a:r>
              <a:rPr lang="en-US" dirty="0"/>
              <a:t>complex models</a:t>
            </a:r>
          </a:p>
        </p:txBody>
      </p:sp>
      <p:pic>
        <p:nvPicPr>
          <p:cNvPr id="5" name="Picture 4">
            <a:extLst>
              <a:ext uri="{FF2B5EF4-FFF2-40B4-BE49-F238E27FC236}">
                <a16:creationId xmlns:a16="http://schemas.microsoft.com/office/drawing/2014/main" id="{6062826E-D472-41B6-875E-B2E7F598CAA0}"/>
              </a:ext>
            </a:extLst>
          </p:cNvPr>
          <p:cNvPicPr>
            <a:picLocks noChangeAspect="1"/>
          </p:cNvPicPr>
          <p:nvPr/>
        </p:nvPicPr>
        <p:blipFill>
          <a:blip r:embed="rId3"/>
          <a:stretch>
            <a:fillRect/>
          </a:stretch>
        </p:blipFill>
        <p:spPr>
          <a:xfrm>
            <a:off x="6374167" y="2602714"/>
            <a:ext cx="5817833" cy="4255286"/>
          </a:xfrm>
          <a:prstGeom prst="rect">
            <a:avLst/>
          </a:prstGeom>
        </p:spPr>
      </p:pic>
    </p:spTree>
    <p:extLst>
      <p:ext uri="{BB962C8B-B14F-4D97-AF65-F5344CB8AC3E}">
        <p14:creationId xmlns:p14="http://schemas.microsoft.com/office/powerpoint/2010/main" val="3190164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5E657-E701-B664-B7EB-BDE530908AC1}"/>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6B8722EC-2760-3391-22BE-7CD411A225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647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B9C3-335F-5820-0B2E-FB21B58FDEDD}"/>
              </a:ext>
            </a:extLst>
          </p:cNvPr>
          <p:cNvSpPr>
            <a:spLocks noGrp="1"/>
          </p:cNvSpPr>
          <p:nvPr>
            <p:ph type="title"/>
          </p:nvPr>
        </p:nvSpPr>
        <p:spPr/>
        <p:txBody>
          <a:bodyPr/>
          <a:lstStyle/>
          <a:p>
            <a:r>
              <a:rPr lang="en-US" dirty="0">
                <a:latin typeface="IBM Plex Mono Medium" panose="020B0609050203000203" pitchFamily="49" charset="0"/>
              </a:rPr>
              <a:t>Causallib</a:t>
            </a:r>
            <a:r>
              <a:rPr lang="en-US" dirty="0"/>
              <a:t>: Evaluation</a:t>
            </a:r>
          </a:p>
        </p:txBody>
      </p:sp>
      <p:sp>
        <p:nvSpPr>
          <p:cNvPr id="3" name="Content Placeholder 2">
            <a:extLst>
              <a:ext uri="{FF2B5EF4-FFF2-40B4-BE49-F238E27FC236}">
                <a16:creationId xmlns:a16="http://schemas.microsoft.com/office/drawing/2014/main" id="{A31975CE-EB1F-2663-A6C8-3A467E1DF811}"/>
              </a:ext>
            </a:extLst>
          </p:cNvPr>
          <p:cNvSpPr>
            <a:spLocks noGrp="1"/>
          </p:cNvSpPr>
          <p:nvPr>
            <p:ph idx="1"/>
          </p:nvPr>
        </p:nvSpPr>
        <p:spPr>
          <a:xfrm>
            <a:off x="838200" y="1825625"/>
            <a:ext cx="10515600" cy="4667250"/>
          </a:xfrm>
        </p:spPr>
        <p:txBody>
          <a:bodyPr>
            <a:normAutofit/>
          </a:bodyPr>
          <a:lstStyle/>
          <a:p>
            <a:r>
              <a:rPr lang="en-US" dirty="0"/>
              <a:t>Full evaluation of causal effect is impossible</a:t>
            </a:r>
          </a:p>
          <a:p>
            <a:pPr lvl="1"/>
            <a:r>
              <a:rPr lang="en-US" dirty="0"/>
              <a:t>No ground truth labels for counterfactual outcomes</a:t>
            </a:r>
          </a:p>
          <a:p>
            <a:pPr lvl="1"/>
            <a:r>
              <a:rPr lang="en-US" dirty="0"/>
              <a:t>“The Fundamental Problem of Causal Inference”</a:t>
            </a:r>
          </a:p>
          <a:p>
            <a:r>
              <a:rPr lang="en-US" dirty="0"/>
              <a:t>Proxy tests</a:t>
            </a:r>
          </a:p>
          <a:p>
            <a:pPr lvl="1"/>
            <a:r>
              <a:rPr lang="en-US" dirty="0"/>
              <a:t>Weight models: balance tests</a:t>
            </a:r>
          </a:p>
          <a:p>
            <a:pPr lvl="1"/>
            <a:r>
              <a:rPr lang="en-US" dirty="0"/>
              <a:t>Outcome models: residual symmetry</a:t>
            </a:r>
          </a:p>
          <a:p>
            <a:pPr lvl="1"/>
            <a:endParaRPr lang="en-US" dirty="0"/>
          </a:p>
          <a:p>
            <a:r>
              <a:rPr lang="en-US" dirty="0"/>
              <a:t>Evaluation suite in </a:t>
            </a:r>
            <a:r>
              <a:rPr lang="en-US" dirty="0">
                <a:latin typeface="IBM Plex Mono Medium" panose="020B0609050203000203" pitchFamily="49" charset="0"/>
              </a:rPr>
              <a:t>causallib</a:t>
            </a:r>
            <a:r>
              <a:rPr lang="en-US" dirty="0"/>
              <a:t> </a:t>
            </a:r>
          </a:p>
          <a:p>
            <a:pPr lvl="1"/>
            <a:r>
              <a:rPr lang="en-US" dirty="0"/>
              <a:t>Graphical</a:t>
            </a:r>
          </a:p>
          <a:p>
            <a:pPr lvl="1"/>
            <a:r>
              <a:rPr lang="en-US" dirty="0"/>
              <a:t>Numerical for model selection</a:t>
            </a:r>
          </a:p>
          <a:p>
            <a:endParaRPr lang="en-US" dirty="0"/>
          </a:p>
        </p:txBody>
      </p:sp>
      <p:pic>
        <p:nvPicPr>
          <p:cNvPr id="4" name="Picture 3" descr="A dirt path in a forest&#10;&#10;Description automatically generated">
            <a:extLst>
              <a:ext uri="{FF2B5EF4-FFF2-40B4-BE49-F238E27FC236}">
                <a16:creationId xmlns:a16="http://schemas.microsoft.com/office/drawing/2014/main" id="{55C091AC-DCA1-062F-A236-3BE72F9A3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3182" y="1135843"/>
            <a:ext cx="3779117" cy="2464641"/>
          </a:xfrm>
          <a:prstGeom prst="rect">
            <a:avLst/>
          </a:prstGeom>
        </p:spPr>
      </p:pic>
      <p:pic>
        <p:nvPicPr>
          <p:cNvPr id="5" name="Graphic 4" descr="Earth globe Africa and Europe">
            <a:extLst>
              <a:ext uri="{FF2B5EF4-FFF2-40B4-BE49-F238E27FC236}">
                <a16:creationId xmlns:a16="http://schemas.microsoft.com/office/drawing/2014/main" id="{0346340D-C59D-5903-67BA-825C713721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6161" y="2566705"/>
            <a:ext cx="624549" cy="624549"/>
          </a:xfrm>
          <a:prstGeom prst="rect">
            <a:avLst/>
          </a:prstGeom>
        </p:spPr>
      </p:pic>
      <p:pic>
        <p:nvPicPr>
          <p:cNvPr id="6" name="Graphic 5" descr="Earth globe Africa and Europe">
            <a:extLst>
              <a:ext uri="{FF2B5EF4-FFF2-40B4-BE49-F238E27FC236}">
                <a16:creationId xmlns:a16="http://schemas.microsoft.com/office/drawing/2014/main" id="{07CD2BD0-5D8D-6392-A180-0500B86C5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58848" y="2566705"/>
            <a:ext cx="624549" cy="624549"/>
          </a:xfrm>
          <a:prstGeom prst="rect">
            <a:avLst/>
          </a:prstGeom>
        </p:spPr>
      </p:pic>
    </p:spTree>
    <p:extLst>
      <p:ext uri="{BB962C8B-B14F-4D97-AF65-F5344CB8AC3E}">
        <p14:creationId xmlns:p14="http://schemas.microsoft.com/office/powerpoint/2010/main" val="2763729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975CE-EB1F-2663-A6C8-3A467E1DF811}"/>
              </a:ext>
            </a:extLst>
          </p:cNvPr>
          <p:cNvSpPr>
            <a:spLocks noGrp="1"/>
          </p:cNvSpPr>
          <p:nvPr>
            <p:ph idx="1"/>
          </p:nvPr>
        </p:nvSpPr>
        <p:spPr/>
        <p:txBody>
          <a:bodyPr/>
          <a:lstStyle/>
          <a:p>
            <a:r>
              <a:rPr lang="en-US" dirty="0"/>
              <a:t>Evaluating IPW</a:t>
            </a:r>
          </a:p>
        </p:txBody>
      </p:sp>
      <p:pic>
        <p:nvPicPr>
          <p:cNvPr id="5" name="Picture 4">
            <a:extLst>
              <a:ext uri="{FF2B5EF4-FFF2-40B4-BE49-F238E27FC236}">
                <a16:creationId xmlns:a16="http://schemas.microsoft.com/office/drawing/2014/main" id="{D1959C8A-8A91-1D01-B706-CCAB6D1FC6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06478" y="0"/>
            <a:ext cx="8585521" cy="6858000"/>
          </a:xfrm>
          <a:prstGeom prst="rect">
            <a:avLst/>
          </a:prstGeom>
        </p:spPr>
      </p:pic>
      <p:sp>
        <p:nvSpPr>
          <p:cNvPr id="2" name="Title 1">
            <a:extLst>
              <a:ext uri="{FF2B5EF4-FFF2-40B4-BE49-F238E27FC236}">
                <a16:creationId xmlns:a16="http://schemas.microsoft.com/office/drawing/2014/main" id="{91D3B9C3-335F-5820-0B2E-FB21B58FDEDD}"/>
              </a:ext>
            </a:extLst>
          </p:cNvPr>
          <p:cNvSpPr>
            <a:spLocks noGrp="1"/>
          </p:cNvSpPr>
          <p:nvPr>
            <p:ph type="title"/>
          </p:nvPr>
        </p:nvSpPr>
        <p:spPr/>
        <p:txBody>
          <a:bodyPr/>
          <a:lstStyle/>
          <a:p>
            <a:r>
              <a:rPr lang="en-US" dirty="0">
                <a:latin typeface="IBM Plex Mono Medium" panose="020B0609050203000203" pitchFamily="49" charset="0"/>
              </a:rPr>
              <a:t>Causallib</a:t>
            </a:r>
            <a:endParaRPr lang="en-US" dirty="0"/>
          </a:p>
        </p:txBody>
      </p:sp>
    </p:spTree>
    <p:extLst>
      <p:ext uri="{BB962C8B-B14F-4D97-AF65-F5344CB8AC3E}">
        <p14:creationId xmlns:p14="http://schemas.microsoft.com/office/powerpoint/2010/main" val="3572504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54C6-4463-441B-8CF5-61354FCA0E82}"/>
              </a:ext>
            </a:extLst>
          </p:cNvPr>
          <p:cNvSpPr>
            <a:spLocks noGrp="1"/>
          </p:cNvSpPr>
          <p:nvPr>
            <p:ph type="title"/>
          </p:nvPr>
        </p:nvSpPr>
        <p:spPr/>
        <p:txBody>
          <a:bodyPr/>
          <a:lstStyle/>
          <a:p>
            <a:r>
              <a:rPr lang="en-US" dirty="0"/>
              <a:t>Hierarchy of data-driven tasks</a:t>
            </a:r>
          </a:p>
        </p:txBody>
      </p:sp>
      <p:cxnSp>
        <p:nvCxnSpPr>
          <p:cNvPr id="5" name="Straight Arrow Connector 4">
            <a:extLst>
              <a:ext uri="{FF2B5EF4-FFF2-40B4-BE49-F238E27FC236}">
                <a16:creationId xmlns:a16="http://schemas.microsoft.com/office/drawing/2014/main" id="{4E33F87D-111C-4736-B91C-53896C982E4B}"/>
              </a:ext>
            </a:extLst>
          </p:cNvPr>
          <p:cNvCxnSpPr/>
          <p:nvPr/>
        </p:nvCxnSpPr>
        <p:spPr>
          <a:xfrm>
            <a:off x="838200" y="1816274"/>
            <a:ext cx="0" cy="4384110"/>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D95F336-68C1-4281-9452-4A9E77D3D6BD}"/>
              </a:ext>
            </a:extLst>
          </p:cNvPr>
          <p:cNvCxnSpPr>
            <a:cxnSpLocks/>
          </p:cNvCxnSpPr>
          <p:nvPr/>
        </p:nvCxnSpPr>
        <p:spPr>
          <a:xfrm flipH="1" flipV="1">
            <a:off x="800624" y="6200384"/>
            <a:ext cx="10385118" cy="10782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46F131-33A5-4F9B-9C2B-D918FDC3565F}"/>
              </a:ext>
            </a:extLst>
          </p:cNvPr>
          <p:cNvSpPr txBox="1"/>
          <p:nvPr/>
        </p:nvSpPr>
        <p:spPr>
          <a:xfrm>
            <a:off x="5212916" y="6308209"/>
            <a:ext cx="1766167" cy="369332"/>
          </a:xfrm>
          <a:prstGeom prst="rect">
            <a:avLst/>
          </a:prstGeom>
          <a:noFill/>
        </p:spPr>
        <p:txBody>
          <a:bodyPr wrap="square" rtlCol="0">
            <a:spAutoFit/>
          </a:bodyPr>
          <a:lstStyle/>
          <a:p>
            <a:pPr algn="ctr"/>
            <a:r>
              <a:rPr lang="en-US" dirty="0"/>
              <a:t>Difficulty </a:t>
            </a:r>
          </a:p>
        </p:txBody>
      </p:sp>
      <p:sp>
        <p:nvSpPr>
          <p:cNvPr id="13" name="TextBox 12">
            <a:extLst>
              <a:ext uri="{FF2B5EF4-FFF2-40B4-BE49-F238E27FC236}">
                <a16:creationId xmlns:a16="http://schemas.microsoft.com/office/drawing/2014/main" id="{8944F60B-ABB0-471A-B172-510F544109A2}"/>
              </a:ext>
            </a:extLst>
          </p:cNvPr>
          <p:cNvSpPr txBox="1"/>
          <p:nvPr/>
        </p:nvSpPr>
        <p:spPr>
          <a:xfrm rot="16200000">
            <a:off x="-267125" y="3823663"/>
            <a:ext cx="1766167" cy="369332"/>
          </a:xfrm>
          <a:prstGeom prst="rect">
            <a:avLst/>
          </a:prstGeom>
          <a:noFill/>
        </p:spPr>
        <p:txBody>
          <a:bodyPr wrap="square" rtlCol="0">
            <a:spAutoFit/>
          </a:bodyPr>
          <a:lstStyle/>
          <a:p>
            <a:pPr algn="ctr"/>
            <a:r>
              <a:rPr lang="en-US" dirty="0"/>
              <a:t>Human interest </a:t>
            </a:r>
          </a:p>
        </p:txBody>
      </p:sp>
      <p:sp>
        <p:nvSpPr>
          <p:cNvPr id="19" name="Freeform: Shape 18">
            <a:extLst>
              <a:ext uri="{FF2B5EF4-FFF2-40B4-BE49-F238E27FC236}">
                <a16:creationId xmlns:a16="http://schemas.microsoft.com/office/drawing/2014/main" id="{2DEB40C7-47B7-410C-95A6-F7A03F6612A3}"/>
              </a:ext>
            </a:extLst>
          </p:cNvPr>
          <p:cNvSpPr/>
          <p:nvPr/>
        </p:nvSpPr>
        <p:spPr>
          <a:xfrm>
            <a:off x="977032" y="1816273"/>
            <a:ext cx="9519781" cy="4258525"/>
          </a:xfrm>
          <a:custGeom>
            <a:avLst/>
            <a:gdLst>
              <a:gd name="connsiteX0" fmla="*/ 0 w 9212761"/>
              <a:gd name="connsiteY0" fmla="*/ 4047371 h 4047371"/>
              <a:gd name="connsiteX1" fmla="*/ 951978 w 9212761"/>
              <a:gd name="connsiteY1" fmla="*/ 2406462 h 4047371"/>
              <a:gd name="connsiteX2" fmla="*/ 3394554 w 9212761"/>
              <a:gd name="connsiteY2" fmla="*/ 928391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47371 h 4047371"/>
              <a:gd name="connsiteX1" fmla="*/ 1741118 w 9212761"/>
              <a:gd name="connsiteY1" fmla="*/ 2043207 h 4047371"/>
              <a:gd name="connsiteX2" fmla="*/ 3394554 w 9212761"/>
              <a:gd name="connsiteY2" fmla="*/ 928391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47371 h 4047371"/>
              <a:gd name="connsiteX1" fmla="*/ 1290181 w 9212761"/>
              <a:gd name="connsiteY1" fmla="*/ 2118363 h 4047371"/>
              <a:gd name="connsiteX2" fmla="*/ 3394554 w 9212761"/>
              <a:gd name="connsiteY2" fmla="*/ 928391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47371 h 4047371"/>
              <a:gd name="connsiteX1" fmla="*/ 1290181 w 9212761"/>
              <a:gd name="connsiteY1" fmla="*/ 2118363 h 4047371"/>
              <a:gd name="connsiteX2" fmla="*/ 3569918 w 9212761"/>
              <a:gd name="connsiteY2" fmla="*/ 778078 h 4047371"/>
              <a:gd name="connsiteX3" fmla="*/ 5549030 w 9212761"/>
              <a:gd name="connsiteY3" fmla="*/ 302089 h 4047371"/>
              <a:gd name="connsiteX4" fmla="*/ 8718115 w 9212761"/>
              <a:gd name="connsiteY4" fmla="*/ 26517 h 4047371"/>
              <a:gd name="connsiteX5" fmla="*/ 9156526 w 9212761"/>
              <a:gd name="connsiteY5" fmla="*/ 26517 h 4047371"/>
              <a:gd name="connsiteX0" fmla="*/ 0 w 9212761"/>
              <a:gd name="connsiteY0" fmla="*/ 4088377 h 4088377"/>
              <a:gd name="connsiteX1" fmla="*/ 1290181 w 9212761"/>
              <a:gd name="connsiteY1" fmla="*/ 2159369 h 4088377"/>
              <a:gd name="connsiteX2" fmla="*/ 3569918 w 9212761"/>
              <a:gd name="connsiteY2" fmla="*/ 819084 h 4088377"/>
              <a:gd name="connsiteX3" fmla="*/ 6413326 w 9212761"/>
              <a:gd name="connsiteY3" fmla="*/ 42471 h 4088377"/>
              <a:gd name="connsiteX4" fmla="*/ 8718115 w 9212761"/>
              <a:gd name="connsiteY4" fmla="*/ 67523 h 4088377"/>
              <a:gd name="connsiteX5" fmla="*/ 9156526 w 9212761"/>
              <a:gd name="connsiteY5" fmla="*/ 67523 h 4088377"/>
              <a:gd name="connsiteX0" fmla="*/ 0 w 9274876"/>
              <a:gd name="connsiteY0" fmla="*/ 4239711 h 4239711"/>
              <a:gd name="connsiteX1" fmla="*/ 1290181 w 9274876"/>
              <a:gd name="connsiteY1" fmla="*/ 2310703 h 4239711"/>
              <a:gd name="connsiteX2" fmla="*/ 3569918 w 9274876"/>
              <a:gd name="connsiteY2" fmla="*/ 970418 h 4239711"/>
              <a:gd name="connsiteX3" fmla="*/ 6413326 w 9274876"/>
              <a:gd name="connsiteY3" fmla="*/ 193805 h 4239711"/>
              <a:gd name="connsiteX4" fmla="*/ 8880954 w 9274876"/>
              <a:gd name="connsiteY4" fmla="*/ 5914 h 4239711"/>
              <a:gd name="connsiteX5" fmla="*/ 9156526 w 9274876"/>
              <a:gd name="connsiteY5" fmla="*/ 218857 h 4239711"/>
              <a:gd name="connsiteX0" fmla="*/ 0 w 9612575"/>
              <a:gd name="connsiteY0" fmla="*/ 4282086 h 4282086"/>
              <a:gd name="connsiteX1" fmla="*/ 1290181 w 9612575"/>
              <a:gd name="connsiteY1" fmla="*/ 2353078 h 4282086"/>
              <a:gd name="connsiteX2" fmla="*/ 3569918 w 9612575"/>
              <a:gd name="connsiteY2" fmla="*/ 1012793 h 4282086"/>
              <a:gd name="connsiteX3" fmla="*/ 6413326 w 9612575"/>
              <a:gd name="connsiteY3" fmla="*/ 236180 h 4282086"/>
              <a:gd name="connsiteX4" fmla="*/ 8880954 w 9612575"/>
              <a:gd name="connsiteY4" fmla="*/ 48289 h 4282086"/>
              <a:gd name="connsiteX5" fmla="*/ 9594937 w 9612575"/>
              <a:gd name="connsiteY5" fmla="*/ 10711 h 4282086"/>
              <a:gd name="connsiteX0" fmla="*/ 0 w 9612575"/>
              <a:gd name="connsiteY0" fmla="*/ 4306235 h 4306235"/>
              <a:gd name="connsiteX1" fmla="*/ 1290181 w 9612575"/>
              <a:gd name="connsiteY1" fmla="*/ 2377227 h 4306235"/>
              <a:gd name="connsiteX2" fmla="*/ 3569918 w 9612575"/>
              <a:gd name="connsiteY2" fmla="*/ 1036942 h 4306235"/>
              <a:gd name="connsiteX3" fmla="*/ 6413326 w 9612575"/>
              <a:gd name="connsiteY3" fmla="*/ 260329 h 4306235"/>
              <a:gd name="connsiteX4" fmla="*/ 8880954 w 9612575"/>
              <a:gd name="connsiteY4" fmla="*/ 22334 h 4306235"/>
              <a:gd name="connsiteX5" fmla="*/ 9594937 w 9612575"/>
              <a:gd name="connsiteY5" fmla="*/ 34860 h 4306235"/>
              <a:gd name="connsiteX0" fmla="*/ 0 w 9672256"/>
              <a:gd name="connsiteY0" fmla="*/ 4332190 h 4332190"/>
              <a:gd name="connsiteX1" fmla="*/ 1290181 w 9672256"/>
              <a:gd name="connsiteY1" fmla="*/ 2403182 h 4332190"/>
              <a:gd name="connsiteX2" fmla="*/ 3569918 w 9672256"/>
              <a:gd name="connsiteY2" fmla="*/ 1062897 h 4332190"/>
              <a:gd name="connsiteX3" fmla="*/ 6413326 w 9672256"/>
              <a:gd name="connsiteY3" fmla="*/ 286284 h 4332190"/>
              <a:gd name="connsiteX4" fmla="*/ 8880954 w 9672256"/>
              <a:gd name="connsiteY4" fmla="*/ 48289 h 4332190"/>
              <a:gd name="connsiteX5" fmla="*/ 9657567 w 9672256"/>
              <a:gd name="connsiteY5" fmla="*/ 10711 h 4332190"/>
              <a:gd name="connsiteX0" fmla="*/ 0 w 8880954"/>
              <a:gd name="connsiteY0" fmla="*/ 4283901 h 4283901"/>
              <a:gd name="connsiteX1" fmla="*/ 1290181 w 8880954"/>
              <a:gd name="connsiteY1" fmla="*/ 2354893 h 4283901"/>
              <a:gd name="connsiteX2" fmla="*/ 3569918 w 8880954"/>
              <a:gd name="connsiteY2" fmla="*/ 1014608 h 4283901"/>
              <a:gd name="connsiteX3" fmla="*/ 6413326 w 8880954"/>
              <a:gd name="connsiteY3" fmla="*/ 237995 h 4283901"/>
              <a:gd name="connsiteX4" fmla="*/ 8880954 w 8880954"/>
              <a:gd name="connsiteY4" fmla="*/ 0 h 4283901"/>
              <a:gd name="connsiteX0" fmla="*/ 0 w 9519781"/>
              <a:gd name="connsiteY0" fmla="*/ 4321479 h 4321479"/>
              <a:gd name="connsiteX1" fmla="*/ 1290181 w 9519781"/>
              <a:gd name="connsiteY1" fmla="*/ 2392471 h 4321479"/>
              <a:gd name="connsiteX2" fmla="*/ 3569918 w 9519781"/>
              <a:gd name="connsiteY2" fmla="*/ 1052186 h 4321479"/>
              <a:gd name="connsiteX3" fmla="*/ 6413326 w 9519781"/>
              <a:gd name="connsiteY3" fmla="*/ 275573 h 4321479"/>
              <a:gd name="connsiteX4" fmla="*/ 9519781 w 9519781"/>
              <a:gd name="connsiteY4" fmla="*/ 0 h 432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9781" h="4321479">
                <a:moveTo>
                  <a:pt x="0" y="4321479"/>
                </a:moveTo>
                <a:cubicBezTo>
                  <a:pt x="193109" y="3760939"/>
                  <a:pt x="695195" y="2937353"/>
                  <a:pt x="1290181" y="2392471"/>
                </a:cubicBezTo>
                <a:cubicBezTo>
                  <a:pt x="1885167" y="1847589"/>
                  <a:pt x="2716061" y="1405002"/>
                  <a:pt x="3569918" y="1052186"/>
                </a:cubicBezTo>
                <a:cubicBezTo>
                  <a:pt x="4423775" y="699370"/>
                  <a:pt x="5421682" y="450937"/>
                  <a:pt x="6413326" y="275573"/>
                </a:cubicBezTo>
                <a:cubicBezTo>
                  <a:pt x="7404970" y="100209"/>
                  <a:pt x="8918532" y="45929"/>
                  <a:pt x="9519781" y="0"/>
                </a:cubicBezTo>
              </a:path>
            </a:pathLst>
          </a:custGeom>
          <a:noFill/>
          <a:ln w="76200" cap="rnd">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FBEC77E-28CF-476D-9F05-3455878F1DA2}"/>
              </a:ext>
            </a:extLst>
          </p:cNvPr>
          <p:cNvSpPr txBox="1"/>
          <p:nvPr/>
        </p:nvSpPr>
        <p:spPr>
          <a:xfrm>
            <a:off x="1315065" y="5132215"/>
            <a:ext cx="2139696" cy="523220"/>
          </a:xfrm>
          <a:prstGeom prst="rect">
            <a:avLst/>
          </a:prstGeom>
          <a:noFill/>
        </p:spPr>
        <p:txBody>
          <a:bodyPr wrap="square" rtlCol="0">
            <a:spAutoFit/>
          </a:bodyPr>
          <a:lstStyle/>
          <a:p>
            <a:r>
              <a:rPr lang="en-US" sz="2800" b="1" dirty="0"/>
              <a:t>Descriptive</a:t>
            </a:r>
          </a:p>
        </p:txBody>
      </p:sp>
      <p:pic>
        <p:nvPicPr>
          <p:cNvPr id="21" name="Picture 20" descr="A picture containing wheel, light&#10;&#10;Description automatically generated">
            <a:extLst>
              <a:ext uri="{FF2B5EF4-FFF2-40B4-BE49-F238E27FC236}">
                <a16:creationId xmlns:a16="http://schemas.microsoft.com/office/drawing/2014/main" id="{6890FC50-EB74-4EEF-B5AA-3FA165297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759" y="5149368"/>
            <a:ext cx="485594" cy="485594"/>
          </a:xfrm>
          <a:prstGeom prst="rect">
            <a:avLst/>
          </a:prstGeom>
        </p:spPr>
      </p:pic>
      <p:sp>
        <p:nvSpPr>
          <p:cNvPr id="22" name="TextBox 21">
            <a:extLst>
              <a:ext uri="{FF2B5EF4-FFF2-40B4-BE49-F238E27FC236}">
                <a16:creationId xmlns:a16="http://schemas.microsoft.com/office/drawing/2014/main" id="{F384414C-A96B-4CD0-A739-60BC9CDE36C6}"/>
              </a:ext>
            </a:extLst>
          </p:cNvPr>
          <p:cNvSpPr txBox="1"/>
          <p:nvPr/>
        </p:nvSpPr>
        <p:spPr>
          <a:xfrm>
            <a:off x="4291582" y="2863635"/>
            <a:ext cx="2139696" cy="523220"/>
          </a:xfrm>
          <a:prstGeom prst="rect">
            <a:avLst/>
          </a:prstGeom>
          <a:noFill/>
        </p:spPr>
        <p:txBody>
          <a:bodyPr wrap="square" rtlCol="0">
            <a:spAutoFit/>
          </a:bodyPr>
          <a:lstStyle/>
          <a:p>
            <a:r>
              <a:rPr lang="en-US" sz="2800" b="1" dirty="0"/>
              <a:t>Predictive</a:t>
            </a:r>
          </a:p>
        </p:txBody>
      </p:sp>
      <p:sp>
        <p:nvSpPr>
          <p:cNvPr id="23" name="TextBox 22">
            <a:extLst>
              <a:ext uri="{FF2B5EF4-FFF2-40B4-BE49-F238E27FC236}">
                <a16:creationId xmlns:a16="http://schemas.microsoft.com/office/drawing/2014/main" id="{33C37357-7393-4837-97B9-8B98E59F0C82}"/>
              </a:ext>
            </a:extLst>
          </p:cNvPr>
          <p:cNvSpPr txBox="1"/>
          <p:nvPr/>
        </p:nvSpPr>
        <p:spPr>
          <a:xfrm>
            <a:off x="8141206" y="1928868"/>
            <a:ext cx="2139696" cy="523220"/>
          </a:xfrm>
          <a:prstGeom prst="rect">
            <a:avLst/>
          </a:prstGeom>
          <a:noFill/>
        </p:spPr>
        <p:txBody>
          <a:bodyPr wrap="square" rtlCol="0">
            <a:spAutoFit/>
          </a:bodyPr>
          <a:lstStyle/>
          <a:p>
            <a:r>
              <a:rPr lang="en-US" sz="2800" b="1" dirty="0"/>
              <a:t>Prescriptive</a:t>
            </a:r>
          </a:p>
        </p:txBody>
      </p:sp>
      <p:pic>
        <p:nvPicPr>
          <p:cNvPr id="24" name="Picture 23" descr="A picture containing light, white&#10;&#10;Description automatically generated">
            <a:extLst>
              <a:ext uri="{FF2B5EF4-FFF2-40B4-BE49-F238E27FC236}">
                <a16:creationId xmlns:a16="http://schemas.microsoft.com/office/drawing/2014/main" id="{6B95676E-09F6-4A45-BD13-51A1D0644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97125" y="2858168"/>
            <a:ext cx="534153" cy="534153"/>
          </a:xfrm>
          <a:prstGeom prst="rect">
            <a:avLst/>
          </a:prstGeom>
        </p:spPr>
      </p:pic>
      <p:pic>
        <p:nvPicPr>
          <p:cNvPr id="25" name="Picture 24" descr="A picture containing table, pink, sitting, close&#10;&#10;Description automatically generated">
            <a:extLst>
              <a:ext uri="{FF2B5EF4-FFF2-40B4-BE49-F238E27FC236}">
                <a16:creationId xmlns:a16="http://schemas.microsoft.com/office/drawing/2014/main" id="{91F96D7E-A9BD-44B0-BF42-150835968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5695" y="1898641"/>
            <a:ext cx="646325" cy="646325"/>
          </a:xfrm>
          <a:prstGeom prst="rect">
            <a:avLst/>
          </a:prstGeom>
        </p:spPr>
      </p:pic>
      <p:sp>
        <p:nvSpPr>
          <p:cNvPr id="27" name="TextBox 26">
            <a:extLst>
              <a:ext uri="{FF2B5EF4-FFF2-40B4-BE49-F238E27FC236}">
                <a16:creationId xmlns:a16="http://schemas.microsoft.com/office/drawing/2014/main" id="{BB64589A-8C07-46C5-A101-A33568D7D48C}"/>
              </a:ext>
            </a:extLst>
          </p:cNvPr>
          <p:cNvSpPr txBox="1"/>
          <p:nvPr/>
        </p:nvSpPr>
        <p:spPr>
          <a:xfrm>
            <a:off x="4591871" y="3447086"/>
            <a:ext cx="3539564" cy="369332"/>
          </a:xfrm>
          <a:prstGeom prst="rect">
            <a:avLst/>
          </a:prstGeom>
          <a:noFill/>
        </p:spPr>
        <p:txBody>
          <a:bodyPr wrap="square" rtlCol="0">
            <a:spAutoFit/>
          </a:bodyPr>
          <a:lstStyle/>
          <a:p>
            <a:r>
              <a:rPr lang="en-US" dirty="0"/>
              <a:t>What’s the risk for stroke?</a:t>
            </a:r>
          </a:p>
        </p:txBody>
      </p:sp>
      <p:sp>
        <p:nvSpPr>
          <p:cNvPr id="28" name="TextBox 27">
            <a:extLst>
              <a:ext uri="{FF2B5EF4-FFF2-40B4-BE49-F238E27FC236}">
                <a16:creationId xmlns:a16="http://schemas.microsoft.com/office/drawing/2014/main" id="{327E082B-C15E-4771-BC23-0F1AC0997BD7}"/>
              </a:ext>
            </a:extLst>
          </p:cNvPr>
          <p:cNvSpPr txBox="1"/>
          <p:nvPr/>
        </p:nvSpPr>
        <p:spPr>
          <a:xfrm>
            <a:off x="8511120" y="2485885"/>
            <a:ext cx="2662848" cy="646331"/>
          </a:xfrm>
          <a:prstGeom prst="rect">
            <a:avLst/>
          </a:prstGeom>
          <a:noFill/>
        </p:spPr>
        <p:txBody>
          <a:bodyPr wrap="square" rtlCol="0">
            <a:spAutoFit/>
          </a:bodyPr>
          <a:lstStyle/>
          <a:p>
            <a:r>
              <a:rPr lang="en-US" dirty="0"/>
              <a:t>What’s the risk for stroke if people take statins?</a:t>
            </a:r>
          </a:p>
        </p:txBody>
      </p:sp>
      <p:sp>
        <p:nvSpPr>
          <p:cNvPr id="17" name="TextBox 16">
            <a:extLst>
              <a:ext uri="{FF2B5EF4-FFF2-40B4-BE49-F238E27FC236}">
                <a16:creationId xmlns:a16="http://schemas.microsoft.com/office/drawing/2014/main" id="{1C843C40-6822-446A-BCE0-AEDD3335AE28}"/>
              </a:ext>
            </a:extLst>
          </p:cNvPr>
          <p:cNvSpPr txBox="1"/>
          <p:nvPr/>
        </p:nvSpPr>
        <p:spPr>
          <a:xfrm>
            <a:off x="8131436" y="6328890"/>
            <a:ext cx="4010128" cy="523220"/>
          </a:xfrm>
          <a:prstGeom prst="rect">
            <a:avLst/>
          </a:prstGeom>
          <a:noFill/>
        </p:spPr>
        <p:txBody>
          <a:bodyPr wrap="square" rtlCol="0">
            <a:spAutoFit/>
          </a:bodyPr>
          <a:lstStyle/>
          <a:p>
            <a:pPr marL="285750" indent="-137160">
              <a:buFont typeface="Arial" panose="020B0604020202020204" pitchFamily="34" charset="0"/>
              <a:buChar char="•"/>
            </a:pPr>
            <a:r>
              <a:rPr lang="en-US" sz="1400" i="1" dirty="0">
                <a:solidFill>
                  <a:schemeClr val="bg1">
                    <a:lumMod val="50000"/>
                  </a:schemeClr>
                </a:solidFill>
              </a:rPr>
              <a:t>Judea Pearl’s ladder of causation</a:t>
            </a:r>
          </a:p>
          <a:p>
            <a:pPr marL="285750" indent="-137160">
              <a:buFont typeface="Arial" panose="020B0604020202020204" pitchFamily="34" charset="0"/>
              <a:buChar char="•"/>
            </a:pPr>
            <a:r>
              <a:rPr lang="en-US" sz="1400" i="1" dirty="0" err="1">
                <a:solidFill>
                  <a:schemeClr val="bg1">
                    <a:lumMod val="50000"/>
                  </a:schemeClr>
                </a:solidFill>
              </a:rPr>
              <a:t>Hernán</a:t>
            </a:r>
            <a:r>
              <a:rPr lang="en-US" sz="1400" i="1" dirty="0">
                <a:solidFill>
                  <a:schemeClr val="bg1">
                    <a:lumMod val="50000"/>
                  </a:schemeClr>
                </a:solidFill>
              </a:rPr>
              <a:t> et al. Classification of Data Science Tasks</a:t>
            </a:r>
          </a:p>
        </p:txBody>
      </p:sp>
      <p:sp>
        <p:nvSpPr>
          <p:cNvPr id="3" name="TextBox 2">
            <a:extLst>
              <a:ext uri="{FF2B5EF4-FFF2-40B4-BE49-F238E27FC236}">
                <a16:creationId xmlns:a16="http://schemas.microsoft.com/office/drawing/2014/main" id="{BA072C7C-4A52-4D30-9260-E8EAF3680D28}"/>
              </a:ext>
            </a:extLst>
          </p:cNvPr>
          <p:cNvSpPr txBox="1"/>
          <p:nvPr/>
        </p:nvSpPr>
        <p:spPr>
          <a:xfrm>
            <a:off x="7110101" y="4198081"/>
            <a:ext cx="2491530" cy="461665"/>
          </a:xfrm>
          <a:prstGeom prst="rect">
            <a:avLst/>
          </a:prstGeom>
          <a:solidFill>
            <a:schemeClr val="bg1"/>
          </a:solidFill>
          <a:ln>
            <a:solidFill>
              <a:srgbClr val="FF0000"/>
            </a:solidFill>
          </a:ln>
        </p:spPr>
        <p:txBody>
          <a:bodyPr wrap="square" rtlCol="0">
            <a:spAutoFit/>
          </a:bodyPr>
          <a:lstStyle/>
          <a:p>
            <a:pPr algn="ctr"/>
            <a:r>
              <a:rPr lang="en-US" sz="2400" b="1" dirty="0">
                <a:solidFill>
                  <a:srgbClr val="FF0000"/>
                </a:solidFill>
                <a:latin typeface="Ink Free" panose="03080402000500000000" pitchFamily="66" charset="0"/>
              </a:rPr>
              <a:t>“Ok, now what?”</a:t>
            </a:r>
          </a:p>
        </p:txBody>
      </p:sp>
      <p:cxnSp>
        <p:nvCxnSpPr>
          <p:cNvPr id="7" name="Straight Arrow Connector 6">
            <a:extLst>
              <a:ext uri="{FF2B5EF4-FFF2-40B4-BE49-F238E27FC236}">
                <a16:creationId xmlns:a16="http://schemas.microsoft.com/office/drawing/2014/main" id="{D9D7A145-B3FA-4872-983B-E1BDEB1C2652}"/>
              </a:ext>
            </a:extLst>
          </p:cNvPr>
          <p:cNvCxnSpPr>
            <a:cxnSpLocks/>
          </p:cNvCxnSpPr>
          <p:nvPr/>
        </p:nvCxnSpPr>
        <p:spPr>
          <a:xfrm>
            <a:off x="6095999" y="3816418"/>
            <a:ext cx="933157" cy="381663"/>
          </a:xfrm>
          <a:prstGeom prst="straightConnector1">
            <a:avLst/>
          </a:prstGeom>
          <a:ln w="76200" cap="rnd">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E08834-1639-471C-A41B-139D333C94BC}"/>
              </a:ext>
            </a:extLst>
          </p:cNvPr>
          <p:cNvCxnSpPr>
            <a:cxnSpLocks/>
          </p:cNvCxnSpPr>
          <p:nvPr/>
        </p:nvCxnSpPr>
        <p:spPr>
          <a:xfrm flipV="1">
            <a:off x="8141206" y="3132217"/>
            <a:ext cx="777288" cy="981060"/>
          </a:xfrm>
          <a:prstGeom prst="straightConnector1">
            <a:avLst/>
          </a:prstGeom>
          <a:ln w="76200" cap="rnd">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F2C0C2-2196-8937-24F9-DC3BE00FDFFC}"/>
              </a:ext>
            </a:extLst>
          </p:cNvPr>
          <p:cNvSpPr txBox="1"/>
          <p:nvPr/>
        </p:nvSpPr>
        <p:spPr>
          <a:xfrm>
            <a:off x="1534521" y="5551260"/>
            <a:ext cx="3539564" cy="646331"/>
          </a:xfrm>
          <a:prstGeom prst="rect">
            <a:avLst/>
          </a:prstGeom>
          <a:noFill/>
        </p:spPr>
        <p:txBody>
          <a:bodyPr wrap="square" rtlCol="0">
            <a:spAutoFit/>
          </a:bodyPr>
          <a:lstStyle/>
          <a:p>
            <a:r>
              <a:rPr lang="en-US" dirty="0"/>
              <a:t>How many people have suffered a stroke in 2023?</a:t>
            </a:r>
          </a:p>
        </p:txBody>
      </p:sp>
    </p:spTree>
    <p:extLst>
      <p:ext uri="{BB962C8B-B14F-4D97-AF65-F5344CB8AC3E}">
        <p14:creationId xmlns:p14="http://schemas.microsoft.com/office/powerpoint/2010/main" val="36468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E77-3E90-0BF6-B6EC-A367E0B2CE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78CA75-11B6-1703-9ABD-D292D37F1358}"/>
              </a:ext>
            </a:extLst>
          </p:cNvPr>
          <p:cNvSpPr>
            <a:spLocks noGrp="1"/>
          </p:cNvSpPr>
          <p:nvPr>
            <p:ph idx="1"/>
          </p:nvPr>
        </p:nvSpPr>
        <p:spPr/>
        <p:txBody>
          <a:bodyPr anchor="ctr">
            <a:normAutofit/>
          </a:bodyPr>
          <a:lstStyle/>
          <a:p>
            <a:pPr marL="0" indent="0" algn="ctr">
              <a:buNone/>
            </a:pPr>
            <a:r>
              <a:rPr lang="en-US" sz="8000" dirty="0" err="1"/>
              <a:t>Jupyter</a:t>
            </a:r>
            <a:r>
              <a:rPr lang="en-US" sz="8000" dirty="0"/>
              <a:t> Notebook </a:t>
            </a:r>
            <a:br>
              <a:rPr lang="en-US" sz="8000" dirty="0"/>
            </a:br>
            <a:r>
              <a:rPr lang="en-US" sz="8000" dirty="0"/>
              <a:t>demo + exercise</a:t>
            </a:r>
          </a:p>
          <a:p>
            <a:pPr marL="0" indent="0" algn="ctr">
              <a:buNone/>
            </a:pPr>
            <a:r>
              <a:rPr lang="en-US" sz="6000" dirty="0">
                <a:solidFill>
                  <a:schemeClr val="accent1"/>
                </a:solidFill>
              </a:rPr>
              <a:t>TODO ADD LINK</a:t>
            </a:r>
          </a:p>
          <a:p>
            <a:pPr marL="0" indent="0" algn="ctr">
              <a:buNone/>
            </a:pPr>
            <a:endParaRPr lang="en-US" sz="5400" dirty="0">
              <a:solidFill>
                <a:schemeClr val="accent1"/>
              </a:solidFill>
            </a:endParaRPr>
          </a:p>
        </p:txBody>
      </p:sp>
    </p:spTree>
    <p:extLst>
      <p:ext uri="{BB962C8B-B14F-4D97-AF65-F5344CB8AC3E}">
        <p14:creationId xmlns:p14="http://schemas.microsoft.com/office/powerpoint/2010/main" val="2272202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92B1-72BB-E6F9-4378-652F60F86667}"/>
              </a:ext>
            </a:extLst>
          </p:cNvPr>
          <p:cNvSpPr>
            <a:spLocks noGrp="1"/>
          </p:cNvSpPr>
          <p:nvPr>
            <p:ph type="title"/>
          </p:nvPr>
        </p:nvSpPr>
        <p:spPr/>
        <p:txBody>
          <a:bodyPr/>
          <a:lstStyle/>
          <a:p>
            <a:r>
              <a:rPr lang="en-US" dirty="0"/>
              <a:t>Regroup</a:t>
            </a:r>
          </a:p>
        </p:txBody>
      </p:sp>
      <p:sp>
        <p:nvSpPr>
          <p:cNvPr id="3" name="Text Placeholder 2">
            <a:extLst>
              <a:ext uri="{FF2B5EF4-FFF2-40B4-BE49-F238E27FC236}">
                <a16:creationId xmlns:a16="http://schemas.microsoft.com/office/drawing/2014/main" id="{EF7A6F86-8DAE-EAC7-B73A-6BA78E2CD9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6401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36C9-9305-B84A-1C43-3AF1B134B67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CC5CAE6-A1BE-F338-B157-90DAE65C30D5}"/>
              </a:ext>
            </a:extLst>
          </p:cNvPr>
          <p:cNvSpPr>
            <a:spLocks noGrp="1"/>
          </p:cNvSpPr>
          <p:nvPr>
            <p:ph idx="1"/>
          </p:nvPr>
        </p:nvSpPr>
        <p:spPr/>
        <p:txBody>
          <a:bodyPr anchor="ctr">
            <a:normAutofit/>
          </a:bodyPr>
          <a:lstStyle/>
          <a:p>
            <a:pPr marL="0" indent="0" algn="ctr">
              <a:buNone/>
            </a:pPr>
            <a:r>
              <a:rPr lang="en-US" sz="8000" dirty="0"/>
              <a:t>Questions?</a:t>
            </a:r>
          </a:p>
          <a:p>
            <a:pPr marL="0" indent="0" algn="ctr">
              <a:buNone/>
            </a:pPr>
            <a:endParaRPr lang="en-US" sz="8000" dirty="0"/>
          </a:p>
        </p:txBody>
      </p:sp>
    </p:spTree>
    <p:extLst>
      <p:ext uri="{BB962C8B-B14F-4D97-AF65-F5344CB8AC3E}">
        <p14:creationId xmlns:p14="http://schemas.microsoft.com/office/powerpoint/2010/main" val="2247328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0DCF-BE54-928B-7E1D-7C3D40E28142}"/>
              </a:ext>
            </a:extLst>
          </p:cNvPr>
          <p:cNvSpPr>
            <a:spLocks noGrp="1"/>
          </p:cNvSpPr>
          <p:nvPr>
            <p:ph type="title"/>
          </p:nvPr>
        </p:nvSpPr>
        <p:spPr/>
        <p:txBody>
          <a:bodyPr/>
          <a:lstStyle/>
          <a:p>
            <a:r>
              <a:rPr lang="en-US" dirty="0"/>
              <a:t>Question for chat: propensity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B657B8-5B69-2352-49C1-40744E9DB88B}"/>
                  </a:ext>
                </a:extLst>
              </p:cNvPr>
              <p:cNvSpPr>
                <a:spLocks noGrp="1"/>
              </p:cNvSpPr>
              <p:nvPr>
                <p:ph idx="1"/>
              </p:nvPr>
            </p:nvSpPr>
            <p:spPr>
              <a:xfrm>
                <a:off x="838200" y="1825624"/>
                <a:ext cx="10515600" cy="5032375"/>
              </a:xfrm>
            </p:spPr>
            <p:txBody>
              <a:bodyPr>
                <a:normAutofit fontScale="92500" lnSpcReduction="20000"/>
              </a:bodyPr>
              <a:lstStyle/>
              <a:p>
                <a:r>
                  <a:rPr lang="en-US" dirty="0"/>
                  <a:t>Propensity score is the probability of being treated</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e>
                            <m:r>
                              <a:rPr lang="en-US" b="0" i="1" smtClean="0">
                                <a:latin typeface="Cambria Math" panose="02040503050406030204" pitchFamily="18" charset="0"/>
                              </a:rPr>
                              <m:t>𝑋</m:t>
                            </m:r>
                          </m:e>
                        </m:d>
                      </m:e>
                    </m:func>
                  </m:oMath>
                </a14:m>
                <a:endParaRPr lang="en-US" dirty="0"/>
              </a:p>
              <a:p>
                <a:pPr lvl="1"/>
                <a:r>
                  <a:rPr lang="en-US" dirty="0"/>
                  <a:t>What you would get from any probability classifier</a:t>
                </a:r>
              </a:p>
              <a:p>
                <a:r>
                  <a:rPr lang="en-US" dirty="0"/>
                  <a:t>Quite important and prevalent in causal inference:</a:t>
                </a:r>
                <a:br>
                  <a:rPr lang="en-US" dirty="0"/>
                </a:br>
                <a:r>
                  <a:rPr lang="en-US" i="1" dirty="0">
                    <a:hlinkClick r:id="rId2"/>
                  </a:rPr>
                  <a:t>Rosenbaum and Rubin 1983 The central role of the propensity score in observational studies for causal effects</a:t>
                </a:r>
                <a:endParaRPr lang="en-US" i="1" dirty="0"/>
              </a:p>
              <a:p>
                <a:r>
                  <a:rPr lang="en-US" dirty="0"/>
                  <a:t>A one-dimensional sufficient summary of the covariates</a:t>
                </a:r>
              </a:p>
              <a:p>
                <a:pPr lvl="1"/>
                <a:r>
                  <a:rPr lang="en-US" dirty="0"/>
                  <a:t>Adjusting for </a:t>
                </a:r>
                <a14:m>
                  <m:oMath xmlns:m="http://schemas.openxmlformats.org/officeDocument/2006/math">
                    <m:r>
                      <a:rPr lang="en-US" b="0" i="1" smtClean="0">
                        <a:latin typeface="Cambria Math" panose="02040503050406030204" pitchFamily="18" charset="0"/>
                      </a:rPr>
                      <m:t>𝑋</m:t>
                    </m:r>
                  </m:oMath>
                </a14:m>
                <a:r>
                  <a:rPr lang="en-US" dirty="0"/>
                  <a:t> == adjusting for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endParaRPr lang="en-US" dirty="0"/>
              </a:p>
              <a:p>
                <a:pPr lvl="1"/>
                <a:r>
                  <a:rPr lang="en-US" dirty="0"/>
                  <a:t>Was historically even more important in the time of limited compute</a:t>
                </a:r>
              </a:p>
              <a:p>
                <a:r>
                  <a:rPr lang="en-US" dirty="0"/>
                  <a:t>Used in many methods:</a:t>
                </a:r>
              </a:p>
              <a:p>
                <a:pPr lvl="1"/>
                <a:r>
                  <a:rPr lang="en-US" dirty="0"/>
                  <a:t>Weighting: IPW</a:t>
                </a:r>
              </a:p>
              <a:p>
                <a:pPr lvl="1"/>
                <a:r>
                  <a:rPr lang="en-US" dirty="0"/>
                  <a:t>Propensity matching</a:t>
                </a:r>
              </a:p>
              <a:p>
                <a:pPr lvl="1"/>
                <a:r>
                  <a:rPr lang="en-US" dirty="0"/>
                  <a:t>Propensity stratification</a:t>
                </a:r>
              </a:p>
              <a:p>
                <a:pPr lvl="1"/>
                <a:r>
                  <a:rPr lang="en-US" dirty="0"/>
                  <a:t>Doubly robust methods (e.g., as an additional feature)</a:t>
                </a:r>
              </a:p>
              <a:p>
                <a:pPr lvl="1"/>
                <a:endParaRPr lang="en-US" dirty="0"/>
              </a:p>
            </p:txBody>
          </p:sp>
        </mc:Choice>
        <mc:Fallback xmlns="">
          <p:sp>
            <p:nvSpPr>
              <p:cNvPr id="3" name="Content Placeholder 2">
                <a:extLst>
                  <a:ext uri="{FF2B5EF4-FFF2-40B4-BE49-F238E27FC236}">
                    <a16:creationId xmlns:a16="http://schemas.microsoft.com/office/drawing/2014/main" id="{E8B657B8-5B69-2352-49C1-40744E9DB88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928" t="-3027"/>
                </a:stretch>
              </a:blipFill>
            </p:spPr>
            <p:txBody>
              <a:bodyPr/>
              <a:lstStyle/>
              <a:p>
                <a:r>
                  <a:rPr lang="en-US">
                    <a:noFill/>
                  </a:rPr>
                  <a:t> </a:t>
                </a:r>
              </a:p>
            </p:txBody>
          </p:sp>
        </mc:Fallback>
      </mc:AlternateContent>
    </p:spTree>
    <p:extLst>
      <p:ext uri="{BB962C8B-B14F-4D97-AF65-F5344CB8AC3E}">
        <p14:creationId xmlns:p14="http://schemas.microsoft.com/office/powerpoint/2010/main" val="2719012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0577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IPW(</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LogisticRegression</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6425F4C6-29F3-6C58-B7D4-49F366DBA973}"/>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5727709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0577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IPW(</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LogisticRegressionCV</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527459F1-67AB-50D4-A72B-51EC2168363F}"/>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24462932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0577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IPW(</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make_pipeline</a:t>
            </a:r>
            <a:r>
              <a:rPr kumimoji="0" lang="en-US" altLang="en-US" sz="2200" b="0" i="0" u="none" strike="noStrike" kern="1200" cap="none" spc="0" normalizeH="0" baseline="0" noProof="0" dirty="0">
                <a:ln>
                  <a:noFill/>
                </a:ln>
                <a:solidFill>
                  <a:srgbClr val="F5C233"/>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F5C233"/>
                </a:solidFill>
                <a:latin typeface="JetBrains Mono"/>
              </a:rPr>
              <a:t>        </a:t>
            </a:r>
            <a:r>
              <a:rPr lang="en-US" altLang="en-US" sz="2200" dirty="0" err="1">
                <a:solidFill>
                  <a:srgbClr val="F5C233"/>
                </a:solidFill>
                <a:latin typeface="JetBrains Mono"/>
              </a:rPr>
              <a:t>StandardScaler</a:t>
            </a:r>
            <a:r>
              <a:rPr lang="en-US" altLang="en-US" sz="2200" dirty="0">
                <a:solidFill>
                  <a:srgbClr val="F5C233"/>
                </a:solidFill>
                <a:latin typeface="JetBrains Mono"/>
              </a:rPr>
              <a:t>(),</a:t>
            </a:r>
            <a:endParaRPr kumimoji="0" lang="en-US" altLang="en-US" sz="2200" b="0" i="0" u="none" strike="noStrike" kern="1200" cap="none" spc="0" normalizeH="0" baseline="0" noProof="0" dirty="0">
              <a:ln>
                <a:noFill/>
              </a:ln>
              <a:solidFill>
                <a:srgbClr val="F5C233"/>
              </a:solidFill>
              <a:effectLst/>
              <a:uLnTx/>
              <a:uFillTx/>
              <a:latin typeface="JetBrains Mono"/>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F5C233"/>
                </a:solidFill>
                <a:latin typeface="JetBrains Mono"/>
              </a:rPr>
              <a:t>        </a:t>
            </a:r>
            <a:r>
              <a:rPr lang="en-US" altLang="en-US" sz="2200" dirty="0" err="1">
                <a:solidFill>
                  <a:srgbClr val="F5C233"/>
                </a:solidFill>
                <a:latin typeface="JetBrains Mono"/>
              </a:rPr>
              <a:t>SplineTranformer</a:t>
            </a:r>
            <a:r>
              <a:rPr lang="en-US" altLang="en-US" sz="2200" dirty="0">
                <a:solidFill>
                  <a:srgbClr val="F5C233"/>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F5C233"/>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LogisticRegressionCV</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a:t>
            </a:r>
            <a:r>
              <a:rPr lang="en-US" altLang="en-US" sz="2200" dirty="0">
                <a:solidFill>
                  <a:srgbClr val="F5C233"/>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527459F1-67AB-50D4-A72B-51EC2168363F}"/>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4017491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0577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IPW(</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GradientBoostingTreesClassifier</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421EBC6B-2FA6-D7AE-86DC-CBC49B6E74B4}"/>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1594352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3625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IPW(</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GridSearchCV</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lvl="0" eaLnBrk="0" fontAlgn="base" hangingPunct="0">
              <a:spcBef>
                <a:spcPct val="0"/>
              </a:spcBef>
              <a:spcAft>
                <a:spcPct val="0"/>
              </a:spcAft>
              <a:defRPr/>
            </a:pPr>
            <a:r>
              <a:rPr lang="en-US" altLang="en-US" sz="2200" noProof="0" dirty="0">
                <a:solidFill>
                  <a:srgbClr val="A9B7C6"/>
                </a:solidFill>
                <a:latin typeface="JetBrains Mono"/>
              </a:rPr>
              <a:t>        </a:t>
            </a:r>
            <a:r>
              <a:rPr lang="en-US" altLang="en-US" sz="2200" dirty="0" err="1">
                <a:solidFill>
                  <a:srgbClr val="F5C233"/>
                </a:solidFill>
                <a:latin typeface="JetBrains Mono"/>
              </a:rPr>
              <a:t>GradientBoostingTreesClassifier</a:t>
            </a:r>
            <a:r>
              <a:rPr lang="en-US" altLang="en-US" sz="2200" dirty="0">
                <a:solidFill>
                  <a:srgbClr val="A9B7C6"/>
                </a:solidFill>
                <a:latin typeface="JetBrains Mono"/>
              </a:rPr>
              <a:t>()</a:t>
            </a:r>
            <a:endParaRPr lang="en-US" altLang="en-US" sz="2200" dirty="0">
              <a:solidFill>
                <a:srgbClr val="F5C233"/>
              </a:solidFill>
              <a:latin typeface="JetBrains Mono"/>
            </a:endParaRPr>
          </a:p>
          <a:p>
            <a:pPr lvl="0" eaLnBrk="0" fontAlgn="base" hangingPunct="0">
              <a:spcBef>
                <a:spcPct val="0"/>
              </a:spcBef>
              <a:spcAft>
                <a:spcPct val="0"/>
              </a:spcAft>
              <a:defRPr/>
            </a:pPr>
            <a:r>
              <a:rPr lang="en-US" altLang="en-US" sz="2200" noProof="0" dirty="0">
                <a:solidFill>
                  <a:srgbClr val="F5C233"/>
                </a:solidFill>
                <a:latin typeface="JetBrains Mono"/>
              </a:rPr>
              <a:t>        </a:t>
            </a:r>
            <a:r>
              <a:rPr lang="en-US" altLang="en-US" sz="2200" dirty="0" err="1">
                <a:solidFill>
                  <a:srgbClr val="AA4926"/>
                </a:solidFill>
                <a:latin typeface="JetBrains Mono"/>
              </a:rPr>
              <a:t>param_grid</a:t>
            </a:r>
            <a:r>
              <a:rPr lang="en-US" altLang="en-US" sz="2200" dirty="0">
                <a:solidFill>
                  <a:srgbClr val="A9B7C6"/>
                </a:solidFill>
                <a:latin typeface="JetBrains Mono"/>
              </a:rPr>
              <a:t>={</a:t>
            </a:r>
            <a:br>
              <a:rPr lang="en-US" altLang="en-US" sz="2200" dirty="0">
                <a:solidFill>
                  <a:srgbClr val="CC7832"/>
                </a:solidFill>
                <a:latin typeface="JetBrains Mono"/>
              </a:rPr>
            </a:br>
            <a:r>
              <a:rPr lang="en-US" altLang="en-US" sz="2200" dirty="0">
                <a:solidFill>
                  <a:srgbClr val="CC7832"/>
                </a:solidFill>
                <a:latin typeface="JetBrains Mono"/>
              </a:rPr>
              <a:t>            </a:t>
            </a:r>
            <a:r>
              <a:rPr lang="en-US" altLang="en-US" sz="2200" dirty="0">
                <a:solidFill>
                  <a:srgbClr val="6A8759"/>
                </a:solidFill>
                <a:latin typeface="JetBrains Mono"/>
              </a:rPr>
              <a:t>"</a:t>
            </a:r>
            <a:r>
              <a:rPr lang="en-US" altLang="en-US" sz="2200" dirty="0" err="1">
                <a:solidFill>
                  <a:srgbClr val="6A8759"/>
                </a:solidFill>
                <a:latin typeface="JetBrains Mono"/>
              </a:rPr>
              <a:t>n_estimators</a:t>
            </a:r>
            <a:r>
              <a:rPr lang="en-US" altLang="en-US" sz="2200" dirty="0">
                <a:solidFill>
                  <a:srgbClr val="6A8759"/>
                </a:solidFill>
                <a:latin typeface="JetBrains Mono"/>
              </a:rPr>
              <a:t>"</a:t>
            </a:r>
            <a:r>
              <a:rPr lang="en-US" altLang="en-US" sz="2200" dirty="0">
                <a:solidFill>
                  <a:srgbClr val="A9B7C6"/>
                </a:solidFill>
                <a:latin typeface="JetBrains Mono"/>
              </a:rPr>
              <a:t>: [</a:t>
            </a:r>
            <a:r>
              <a:rPr lang="en-US" altLang="en-US" sz="2200" dirty="0">
                <a:solidFill>
                  <a:srgbClr val="6897BB"/>
                </a:solidFill>
                <a:latin typeface="JetBrains Mono"/>
              </a:rPr>
              <a:t>20</a:t>
            </a:r>
            <a:r>
              <a:rPr lang="en-US" altLang="en-US" sz="2200" dirty="0">
                <a:solidFill>
                  <a:srgbClr val="CC7832"/>
                </a:solidFill>
                <a:latin typeface="JetBrains Mono"/>
              </a:rPr>
              <a:t>, </a:t>
            </a:r>
            <a:r>
              <a:rPr lang="en-US" altLang="en-US" sz="2200" dirty="0">
                <a:solidFill>
                  <a:srgbClr val="6897BB"/>
                </a:solidFill>
                <a:latin typeface="JetBrains Mono"/>
              </a:rPr>
              <a:t>50</a:t>
            </a:r>
            <a:r>
              <a:rPr lang="en-US" altLang="en-US" sz="2200" dirty="0">
                <a:solidFill>
                  <a:srgbClr val="CC7832"/>
                </a:solidFill>
                <a:latin typeface="JetBrains Mono"/>
              </a:rPr>
              <a:t>, </a:t>
            </a:r>
            <a:r>
              <a:rPr lang="en-US" altLang="en-US" sz="2200" dirty="0">
                <a:solidFill>
                  <a:srgbClr val="6897BB"/>
                </a:solidFill>
                <a:latin typeface="JetBrains Mono"/>
              </a:rPr>
              <a:t>100</a:t>
            </a:r>
            <a:r>
              <a:rPr lang="en-US" altLang="en-US" sz="2200" dirty="0">
                <a:solidFill>
                  <a:srgbClr val="CC7832"/>
                </a:solidFill>
                <a:latin typeface="JetBrains Mono"/>
              </a:rPr>
              <a:t>, </a:t>
            </a:r>
            <a:r>
              <a:rPr lang="en-US" altLang="en-US" sz="2200" dirty="0">
                <a:solidFill>
                  <a:srgbClr val="6897BB"/>
                </a:solidFill>
                <a:latin typeface="JetBrains Mono"/>
              </a:rPr>
              <a:t>200</a:t>
            </a:r>
            <a:r>
              <a:rPr lang="en-US" altLang="en-US" sz="2200" dirty="0">
                <a:solidFill>
                  <a:srgbClr val="A9B7C6"/>
                </a:solidFill>
                <a:latin typeface="JetBrains Mono"/>
              </a:rPr>
              <a:t>]</a:t>
            </a:r>
            <a:r>
              <a:rPr lang="en-US" altLang="en-US" sz="2200" dirty="0">
                <a:solidFill>
                  <a:srgbClr val="CC7832"/>
                </a:solidFill>
                <a:latin typeface="JetBrains Mono"/>
              </a:rPr>
              <a:t>,</a:t>
            </a:r>
            <a:br>
              <a:rPr lang="en-US" altLang="en-US" sz="2200" dirty="0">
                <a:solidFill>
                  <a:srgbClr val="CC7832"/>
                </a:solidFill>
                <a:latin typeface="JetBrains Mono"/>
              </a:rPr>
            </a:br>
            <a:r>
              <a:rPr lang="en-US" altLang="en-US" sz="2200" dirty="0">
                <a:solidFill>
                  <a:srgbClr val="CC7832"/>
                </a:solidFill>
                <a:latin typeface="JetBrains Mono"/>
              </a:rPr>
              <a:t>        </a:t>
            </a:r>
            <a:r>
              <a:rPr lang="en-US" altLang="en-US" sz="2200" dirty="0">
                <a:solidFill>
                  <a:srgbClr val="A9B7C6"/>
                </a:solidFill>
                <a:latin typeface="JetBrains Mono"/>
              </a:rPr>
              <a:t>}</a:t>
            </a:r>
            <a:r>
              <a:rPr lang="en-US" altLang="en-US" sz="2200" dirty="0">
                <a:solidFill>
                  <a:srgbClr val="CC7832"/>
                </a:solidFill>
                <a:latin typeface="JetBrains Mono"/>
              </a:rPr>
              <a:t>,</a:t>
            </a:r>
            <a:endParaRPr lang="en-US" altLang="en-US" sz="2200" noProof="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97DF7B7C-76C1-48D0-BF2B-664FC1DB7062}"/>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35799812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3625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a:t>
            </a:r>
            <a:r>
              <a:rPr lang="en-US" altLang="en-US" sz="2200" dirty="0">
                <a:solidFill>
                  <a:srgbClr val="F5C233"/>
                </a:solidFill>
                <a:latin typeface="JetBrains Mono"/>
              </a:rPr>
              <a:t>Standardization</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lang="en-US" altLang="en-US" sz="2200" dirty="0" err="1">
                <a:solidFill>
                  <a:srgbClr val="A9B7C6"/>
                </a:solidFill>
                <a:latin typeface="JetBrains Mono"/>
              </a:rPr>
              <a:t>GridSearchCV</a:t>
            </a:r>
            <a:r>
              <a:rPr lang="en-US" altLang="en-US" sz="2200" dirty="0">
                <a:solidFill>
                  <a:srgbClr val="A9B7C6"/>
                </a:solidFill>
                <a:latin typeface="JetBrains Mono"/>
              </a:rPr>
              <a:t>(</a:t>
            </a:r>
          </a:p>
          <a:p>
            <a:pPr lvl="0" eaLnBrk="0" fontAlgn="base" hangingPunct="0">
              <a:spcBef>
                <a:spcPct val="0"/>
              </a:spcBef>
              <a:spcAft>
                <a:spcPct val="0"/>
              </a:spcAft>
              <a:defRPr/>
            </a:pPr>
            <a:r>
              <a:rPr lang="en-US" altLang="en-US" sz="2200" dirty="0">
                <a:solidFill>
                  <a:srgbClr val="A9B7C6"/>
                </a:solidFill>
                <a:latin typeface="JetBrains Mono"/>
              </a:rPr>
              <a:t>        </a:t>
            </a:r>
            <a:r>
              <a:rPr lang="en-US" altLang="en-US" sz="2200" dirty="0" err="1">
                <a:solidFill>
                  <a:srgbClr val="A9B7C6"/>
                </a:solidFill>
                <a:latin typeface="JetBrains Mono"/>
              </a:rPr>
              <a:t>GradientBoostingTreesClassifier</a:t>
            </a:r>
            <a:r>
              <a:rPr lang="en-US" altLang="en-US" sz="2200" dirty="0">
                <a:solidFill>
                  <a:srgbClr val="A9B7C6"/>
                </a:solidFill>
                <a:latin typeface="JetBrains Mono"/>
              </a:rPr>
              <a:t>()</a:t>
            </a:r>
          </a:p>
          <a:p>
            <a:pPr lvl="0" eaLnBrk="0" fontAlgn="base" hangingPunct="0">
              <a:spcBef>
                <a:spcPct val="0"/>
              </a:spcBef>
              <a:spcAft>
                <a:spcPct val="0"/>
              </a:spcAft>
              <a:defRPr/>
            </a:pPr>
            <a:r>
              <a:rPr lang="en-US" altLang="en-US" sz="2200" noProof="0" dirty="0">
                <a:solidFill>
                  <a:srgbClr val="F5C233"/>
                </a:solidFill>
                <a:latin typeface="JetBrains Mono"/>
              </a:rPr>
              <a:t>        </a:t>
            </a:r>
            <a:r>
              <a:rPr lang="en-US" altLang="en-US" sz="2200" dirty="0" err="1">
                <a:solidFill>
                  <a:srgbClr val="AA4926"/>
                </a:solidFill>
                <a:latin typeface="JetBrains Mono"/>
              </a:rPr>
              <a:t>param_grid</a:t>
            </a:r>
            <a:r>
              <a:rPr lang="en-US" altLang="en-US" sz="2200" dirty="0">
                <a:solidFill>
                  <a:srgbClr val="A9B7C6"/>
                </a:solidFill>
                <a:latin typeface="JetBrains Mono"/>
              </a:rPr>
              <a:t>={</a:t>
            </a:r>
            <a:br>
              <a:rPr lang="en-US" altLang="en-US" sz="2200" dirty="0">
                <a:solidFill>
                  <a:srgbClr val="CC7832"/>
                </a:solidFill>
                <a:latin typeface="JetBrains Mono"/>
              </a:rPr>
            </a:br>
            <a:r>
              <a:rPr lang="en-US" altLang="en-US" sz="2200" dirty="0">
                <a:solidFill>
                  <a:srgbClr val="CC7832"/>
                </a:solidFill>
                <a:latin typeface="JetBrains Mono"/>
              </a:rPr>
              <a:t>            </a:t>
            </a:r>
            <a:r>
              <a:rPr lang="en-US" altLang="en-US" sz="2200" dirty="0">
                <a:solidFill>
                  <a:srgbClr val="6A8759"/>
                </a:solidFill>
                <a:latin typeface="JetBrains Mono"/>
              </a:rPr>
              <a:t>"</a:t>
            </a:r>
            <a:r>
              <a:rPr lang="en-US" altLang="en-US" sz="2200" dirty="0" err="1">
                <a:solidFill>
                  <a:srgbClr val="6A8759"/>
                </a:solidFill>
                <a:latin typeface="JetBrains Mono"/>
              </a:rPr>
              <a:t>n_estimators</a:t>
            </a:r>
            <a:r>
              <a:rPr lang="en-US" altLang="en-US" sz="2200" dirty="0">
                <a:solidFill>
                  <a:srgbClr val="6A8759"/>
                </a:solidFill>
                <a:latin typeface="JetBrains Mono"/>
              </a:rPr>
              <a:t>"</a:t>
            </a:r>
            <a:r>
              <a:rPr lang="en-US" altLang="en-US" sz="2200" dirty="0">
                <a:solidFill>
                  <a:srgbClr val="A9B7C6"/>
                </a:solidFill>
                <a:latin typeface="JetBrains Mono"/>
              </a:rPr>
              <a:t>: [</a:t>
            </a:r>
            <a:r>
              <a:rPr lang="en-US" altLang="en-US" sz="2200" dirty="0">
                <a:solidFill>
                  <a:srgbClr val="6897BB"/>
                </a:solidFill>
                <a:latin typeface="JetBrains Mono"/>
              </a:rPr>
              <a:t>20</a:t>
            </a:r>
            <a:r>
              <a:rPr lang="en-US" altLang="en-US" sz="2200" dirty="0">
                <a:solidFill>
                  <a:srgbClr val="CC7832"/>
                </a:solidFill>
                <a:latin typeface="JetBrains Mono"/>
              </a:rPr>
              <a:t>, </a:t>
            </a:r>
            <a:r>
              <a:rPr lang="en-US" altLang="en-US" sz="2200" dirty="0">
                <a:solidFill>
                  <a:srgbClr val="6897BB"/>
                </a:solidFill>
                <a:latin typeface="JetBrains Mono"/>
              </a:rPr>
              <a:t>50</a:t>
            </a:r>
            <a:r>
              <a:rPr lang="en-US" altLang="en-US" sz="2200" dirty="0">
                <a:solidFill>
                  <a:srgbClr val="CC7832"/>
                </a:solidFill>
                <a:latin typeface="JetBrains Mono"/>
              </a:rPr>
              <a:t>, </a:t>
            </a:r>
            <a:r>
              <a:rPr lang="en-US" altLang="en-US" sz="2200" dirty="0">
                <a:solidFill>
                  <a:srgbClr val="6897BB"/>
                </a:solidFill>
                <a:latin typeface="JetBrains Mono"/>
              </a:rPr>
              <a:t>100</a:t>
            </a:r>
            <a:r>
              <a:rPr lang="en-US" altLang="en-US" sz="2200" dirty="0">
                <a:solidFill>
                  <a:srgbClr val="CC7832"/>
                </a:solidFill>
                <a:latin typeface="JetBrains Mono"/>
              </a:rPr>
              <a:t>, </a:t>
            </a:r>
            <a:r>
              <a:rPr lang="en-US" altLang="en-US" sz="2200" dirty="0">
                <a:solidFill>
                  <a:srgbClr val="6897BB"/>
                </a:solidFill>
                <a:latin typeface="JetBrains Mono"/>
              </a:rPr>
              <a:t>200</a:t>
            </a:r>
            <a:r>
              <a:rPr lang="en-US" altLang="en-US" sz="2200" dirty="0">
                <a:solidFill>
                  <a:srgbClr val="A9B7C6"/>
                </a:solidFill>
                <a:latin typeface="JetBrains Mono"/>
              </a:rPr>
              <a:t>]</a:t>
            </a:r>
            <a:r>
              <a:rPr lang="en-US" altLang="en-US" sz="2200" dirty="0">
                <a:solidFill>
                  <a:srgbClr val="CC7832"/>
                </a:solidFill>
                <a:latin typeface="JetBrains Mono"/>
              </a:rPr>
              <a:t>,</a:t>
            </a:r>
            <a:br>
              <a:rPr lang="en-US" altLang="en-US" sz="2200" dirty="0">
                <a:solidFill>
                  <a:srgbClr val="CC7832"/>
                </a:solidFill>
                <a:latin typeface="JetBrains Mono"/>
              </a:rPr>
            </a:br>
            <a:r>
              <a:rPr lang="en-US" altLang="en-US" sz="2200" dirty="0">
                <a:solidFill>
                  <a:srgbClr val="CC7832"/>
                </a:solidFill>
                <a:latin typeface="JetBrains Mono"/>
              </a:rPr>
              <a:t>        </a:t>
            </a:r>
            <a:r>
              <a:rPr lang="en-US" altLang="en-US" sz="2200" dirty="0">
                <a:solidFill>
                  <a:srgbClr val="A9B7C6"/>
                </a:solidFill>
                <a:latin typeface="JetBrains Mono"/>
              </a:rPr>
              <a:t>}</a:t>
            </a:r>
            <a:r>
              <a:rPr lang="en-US" altLang="en-US" sz="2200" dirty="0">
                <a:solidFill>
                  <a:srgbClr val="CC7832"/>
                </a:solidFill>
                <a:latin typeface="JetBrains Mono"/>
              </a:rPr>
              <a:t>,</a:t>
            </a:r>
            <a:endParaRPr lang="en-US" altLang="en-US" sz="2200" noProof="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0164B51E-3789-6C0C-A1E1-F3C2EB240C57}"/>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196995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03D0-E7D0-42EB-961F-65528279E0F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E323DA4-9B07-4C3E-9D1F-D8BE4E531557}"/>
              </a:ext>
            </a:extLst>
          </p:cNvPr>
          <p:cNvSpPr txBox="1"/>
          <p:nvPr/>
        </p:nvSpPr>
        <p:spPr>
          <a:xfrm>
            <a:off x="8511120" y="2485885"/>
            <a:ext cx="2662848" cy="646331"/>
          </a:xfrm>
          <a:prstGeom prst="rect">
            <a:avLst/>
          </a:prstGeom>
          <a:noFill/>
        </p:spPr>
        <p:txBody>
          <a:bodyPr wrap="square" rtlCol="0">
            <a:spAutoFit/>
          </a:bodyPr>
          <a:lstStyle/>
          <a:p>
            <a:r>
              <a:rPr lang="en-US" dirty="0"/>
              <a:t>What’s the risk for stroke if people take statins?</a:t>
            </a:r>
          </a:p>
        </p:txBody>
      </p:sp>
      <p:sp>
        <p:nvSpPr>
          <p:cNvPr id="5" name="TextBox 4">
            <a:extLst>
              <a:ext uri="{FF2B5EF4-FFF2-40B4-BE49-F238E27FC236}">
                <a16:creationId xmlns:a16="http://schemas.microsoft.com/office/drawing/2014/main" id="{9B308EDA-CD73-4298-95CB-3611A7098BBE}"/>
              </a:ext>
            </a:extLst>
          </p:cNvPr>
          <p:cNvSpPr txBox="1"/>
          <p:nvPr/>
        </p:nvSpPr>
        <p:spPr>
          <a:xfrm>
            <a:off x="6541179" y="3874808"/>
            <a:ext cx="3647849" cy="1200329"/>
          </a:xfrm>
          <a:prstGeom prst="rect">
            <a:avLst/>
          </a:prstGeom>
          <a:solidFill>
            <a:schemeClr val="bg1"/>
          </a:solidFill>
          <a:ln>
            <a:solidFill>
              <a:srgbClr val="FF0000"/>
            </a:solidFill>
          </a:ln>
        </p:spPr>
        <p:txBody>
          <a:bodyPr wrap="square" rtlCol="0">
            <a:spAutoFit/>
          </a:bodyPr>
          <a:lstStyle/>
          <a:p>
            <a:pPr algn="ctr"/>
            <a:r>
              <a:rPr lang="en-US" sz="2400" b="1" dirty="0">
                <a:solidFill>
                  <a:srgbClr val="FF0000"/>
                </a:solidFill>
                <a:latin typeface="Ink Free" panose="03080402000500000000" pitchFamily="66" charset="0"/>
              </a:rPr>
              <a:t>“What is the risk for stroke if they wouldn’t take statins?”</a:t>
            </a:r>
          </a:p>
        </p:txBody>
      </p:sp>
    </p:spTree>
    <p:extLst>
      <p:ext uri="{BB962C8B-B14F-4D97-AF65-F5344CB8AC3E}">
        <p14:creationId xmlns:p14="http://schemas.microsoft.com/office/powerpoint/2010/main" val="26546647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913678"/>
            <a:ext cx="5362576" cy="4173643"/>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a:t>
            </a:r>
            <a:r>
              <a:rPr lang="en-US" altLang="en-US" sz="2200" dirty="0" err="1">
                <a:solidFill>
                  <a:srgbClr val="F5C233"/>
                </a:solidFill>
                <a:latin typeface="JetBrains Mono"/>
              </a:rPr>
              <a:t>StratifiedStandardization</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lang="en-US" altLang="en-US" sz="2200" dirty="0" err="1">
                <a:solidFill>
                  <a:srgbClr val="A9B7C6"/>
                </a:solidFill>
                <a:latin typeface="JetBrains Mono"/>
              </a:rPr>
              <a:t>GridSearchCV</a:t>
            </a:r>
            <a:r>
              <a:rPr lang="en-US" altLang="en-US" sz="2200" dirty="0">
                <a:solidFill>
                  <a:srgbClr val="A9B7C6"/>
                </a:solidFill>
                <a:latin typeface="JetBrains Mono"/>
              </a:rPr>
              <a:t>(</a:t>
            </a:r>
          </a:p>
          <a:p>
            <a:pPr lvl="0" eaLnBrk="0" fontAlgn="base" hangingPunct="0">
              <a:spcBef>
                <a:spcPct val="0"/>
              </a:spcBef>
              <a:spcAft>
                <a:spcPct val="0"/>
              </a:spcAft>
              <a:defRPr/>
            </a:pPr>
            <a:r>
              <a:rPr lang="en-US" altLang="en-US" sz="2200" dirty="0">
                <a:solidFill>
                  <a:srgbClr val="A9B7C6"/>
                </a:solidFill>
                <a:latin typeface="JetBrains Mono"/>
              </a:rPr>
              <a:t>        </a:t>
            </a:r>
            <a:r>
              <a:rPr lang="en-US" altLang="en-US" sz="2200" dirty="0" err="1">
                <a:solidFill>
                  <a:srgbClr val="A9B7C6"/>
                </a:solidFill>
                <a:latin typeface="JetBrains Mono"/>
              </a:rPr>
              <a:t>GradientBoostingTreesClassifier</a:t>
            </a:r>
            <a:r>
              <a:rPr lang="en-US" altLang="en-US" sz="2200" dirty="0">
                <a:solidFill>
                  <a:srgbClr val="A9B7C6"/>
                </a:solidFill>
                <a:latin typeface="JetBrains Mono"/>
              </a:rPr>
              <a:t>()</a:t>
            </a:r>
          </a:p>
          <a:p>
            <a:pPr lvl="0" eaLnBrk="0" fontAlgn="base" hangingPunct="0">
              <a:spcBef>
                <a:spcPct val="0"/>
              </a:spcBef>
              <a:spcAft>
                <a:spcPct val="0"/>
              </a:spcAft>
              <a:defRPr/>
            </a:pPr>
            <a:r>
              <a:rPr lang="en-US" altLang="en-US" sz="2200" noProof="0" dirty="0">
                <a:solidFill>
                  <a:srgbClr val="F5C233"/>
                </a:solidFill>
                <a:latin typeface="JetBrains Mono"/>
              </a:rPr>
              <a:t>        </a:t>
            </a:r>
            <a:r>
              <a:rPr lang="en-US" altLang="en-US" sz="2200" dirty="0" err="1">
                <a:solidFill>
                  <a:srgbClr val="AA4926"/>
                </a:solidFill>
                <a:latin typeface="JetBrains Mono"/>
              </a:rPr>
              <a:t>param_grid</a:t>
            </a:r>
            <a:r>
              <a:rPr lang="en-US" altLang="en-US" sz="2200" dirty="0">
                <a:solidFill>
                  <a:srgbClr val="A9B7C6"/>
                </a:solidFill>
                <a:latin typeface="JetBrains Mono"/>
              </a:rPr>
              <a:t>={</a:t>
            </a:r>
            <a:br>
              <a:rPr lang="en-US" altLang="en-US" sz="2200" dirty="0">
                <a:solidFill>
                  <a:srgbClr val="CC7832"/>
                </a:solidFill>
                <a:latin typeface="JetBrains Mono"/>
              </a:rPr>
            </a:br>
            <a:r>
              <a:rPr lang="en-US" altLang="en-US" sz="2200" dirty="0">
                <a:solidFill>
                  <a:srgbClr val="CC7832"/>
                </a:solidFill>
                <a:latin typeface="JetBrains Mono"/>
              </a:rPr>
              <a:t>            </a:t>
            </a:r>
            <a:r>
              <a:rPr lang="en-US" altLang="en-US" sz="2200" dirty="0">
                <a:solidFill>
                  <a:srgbClr val="6A8759"/>
                </a:solidFill>
                <a:latin typeface="JetBrains Mono"/>
              </a:rPr>
              <a:t>"</a:t>
            </a:r>
            <a:r>
              <a:rPr lang="en-US" altLang="en-US" sz="2200" dirty="0" err="1">
                <a:solidFill>
                  <a:srgbClr val="6A8759"/>
                </a:solidFill>
                <a:latin typeface="JetBrains Mono"/>
              </a:rPr>
              <a:t>n_estimators</a:t>
            </a:r>
            <a:r>
              <a:rPr lang="en-US" altLang="en-US" sz="2200" dirty="0">
                <a:solidFill>
                  <a:srgbClr val="6A8759"/>
                </a:solidFill>
                <a:latin typeface="JetBrains Mono"/>
              </a:rPr>
              <a:t>"</a:t>
            </a:r>
            <a:r>
              <a:rPr lang="en-US" altLang="en-US" sz="2200" dirty="0">
                <a:solidFill>
                  <a:srgbClr val="A9B7C6"/>
                </a:solidFill>
                <a:latin typeface="JetBrains Mono"/>
              </a:rPr>
              <a:t>: [</a:t>
            </a:r>
            <a:r>
              <a:rPr lang="en-US" altLang="en-US" sz="2200" dirty="0">
                <a:solidFill>
                  <a:srgbClr val="6897BB"/>
                </a:solidFill>
                <a:latin typeface="JetBrains Mono"/>
              </a:rPr>
              <a:t>20</a:t>
            </a:r>
            <a:r>
              <a:rPr lang="en-US" altLang="en-US" sz="2200" dirty="0">
                <a:solidFill>
                  <a:srgbClr val="CC7832"/>
                </a:solidFill>
                <a:latin typeface="JetBrains Mono"/>
              </a:rPr>
              <a:t>, </a:t>
            </a:r>
            <a:r>
              <a:rPr lang="en-US" altLang="en-US" sz="2200" dirty="0">
                <a:solidFill>
                  <a:srgbClr val="6897BB"/>
                </a:solidFill>
                <a:latin typeface="JetBrains Mono"/>
              </a:rPr>
              <a:t>50</a:t>
            </a:r>
            <a:r>
              <a:rPr lang="en-US" altLang="en-US" sz="2200" dirty="0">
                <a:solidFill>
                  <a:srgbClr val="CC7832"/>
                </a:solidFill>
                <a:latin typeface="JetBrains Mono"/>
              </a:rPr>
              <a:t>, </a:t>
            </a:r>
            <a:r>
              <a:rPr lang="en-US" altLang="en-US" sz="2200" dirty="0">
                <a:solidFill>
                  <a:srgbClr val="6897BB"/>
                </a:solidFill>
                <a:latin typeface="JetBrains Mono"/>
              </a:rPr>
              <a:t>100</a:t>
            </a:r>
            <a:r>
              <a:rPr lang="en-US" altLang="en-US" sz="2200" dirty="0">
                <a:solidFill>
                  <a:srgbClr val="CC7832"/>
                </a:solidFill>
                <a:latin typeface="JetBrains Mono"/>
              </a:rPr>
              <a:t>, </a:t>
            </a:r>
            <a:r>
              <a:rPr lang="en-US" altLang="en-US" sz="2200" dirty="0">
                <a:solidFill>
                  <a:srgbClr val="6897BB"/>
                </a:solidFill>
                <a:latin typeface="JetBrains Mono"/>
              </a:rPr>
              <a:t>200</a:t>
            </a:r>
            <a:r>
              <a:rPr lang="en-US" altLang="en-US" sz="2200" dirty="0">
                <a:solidFill>
                  <a:srgbClr val="A9B7C6"/>
                </a:solidFill>
                <a:latin typeface="JetBrains Mono"/>
              </a:rPr>
              <a:t>]</a:t>
            </a:r>
            <a:r>
              <a:rPr lang="en-US" altLang="en-US" sz="2200" dirty="0">
                <a:solidFill>
                  <a:srgbClr val="CC7832"/>
                </a:solidFill>
                <a:latin typeface="JetBrains Mono"/>
              </a:rPr>
              <a:t>,</a:t>
            </a:r>
            <a:br>
              <a:rPr lang="en-US" altLang="en-US" sz="2200" dirty="0">
                <a:solidFill>
                  <a:srgbClr val="CC7832"/>
                </a:solidFill>
                <a:latin typeface="JetBrains Mono"/>
              </a:rPr>
            </a:br>
            <a:r>
              <a:rPr lang="en-US" altLang="en-US" sz="2200" dirty="0">
                <a:solidFill>
                  <a:srgbClr val="CC7832"/>
                </a:solidFill>
                <a:latin typeface="JetBrains Mono"/>
              </a:rPr>
              <a:t>        </a:t>
            </a:r>
            <a:r>
              <a:rPr lang="en-US" altLang="en-US" sz="2200" dirty="0">
                <a:solidFill>
                  <a:srgbClr val="A9B7C6"/>
                </a:solidFill>
                <a:latin typeface="JetBrains Mono"/>
              </a:rPr>
              <a:t>}</a:t>
            </a:r>
            <a:r>
              <a:rPr lang="en-US" altLang="en-US" sz="2200" dirty="0">
                <a:solidFill>
                  <a:srgbClr val="CC7832"/>
                </a:solidFill>
                <a:latin typeface="JetBrains Mono"/>
              </a:rPr>
              <a:t>,</a:t>
            </a:r>
            <a:endParaRPr lang="en-US" altLang="en-US" sz="2200" noProof="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A9B7C6"/>
                </a:solidFill>
                <a:effectLst/>
                <a:uLnTx/>
                <a:uFillTx/>
                <a:latin typeface="JetBrains Mono"/>
                <a:ea typeface="+mn-ea"/>
                <a:cs typeface="+mn-cs"/>
              </a:rPr>
              <a:t>estimate_population_outcome</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2200" dirty="0">
                <a:solidFill>
                  <a:srgbClr val="A9B7C6"/>
                </a:solidFill>
                <a:latin typeface="JetBrains Mono"/>
              </a:rPr>
              <a:t>    X, a, 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0164B51E-3789-6C0C-A1E1-F3C2EB240C57}"/>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4142929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EFDCAB89-96F8-4A20-8D57-523C008B870F}"/>
              </a:ext>
            </a:extLst>
          </p:cNvPr>
          <p:cNvSpPr>
            <a:spLocks noChangeArrowheads="1"/>
          </p:cNvSpPr>
          <p:nvPr/>
        </p:nvSpPr>
        <p:spPr bwMode="auto">
          <a:xfrm>
            <a:off x="447674" y="1896691"/>
            <a:ext cx="5743367" cy="4832092"/>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defRPr/>
            </a:pPr>
            <a:r>
              <a:rPr lang="en-US" altLang="en-US" sz="2200" dirty="0">
                <a:solidFill>
                  <a:srgbClr val="A9B7C6"/>
                </a:solidFill>
                <a:latin typeface="JetBrains Mono"/>
              </a:rPr>
              <a:t>X, a, y = </a:t>
            </a:r>
            <a:r>
              <a:rPr lang="en-US" altLang="en-US" sz="2200" dirty="0" err="1">
                <a:solidFill>
                  <a:srgbClr val="A9B7C6"/>
                </a:solidFill>
                <a:latin typeface="JetBrains Mono"/>
              </a:rPr>
              <a:t>get_data</a:t>
            </a:r>
            <a:r>
              <a:rPr lang="en-US" altLang="en-US" sz="2200" dirty="0">
                <a:solidFill>
                  <a:srgbClr val="A9B7C6"/>
                </a:solidFill>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model = </a:t>
            </a:r>
            <a:r>
              <a:rPr kumimoji="0" lang="en-US" altLang="en-US" sz="2200" b="0" i="0" u="none" strike="noStrike" kern="1200" cap="none" spc="0" normalizeH="0" baseline="0" noProof="0" dirty="0" err="1">
                <a:ln>
                  <a:noFill/>
                </a:ln>
                <a:solidFill>
                  <a:srgbClr val="F5C233"/>
                </a:solidFill>
                <a:effectLst/>
                <a:uLnTx/>
                <a:uFillTx/>
                <a:latin typeface="JetBrains Mono"/>
                <a:ea typeface="+mn-ea"/>
                <a:cs typeface="+mn-cs"/>
              </a:rPr>
              <a:t>CausalGridSearchCV</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F5C233"/>
                </a:solidFill>
                <a:effectLst/>
                <a:uLnTx/>
                <a:uFillTx/>
                <a:latin typeface="JetBrains Mono"/>
                <a:ea typeface="+mn-ea"/>
                <a:cs typeface="+mn-cs"/>
              </a:rPr>
              <a:t>IPW</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chemeClr val="accent2"/>
                </a:solidFill>
                <a:effectLst/>
                <a:uLnTx/>
                <a:uFillTx/>
                <a:latin typeface="JetBrains Mono"/>
                <a:ea typeface="+mn-ea"/>
                <a:cs typeface="+mn-cs"/>
              </a:rPr>
              <a:t>GradientBoostingClassifier</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err="1">
                <a:ln>
                  <a:noFill/>
                </a:ln>
                <a:solidFill>
                  <a:srgbClr val="AA4926"/>
                </a:solidFill>
                <a:effectLst/>
                <a:uLnTx/>
                <a:uFillTx/>
                <a:latin typeface="JetBrains Mono"/>
                <a:ea typeface="+mn-ea"/>
                <a:cs typeface="+mn-cs"/>
              </a:rPr>
              <a:t>param_grid</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6A8759"/>
                </a:solidFill>
                <a:effectLst/>
                <a:uLnTx/>
                <a:uFillTx/>
                <a:latin typeface="JetBrains Mono"/>
                <a:ea typeface="+mn-ea"/>
                <a:cs typeface="+mn-cs"/>
              </a:rPr>
              <a:t>clip_min</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0.0001</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0.001</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0.01</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"learner__</a:t>
            </a:r>
            <a:r>
              <a:rPr kumimoji="0" lang="en-US" altLang="en-US" sz="2200" b="0" i="0" u="none" strike="noStrike" kern="1200" cap="none" spc="0" normalizeH="0" baseline="0" noProof="0" dirty="0" err="1">
                <a:ln>
                  <a:noFill/>
                </a:ln>
                <a:solidFill>
                  <a:srgbClr val="6A8759"/>
                </a:solidFill>
                <a:effectLst/>
                <a:uLnTx/>
                <a:uFillTx/>
                <a:latin typeface="JetBrains Mono"/>
                <a:ea typeface="+mn-ea"/>
                <a:cs typeface="+mn-cs"/>
              </a:rPr>
              <a:t>n_estimators</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20</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50</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100</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897BB"/>
                </a:solidFill>
                <a:effectLst/>
                <a:uLnTx/>
                <a:uFillTx/>
                <a:latin typeface="JetBrains Mono"/>
                <a:ea typeface="+mn-ea"/>
                <a:cs typeface="+mn-cs"/>
              </a:rPr>
              <a:t>200</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AA4926"/>
                </a:solidFill>
                <a:effectLst/>
                <a:uLnTx/>
                <a:uFillTx/>
                <a:latin typeface="JetBrains Mono"/>
                <a:ea typeface="+mn-ea"/>
                <a:cs typeface="+mn-cs"/>
              </a:rPr>
              <a:t>scoring</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6A8759"/>
                </a:solidFill>
                <a:effectLst/>
                <a:uLnTx/>
                <a:uFillTx/>
                <a:latin typeface="JetBrains Mono"/>
                <a:ea typeface="+mn-ea"/>
                <a:cs typeface="+mn-cs"/>
              </a:rPr>
              <a:t>weighted_roc_auc_error</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6A8759"/>
                </a:solidFill>
                <a:effectLst/>
                <a:uLnTx/>
                <a:uFillTx/>
                <a:latin typeface="JetBrains Mono"/>
                <a:ea typeface="+mn-ea"/>
                <a:cs typeface="+mn-cs"/>
              </a:rPr>
              <a:t>covariate_balancing_error</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"ICI"</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b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b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    </a:t>
            </a:r>
            <a:r>
              <a:rPr kumimoji="0" lang="en-US" altLang="en-US" sz="2200" b="0" i="0" u="none" strike="noStrike" kern="1200" cap="none" spc="0" normalizeH="0" baseline="0" noProof="0" dirty="0">
                <a:ln>
                  <a:noFill/>
                </a:ln>
                <a:solidFill>
                  <a:srgbClr val="AA4926"/>
                </a:solidFill>
                <a:effectLst/>
                <a:uLnTx/>
                <a:uFillTx/>
                <a:latin typeface="JetBrains Mono"/>
                <a:ea typeface="+mn-ea"/>
                <a:cs typeface="+mn-cs"/>
              </a:rPr>
              <a:t>refit</a:t>
            </a: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err="1">
                <a:ln>
                  <a:noFill/>
                </a:ln>
                <a:solidFill>
                  <a:srgbClr val="6A8759"/>
                </a:solidFill>
                <a:effectLst/>
                <a:uLnTx/>
                <a:uFillTx/>
                <a:latin typeface="JetBrains Mono"/>
                <a:ea typeface="+mn-ea"/>
                <a:cs typeface="+mn-cs"/>
              </a:rPr>
              <a:t>weighted_roc_auc_error</a:t>
            </a:r>
            <a:r>
              <a:rPr kumimoji="0" lang="en-US" altLang="en-US" sz="2200" b="0" i="0" u="none" strike="noStrike" kern="1200" cap="none" spc="0" normalizeH="0" baseline="0" noProof="0" dirty="0">
                <a:ln>
                  <a:noFill/>
                </a:ln>
                <a:solidFill>
                  <a:srgbClr val="6A8759"/>
                </a:solidFill>
                <a:effectLst/>
                <a:uLnTx/>
                <a:uFillTx/>
                <a:latin typeface="JetBrains Mono"/>
                <a:ea typeface="+mn-ea"/>
                <a:cs typeface="+mn-cs"/>
              </a:rPr>
              <a:t>"</a:t>
            </a:r>
            <a:r>
              <a:rPr kumimoji="0" lang="en-US" altLang="en-US" sz="2200" b="0" i="0" u="none" strike="noStrike" kern="1200" cap="none" spc="0" normalizeH="0" baseline="0" noProof="0" dirty="0">
                <a:ln>
                  <a:noFill/>
                </a:ln>
                <a:solidFill>
                  <a:srgbClr val="CC7832"/>
                </a:solidFill>
                <a:effectLst/>
                <a:uLnTx/>
                <a:uFillTx/>
                <a:latin typeface="JetBrains Mono"/>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A9B7C6"/>
                </a:solidFill>
                <a:effectLst/>
                <a:uLnTx/>
                <a:uFillTx/>
                <a:latin typeface="JetBrains Mono"/>
                <a:ea typeface="+mn-ea"/>
                <a:cs typeface="+mn-cs"/>
              </a:rPr>
              <a:t>).fit(X, a, y)</a:t>
            </a:r>
            <a:endParaRPr kumimoji="0" lang="en-US" alt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
            <a:extLst>
              <a:ext uri="{FF2B5EF4-FFF2-40B4-BE49-F238E27FC236}">
                <a16:creationId xmlns:a16="http://schemas.microsoft.com/office/drawing/2014/main" id="{AA995B8A-2AAA-4EB0-9B38-FE4E61C772C9}"/>
              </a:ext>
            </a:extLst>
          </p:cNvPr>
          <p:cNvSpPr>
            <a:spLocks noGrp="1"/>
          </p:cNvSpPr>
          <p:nvPr>
            <p:ph type="title"/>
          </p:nvPr>
        </p:nvSpPr>
        <p:spPr>
          <a:xfrm>
            <a:off x="838200" y="165101"/>
            <a:ext cx="10515600" cy="746904"/>
          </a:xfrm>
        </p:spPr>
        <p:txBody>
          <a:bodyPr>
            <a:normAutofit/>
          </a:bodyPr>
          <a:lstStyle/>
          <a:p>
            <a:r>
              <a:rPr lang="en-US" dirty="0">
                <a:solidFill>
                  <a:schemeClr val="bg1"/>
                </a:solidFill>
              </a:rPr>
              <a:t>Flexible causal modeling with </a:t>
            </a:r>
            <a:r>
              <a:rPr lang="en-US" dirty="0">
                <a:solidFill>
                  <a:schemeClr val="bg1"/>
                </a:solidFill>
                <a:latin typeface="IBM Plex Mono Medium" panose="020B0609050203000203" pitchFamily="49" charset="0"/>
              </a:rPr>
              <a:t>causallib</a:t>
            </a:r>
            <a:endParaRPr lang="en-US" dirty="0">
              <a:solidFill>
                <a:schemeClr val="bg1"/>
              </a:solidFill>
            </a:endParaRPr>
          </a:p>
        </p:txBody>
      </p:sp>
      <p:sp>
        <p:nvSpPr>
          <p:cNvPr id="2" name="Content Placeholder 2">
            <a:extLst>
              <a:ext uri="{FF2B5EF4-FFF2-40B4-BE49-F238E27FC236}">
                <a16:creationId xmlns:a16="http://schemas.microsoft.com/office/drawing/2014/main" id="{697C34D0-384D-9D68-90C3-9E94AA0C5464}"/>
              </a:ext>
            </a:extLst>
          </p:cNvPr>
          <p:cNvSpPr>
            <a:spLocks noGrp="1"/>
          </p:cNvSpPr>
          <p:nvPr>
            <p:ph idx="1"/>
          </p:nvPr>
        </p:nvSpPr>
        <p:spPr>
          <a:xfrm>
            <a:off x="838200" y="1164483"/>
            <a:ext cx="10515600" cy="1121517"/>
          </a:xfrm>
        </p:spPr>
        <p:txBody>
          <a:bodyPr/>
          <a:lstStyle/>
          <a:p>
            <a:pPr marL="0" indent="0">
              <a:buNone/>
            </a:pPr>
            <a:r>
              <a:rPr lang="en-US" dirty="0">
                <a:solidFill>
                  <a:schemeClr val="bg1"/>
                </a:solidFill>
              </a:rPr>
              <a:t>Mix and match plug-in estimators with interchangeable causal models</a:t>
            </a:r>
          </a:p>
        </p:txBody>
      </p:sp>
    </p:spTree>
    <p:custDataLst>
      <p:tags r:id="rId1"/>
    </p:custDataLst>
    <p:extLst>
      <p:ext uri="{BB962C8B-B14F-4D97-AF65-F5344CB8AC3E}">
        <p14:creationId xmlns:p14="http://schemas.microsoft.com/office/powerpoint/2010/main" val="123017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9F3C-8356-FDA8-D36B-F6C0936F5AD4}"/>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67300E8D-36C8-3F66-F1A6-0FCE2ACAB1D8}"/>
              </a:ext>
            </a:extLst>
          </p:cNvPr>
          <p:cNvPicPr>
            <a:picLocks noChangeAspect="1"/>
          </p:cNvPicPr>
          <p:nvPr/>
        </p:nvPicPr>
        <p:blipFill rotWithShape="1">
          <a:blip r:embed="rId2"/>
          <a:srcRect t="1691" r="40602"/>
          <a:stretch/>
        </p:blipFill>
        <p:spPr>
          <a:xfrm>
            <a:off x="201757" y="0"/>
            <a:ext cx="4953000" cy="5371523"/>
          </a:xfrm>
          <a:prstGeom prst="rect">
            <a:avLst/>
          </a:prstGeom>
        </p:spPr>
      </p:pic>
      <p:pic>
        <p:nvPicPr>
          <p:cNvPr id="11" name="Picture 10">
            <a:extLst>
              <a:ext uri="{FF2B5EF4-FFF2-40B4-BE49-F238E27FC236}">
                <a16:creationId xmlns:a16="http://schemas.microsoft.com/office/drawing/2014/main" id="{C6D40E95-4347-B5D6-E795-C376F2D1C401}"/>
              </a:ext>
            </a:extLst>
          </p:cNvPr>
          <p:cNvPicPr>
            <a:picLocks noChangeAspect="1"/>
          </p:cNvPicPr>
          <p:nvPr/>
        </p:nvPicPr>
        <p:blipFill rotWithShape="1">
          <a:blip r:embed="rId3"/>
          <a:srcRect l="4910" r="1461" b="18347"/>
          <a:stretch/>
        </p:blipFill>
        <p:spPr>
          <a:xfrm>
            <a:off x="5154757" y="0"/>
            <a:ext cx="7677727" cy="4051300"/>
          </a:xfrm>
          <a:prstGeom prst="rect">
            <a:avLst/>
          </a:prstGeom>
        </p:spPr>
      </p:pic>
      <p:pic>
        <p:nvPicPr>
          <p:cNvPr id="19" name="Content Placeholder 18" descr="A diagram of a line with blue and orange dots&#10;&#10;Description automatically generated">
            <a:extLst>
              <a:ext uri="{FF2B5EF4-FFF2-40B4-BE49-F238E27FC236}">
                <a16:creationId xmlns:a16="http://schemas.microsoft.com/office/drawing/2014/main" id="{4C013BE1-D097-8EDD-87D4-72184B2EF6F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22159" y="4216730"/>
            <a:ext cx="7669841" cy="2641270"/>
          </a:xfrm>
        </p:spPr>
      </p:pic>
      <p:sp>
        <p:nvSpPr>
          <p:cNvPr id="20" name="TextBox 19">
            <a:extLst>
              <a:ext uri="{FF2B5EF4-FFF2-40B4-BE49-F238E27FC236}">
                <a16:creationId xmlns:a16="http://schemas.microsoft.com/office/drawing/2014/main" id="{62F61FC2-3CBD-C930-AA17-8846F37F5A1D}"/>
              </a:ext>
            </a:extLst>
          </p:cNvPr>
          <p:cNvSpPr txBox="1"/>
          <p:nvPr/>
        </p:nvSpPr>
        <p:spPr>
          <a:xfrm>
            <a:off x="0" y="6550223"/>
            <a:ext cx="5346700" cy="307777"/>
          </a:xfrm>
          <a:prstGeom prst="rect">
            <a:avLst/>
          </a:prstGeom>
          <a:noFill/>
        </p:spPr>
        <p:txBody>
          <a:bodyPr wrap="square" rtlCol="0">
            <a:spAutoFit/>
          </a:bodyPr>
          <a:lstStyle/>
          <a:p>
            <a:r>
              <a:rPr lang="en-US" sz="1400" dirty="0">
                <a:hlinkClick r:id="rId5"/>
              </a:rPr>
              <a:t>https://github.com/IBM/causallib/blob/master/examples/TMLE.ipynb</a:t>
            </a:r>
            <a:r>
              <a:rPr lang="en-US" sz="1400" dirty="0"/>
              <a:t> </a:t>
            </a:r>
          </a:p>
        </p:txBody>
      </p:sp>
    </p:spTree>
    <p:extLst>
      <p:ext uri="{BB962C8B-B14F-4D97-AF65-F5344CB8AC3E}">
        <p14:creationId xmlns:p14="http://schemas.microsoft.com/office/powerpoint/2010/main" val="2895898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C707-1BEA-7943-211C-FA15720BA3AC}"/>
              </a:ext>
            </a:extLst>
          </p:cNvPr>
          <p:cNvSpPr>
            <a:spLocks noGrp="1"/>
          </p:cNvSpPr>
          <p:nvPr>
            <p:ph type="title"/>
          </p:nvPr>
        </p:nvSpPr>
        <p:spPr/>
        <p:txBody>
          <a:bodyPr/>
          <a:lstStyle/>
          <a:p>
            <a:r>
              <a:rPr lang="en-US" dirty="0"/>
              <a:t>Identification</a:t>
            </a:r>
          </a:p>
        </p:txBody>
      </p:sp>
      <p:sp>
        <p:nvSpPr>
          <p:cNvPr id="3" name="Text Placeholder 2">
            <a:extLst>
              <a:ext uri="{FF2B5EF4-FFF2-40B4-BE49-F238E27FC236}">
                <a16:creationId xmlns:a16="http://schemas.microsoft.com/office/drawing/2014/main" id="{9F124842-31ED-919C-5880-7DDDBB186E40}"/>
              </a:ext>
            </a:extLst>
          </p:cNvPr>
          <p:cNvSpPr>
            <a:spLocks noGrp="1"/>
          </p:cNvSpPr>
          <p:nvPr>
            <p:ph type="body" idx="1"/>
          </p:nvPr>
        </p:nvSpPr>
        <p:spPr/>
        <p:txBody>
          <a:bodyPr/>
          <a:lstStyle/>
          <a:p>
            <a:r>
              <a:rPr lang="en-US" dirty="0"/>
              <a:t>When correlation does imply causation</a:t>
            </a:r>
          </a:p>
        </p:txBody>
      </p:sp>
    </p:spTree>
    <p:extLst>
      <p:ext uri="{BB962C8B-B14F-4D97-AF65-F5344CB8AC3E}">
        <p14:creationId xmlns:p14="http://schemas.microsoft.com/office/powerpoint/2010/main" val="4102112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2D8F-6627-505F-6632-683BBD2C563C}"/>
              </a:ext>
            </a:extLst>
          </p:cNvPr>
          <p:cNvSpPr>
            <a:spLocks noGrp="1"/>
          </p:cNvSpPr>
          <p:nvPr>
            <p:ph type="title"/>
          </p:nvPr>
        </p:nvSpPr>
        <p:spPr/>
        <p:txBody>
          <a:bodyPr/>
          <a:lstStyle/>
          <a:p>
            <a:r>
              <a:rPr lang="en-US" dirty="0"/>
              <a:t>Identification, estimation</a:t>
            </a:r>
          </a:p>
        </p:txBody>
      </p:sp>
      <p:sp>
        <p:nvSpPr>
          <p:cNvPr id="3" name="Content Placeholder 2">
            <a:extLst>
              <a:ext uri="{FF2B5EF4-FFF2-40B4-BE49-F238E27FC236}">
                <a16:creationId xmlns:a16="http://schemas.microsoft.com/office/drawing/2014/main" id="{82A1527A-ADB1-36A6-F5A5-E9F37CA77729}"/>
              </a:ext>
            </a:extLst>
          </p:cNvPr>
          <p:cNvSpPr>
            <a:spLocks noGrp="1"/>
          </p:cNvSpPr>
          <p:nvPr>
            <p:ph idx="1"/>
          </p:nvPr>
        </p:nvSpPr>
        <p:spPr/>
        <p:txBody>
          <a:bodyPr/>
          <a:lstStyle/>
          <a:p>
            <a:r>
              <a:rPr lang="en-US" dirty="0"/>
              <a:t>We heavily focused on estimation techniques but it’s important to remember that causality is part estimation part identification.</a:t>
            </a:r>
          </a:p>
          <a:p>
            <a:pPr lvl="1"/>
            <a:r>
              <a:rPr lang="en-US" dirty="0"/>
              <a:t>Estimation works within the data</a:t>
            </a:r>
          </a:p>
          <a:p>
            <a:pPr lvl="1"/>
            <a:r>
              <a:rPr lang="en-US" dirty="0"/>
              <a:t>Identification is outside the data (e.g., domain knowledge)</a:t>
            </a:r>
          </a:p>
          <a:p>
            <a:pPr lvl="1"/>
            <a:r>
              <a:rPr lang="en-US" dirty="0"/>
              <a:t>Identification is our justification to make the leap of faith interpreting the associations we derived from the data as causal effects </a:t>
            </a:r>
          </a:p>
          <a:p>
            <a:pPr lvl="1"/>
            <a:r>
              <a:rPr lang="en-US" dirty="0"/>
              <a:t>Identification translates the hypothetical potential outcomes to measurable quantities from the data</a:t>
            </a:r>
          </a:p>
          <a:p>
            <a:pPr lvl="1"/>
            <a:endParaRPr lang="en-US" dirty="0"/>
          </a:p>
        </p:txBody>
      </p:sp>
    </p:spTree>
    <p:extLst>
      <p:ext uri="{BB962C8B-B14F-4D97-AF65-F5344CB8AC3E}">
        <p14:creationId xmlns:p14="http://schemas.microsoft.com/office/powerpoint/2010/main" val="2701799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F393-105E-6B8C-A038-FD067C468020}"/>
              </a:ext>
            </a:extLst>
          </p:cNvPr>
          <p:cNvSpPr>
            <a:spLocks noGrp="1"/>
          </p:cNvSpPr>
          <p:nvPr>
            <p:ph type="title"/>
          </p:nvPr>
        </p:nvSpPr>
        <p:spPr/>
        <p:txBody>
          <a:bodyPr/>
          <a:lstStyle/>
          <a:p>
            <a:r>
              <a:rPr lang="en-US" dirty="0"/>
              <a:t>Causal identification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B91BB-20F6-FCC8-9F8A-3859F4E7649D}"/>
                  </a:ext>
                </a:extLst>
              </p:cNvPr>
              <p:cNvSpPr>
                <a:spLocks noGrp="1"/>
              </p:cNvSpPr>
              <p:nvPr>
                <p:ph idx="1"/>
              </p:nvPr>
            </p:nvSpPr>
            <p:spPr/>
            <p:txBody>
              <a:bodyPr>
                <a:normAutofit/>
              </a:bodyPr>
              <a:lstStyle/>
              <a:p>
                <a:r>
                  <a:rPr lang="en-US" dirty="0"/>
                  <a:t>Recall </a:t>
                </a:r>
                <a14:m>
                  <m:oMath xmlns:m="http://schemas.openxmlformats.org/officeDocument/2006/math">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𝑌</m:t>
                        </m:r>
                      </m:e>
                      <m:sup>
                        <m:r>
                          <a:rPr lang="en-US" b="0" i="1" smtClean="0">
                            <a:solidFill>
                              <a:schemeClr val="accent2"/>
                            </a:solidFill>
                            <a:latin typeface="Cambria Math" panose="02040503050406030204" pitchFamily="18" charset="0"/>
                          </a:rPr>
                          <m:t>0</m:t>
                        </m:r>
                      </m:sup>
                    </m:sSup>
                    <m:r>
                      <a:rPr lang="en-US" b="0" i="1" smtClean="0">
                        <a:latin typeface="Cambria Math" panose="02040503050406030204" pitchFamily="18" charset="0"/>
                      </a:rPr>
                      <m:t>,</m:t>
                    </m:r>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𝑌</m:t>
                        </m:r>
                      </m:e>
                      <m:sup>
                        <m:r>
                          <a:rPr lang="en-US" b="0" i="1" smtClean="0">
                            <a:solidFill>
                              <a:schemeClr val="accent1"/>
                            </a:solidFill>
                            <a:latin typeface="Cambria Math" panose="02040503050406030204" pitchFamily="18" charset="0"/>
                          </a:rPr>
                          <m:t>1</m:t>
                        </m:r>
                      </m:sup>
                    </m:sSup>
                  </m:oMath>
                </a14:m>
                <a:r>
                  <a:rPr lang="en-US" dirty="0">
                    <a:solidFill>
                      <a:schemeClr val="accent1"/>
                    </a:solidFill>
                  </a:rPr>
                  <a:t> </a:t>
                </a:r>
                <a:r>
                  <a:rPr lang="en-US" dirty="0"/>
                  <a:t>are hypothetical quantities of the </a:t>
                </a:r>
                <a:r>
                  <a:rPr lang="en-US" dirty="0">
                    <a:solidFill>
                      <a:schemeClr val="accent1"/>
                    </a:solidFill>
                  </a:rPr>
                  <a:t>m</a:t>
                </a:r>
                <a:r>
                  <a:rPr lang="en-US" dirty="0">
                    <a:solidFill>
                      <a:schemeClr val="accent2"/>
                    </a:solidFill>
                  </a:rPr>
                  <a:t>u</a:t>
                </a:r>
                <a:r>
                  <a:rPr lang="en-US" dirty="0">
                    <a:solidFill>
                      <a:schemeClr val="accent1"/>
                    </a:solidFill>
                  </a:rPr>
                  <a:t>l</a:t>
                </a:r>
                <a:r>
                  <a:rPr lang="en-US" dirty="0">
                    <a:solidFill>
                      <a:schemeClr val="accent2"/>
                    </a:solidFill>
                  </a:rPr>
                  <a:t>t</a:t>
                </a:r>
                <a:r>
                  <a:rPr lang="en-US" dirty="0">
                    <a:solidFill>
                      <a:schemeClr val="accent1"/>
                    </a:solidFill>
                  </a:rPr>
                  <a:t>i</a:t>
                </a:r>
                <a:r>
                  <a:rPr lang="en-US" dirty="0">
                    <a:solidFill>
                      <a:schemeClr val="accent2"/>
                    </a:solidFill>
                  </a:rPr>
                  <a:t>v</a:t>
                </a:r>
                <a:r>
                  <a:rPr lang="en-US" dirty="0">
                    <a:solidFill>
                      <a:schemeClr val="accent1"/>
                    </a:solidFill>
                  </a:rPr>
                  <a:t>e</a:t>
                </a:r>
                <a:r>
                  <a:rPr lang="en-US" dirty="0">
                    <a:solidFill>
                      <a:schemeClr val="accent2"/>
                    </a:solidFill>
                  </a:rPr>
                  <a:t>r</a:t>
                </a:r>
                <a:r>
                  <a:rPr lang="en-US" dirty="0">
                    <a:solidFill>
                      <a:schemeClr val="accent1"/>
                    </a:solidFill>
                  </a:rPr>
                  <a:t>s</a:t>
                </a:r>
                <a:r>
                  <a:rPr lang="en-US" dirty="0">
                    <a:solidFill>
                      <a:schemeClr val="accent2"/>
                    </a:solidFill>
                  </a:rPr>
                  <a:t>e</a:t>
                </a:r>
              </a:p>
              <a:p>
                <a:pPr lvl="1"/>
                <a:r>
                  <a:rPr lang="en-US" dirty="0"/>
                  <a:t>How do we translate them into measurable quantities</a:t>
                </a:r>
              </a:p>
              <a:p>
                <a:endParaRPr lang="en-US" dirty="0"/>
              </a:p>
              <a:p>
                <a:r>
                  <a:rPr lang="en-US" dirty="0"/>
                  <a:t>When does</a:t>
                </a:r>
              </a:p>
              <a:p>
                <a:pPr lvl="1"/>
                <a14:m>
                  <m:oMath xmlns:m="http://schemas.openxmlformats.org/officeDocument/2006/math">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𝑌</m:t>
                        </m:r>
                      </m:e>
                      <m:sup>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=0</m:t>
                        </m:r>
                      </m:sup>
                    </m:sSup>
                    <m:r>
                      <a:rPr lang="en-US" b="0" i="1" smtClean="0">
                        <a:solidFill>
                          <a:schemeClr val="accent2"/>
                        </a:solidFill>
                        <a:latin typeface="Cambria Math" panose="02040503050406030204" pitchFamily="18" charset="0"/>
                      </a:rPr>
                      <m:t>=</m:t>
                    </m:r>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Pr</m:t>
                        </m:r>
                      </m:fName>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𝑌</m:t>
                            </m:r>
                          </m:e>
                          <m:e>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=0</m:t>
                            </m:r>
                          </m:e>
                        </m:d>
                      </m:e>
                    </m:func>
                  </m:oMath>
                </a14:m>
                <a:endParaRPr lang="en-US" dirty="0"/>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𝑌</m:t>
                        </m:r>
                      </m:e>
                      <m:sup>
                        <m:r>
                          <a:rPr lang="en-US" b="0" i="1" smtClean="0">
                            <a:solidFill>
                              <a:schemeClr val="accent1"/>
                            </a:solidFill>
                            <a:latin typeface="Cambria Math" panose="02040503050406030204" pitchFamily="18" charset="0"/>
                          </a:rPr>
                          <m:t>𝐴</m:t>
                        </m:r>
                        <m:r>
                          <a:rPr lang="en-US" b="0" i="1" smtClean="0">
                            <a:solidFill>
                              <a:schemeClr val="accent1"/>
                            </a:solidFill>
                            <a:latin typeface="Cambria Math" panose="02040503050406030204" pitchFamily="18" charset="0"/>
                          </a:rPr>
                          <m:t>=1</m:t>
                        </m:r>
                      </m:sup>
                    </m:sSup>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Pr</m:t>
                        </m:r>
                      </m:fName>
                      <m:e>
                        <m:d>
                          <m:dPr>
                            <m:begChr m:val="["/>
                            <m:endChr m:val="]"/>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𝑌</m:t>
                            </m:r>
                          </m:e>
                          <m:e>
                            <m:r>
                              <a:rPr lang="en-US" b="0" i="1" smtClean="0">
                                <a:solidFill>
                                  <a:schemeClr val="accent1"/>
                                </a:solidFill>
                                <a:latin typeface="Cambria Math" panose="02040503050406030204" pitchFamily="18" charset="0"/>
                              </a:rPr>
                              <m:t>𝐴</m:t>
                            </m:r>
                            <m:r>
                              <a:rPr lang="en-US" b="0" i="1" smtClean="0">
                                <a:solidFill>
                                  <a:schemeClr val="accent1"/>
                                </a:solidFill>
                                <a:latin typeface="Cambria Math" panose="02040503050406030204" pitchFamily="18" charset="0"/>
                              </a:rPr>
                              <m:t>=1</m:t>
                            </m:r>
                          </m:e>
                        </m:d>
                      </m:e>
                    </m:func>
                  </m:oMath>
                </a14:m>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A6B91BB-20F6-FCC8-9F8A-3859F4E7649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56E3665-8022-198D-30AE-12E455B9BD15}"/>
              </a:ext>
            </a:extLst>
          </p:cNvPr>
          <p:cNvCxnSpPr/>
          <p:nvPr/>
        </p:nvCxnSpPr>
        <p:spPr>
          <a:xfrm flipV="1">
            <a:off x="1751682" y="4605051"/>
            <a:ext cx="121185" cy="56186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471C6EA-90A4-418F-F3EF-753CF01D0791}"/>
              </a:ext>
            </a:extLst>
          </p:cNvPr>
          <p:cNvCxnSpPr>
            <a:cxnSpLocks/>
          </p:cNvCxnSpPr>
          <p:nvPr/>
        </p:nvCxnSpPr>
        <p:spPr>
          <a:xfrm flipH="1" flipV="1">
            <a:off x="3644748" y="4605051"/>
            <a:ext cx="121185" cy="561861"/>
          </a:xfrm>
          <a:prstGeom prst="straightConnector1">
            <a:avLst/>
          </a:prstGeom>
          <a:ln w="57150">
            <a:solidFill>
              <a:srgbClr val="BB4DB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67F8E9-0A53-0409-DF49-1EF67110B3F3}"/>
              </a:ext>
            </a:extLst>
          </p:cNvPr>
          <p:cNvSpPr txBox="1"/>
          <p:nvPr/>
        </p:nvSpPr>
        <p:spPr>
          <a:xfrm>
            <a:off x="1090670" y="5166912"/>
            <a:ext cx="1244906" cy="769441"/>
          </a:xfrm>
          <a:prstGeom prst="rect">
            <a:avLst/>
          </a:prstGeom>
          <a:noFill/>
        </p:spPr>
        <p:txBody>
          <a:bodyPr wrap="square" rtlCol="0">
            <a:spAutoFit/>
          </a:bodyPr>
          <a:lstStyle/>
          <a:p>
            <a:pPr algn="ctr"/>
            <a:r>
              <a:rPr lang="en-US" sz="2200" dirty="0">
                <a:solidFill>
                  <a:srgbClr val="C00000"/>
                </a:solidFill>
              </a:rPr>
              <a:t>What we </a:t>
            </a:r>
            <a:r>
              <a:rPr lang="en-US" sz="2200" b="1" dirty="0">
                <a:solidFill>
                  <a:srgbClr val="C00000"/>
                </a:solidFill>
              </a:rPr>
              <a:t>want</a:t>
            </a:r>
          </a:p>
        </p:txBody>
      </p:sp>
      <p:sp>
        <p:nvSpPr>
          <p:cNvPr id="10" name="TextBox 9">
            <a:extLst>
              <a:ext uri="{FF2B5EF4-FFF2-40B4-BE49-F238E27FC236}">
                <a16:creationId xmlns:a16="http://schemas.microsoft.com/office/drawing/2014/main" id="{6EBA4CD6-58B0-BFA7-2908-E858B7B94727}"/>
              </a:ext>
            </a:extLst>
          </p:cNvPr>
          <p:cNvSpPr txBox="1"/>
          <p:nvPr/>
        </p:nvSpPr>
        <p:spPr>
          <a:xfrm>
            <a:off x="3104921" y="5165984"/>
            <a:ext cx="1244906" cy="769441"/>
          </a:xfrm>
          <a:prstGeom prst="rect">
            <a:avLst/>
          </a:prstGeom>
          <a:noFill/>
        </p:spPr>
        <p:txBody>
          <a:bodyPr wrap="square" rtlCol="0">
            <a:spAutoFit/>
          </a:bodyPr>
          <a:lstStyle/>
          <a:p>
            <a:pPr algn="ctr"/>
            <a:r>
              <a:rPr lang="en-US" sz="2200" dirty="0">
                <a:solidFill>
                  <a:srgbClr val="BB4DB1"/>
                </a:solidFill>
              </a:rPr>
              <a:t>What we </a:t>
            </a:r>
            <a:r>
              <a:rPr lang="en-US" sz="2200" b="1" dirty="0">
                <a:solidFill>
                  <a:srgbClr val="BB4DB1"/>
                </a:solidFill>
              </a:rPr>
              <a:t>have</a:t>
            </a:r>
          </a:p>
        </p:txBody>
      </p:sp>
      <p:pic>
        <p:nvPicPr>
          <p:cNvPr id="11" name="Graphic 10" descr="Earth globe Africa and Europe">
            <a:extLst>
              <a:ext uri="{FF2B5EF4-FFF2-40B4-BE49-F238E27FC236}">
                <a16:creationId xmlns:a16="http://schemas.microsoft.com/office/drawing/2014/main" id="{ACDDC62D-76AD-CB4A-6BE3-B58DA438FB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4452" y="1505246"/>
            <a:ext cx="469232" cy="469232"/>
          </a:xfrm>
          <a:prstGeom prst="rect">
            <a:avLst/>
          </a:prstGeom>
        </p:spPr>
      </p:pic>
      <p:pic>
        <p:nvPicPr>
          <p:cNvPr id="12" name="Graphic 11" descr="Earth globe Africa and Europe">
            <a:extLst>
              <a:ext uri="{FF2B5EF4-FFF2-40B4-BE49-F238E27FC236}">
                <a16:creationId xmlns:a16="http://schemas.microsoft.com/office/drawing/2014/main" id="{C61D5F0D-1707-6CBA-0845-DC6E21A45D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0478" y="1505246"/>
            <a:ext cx="469232" cy="46923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4A156-DC2D-85A0-2850-9892660A59F4}"/>
                  </a:ext>
                </a:extLst>
              </p:cNvPr>
              <p:cNvSpPr txBox="1"/>
              <p:nvPr/>
            </p:nvSpPr>
            <p:spPr>
              <a:xfrm>
                <a:off x="801789" y="5853797"/>
                <a:ext cx="1822668" cy="646331"/>
              </a:xfrm>
              <a:prstGeom prst="rect">
                <a:avLst/>
              </a:prstGeom>
              <a:noFill/>
            </p:spPr>
            <p:txBody>
              <a:bodyPr wrap="square" rtlCol="0">
                <a:spAutoFit/>
              </a:bodyPr>
              <a:lstStyle/>
              <a:p>
                <a:pPr algn="ctr"/>
                <a:r>
                  <a:rPr lang="en-US" dirty="0">
                    <a:solidFill>
                      <a:schemeClr val="tx1">
                        <a:lumMod val="65000"/>
                        <a:lumOff val="35000"/>
                      </a:schemeClr>
                    </a:solidFill>
                  </a:rPr>
                  <a:t>The outcome had we set </a:t>
                </a:r>
                <a14:m>
                  <m:oMath xmlns:m="http://schemas.openxmlformats.org/officeDocument/2006/math">
                    <m:r>
                      <a:rPr lang="en-US" b="0" i="1" smtClean="0">
                        <a:solidFill>
                          <a:schemeClr val="tx1">
                            <a:lumMod val="65000"/>
                            <a:lumOff val="35000"/>
                          </a:schemeClr>
                        </a:solidFill>
                        <a:latin typeface="Cambria Math" panose="02040503050406030204" pitchFamily="18" charset="0"/>
                      </a:rPr>
                      <m:t>𝐴</m:t>
                    </m:r>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𝑎</m:t>
                    </m:r>
                  </m:oMath>
                </a14:m>
                <a:endParaRPr lang="en-US" b="1" dirty="0">
                  <a:solidFill>
                    <a:schemeClr val="tx1">
                      <a:lumMod val="65000"/>
                      <a:lumOff val="35000"/>
                    </a:schemeClr>
                  </a:solidFill>
                </a:endParaRPr>
              </a:p>
            </p:txBody>
          </p:sp>
        </mc:Choice>
        <mc:Fallback xmlns="">
          <p:sp>
            <p:nvSpPr>
              <p:cNvPr id="13" name="TextBox 12">
                <a:extLst>
                  <a:ext uri="{FF2B5EF4-FFF2-40B4-BE49-F238E27FC236}">
                    <a16:creationId xmlns:a16="http://schemas.microsoft.com/office/drawing/2014/main" id="{5B34A156-DC2D-85A0-2850-9892660A59F4}"/>
                  </a:ext>
                </a:extLst>
              </p:cNvPr>
              <p:cNvSpPr txBox="1">
                <a:spLocks noRot="1" noChangeAspect="1" noMove="1" noResize="1" noEditPoints="1" noAdjustHandles="1" noChangeArrowheads="1" noChangeShapeType="1" noTextEdit="1"/>
              </p:cNvSpPr>
              <p:nvPr/>
            </p:nvSpPr>
            <p:spPr>
              <a:xfrm>
                <a:off x="801789" y="5853797"/>
                <a:ext cx="1822668" cy="646331"/>
              </a:xfrm>
              <a:prstGeom prst="rect">
                <a:avLst/>
              </a:prstGeom>
              <a:blipFill>
                <a:blip r:embed="rId7"/>
                <a:stretch>
                  <a:fillRect l="-3010" t="-4717" r="-50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38BDBB-E3AA-8150-CC68-3A4C64EDD287}"/>
                  </a:ext>
                </a:extLst>
              </p:cNvPr>
              <p:cNvSpPr txBox="1"/>
              <p:nvPr/>
            </p:nvSpPr>
            <p:spPr>
              <a:xfrm>
                <a:off x="2793072" y="5815594"/>
                <a:ext cx="1822668" cy="923330"/>
              </a:xfrm>
              <a:prstGeom prst="rect">
                <a:avLst/>
              </a:prstGeom>
              <a:noFill/>
            </p:spPr>
            <p:txBody>
              <a:bodyPr wrap="square" rtlCol="0">
                <a:spAutoFit/>
              </a:bodyPr>
              <a:lstStyle/>
              <a:p>
                <a:pPr algn="ctr"/>
                <a:r>
                  <a:rPr lang="en-US" dirty="0">
                    <a:solidFill>
                      <a:schemeClr val="tx1">
                        <a:lumMod val="65000"/>
                        <a:lumOff val="35000"/>
                      </a:schemeClr>
                    </a:solidFill>
                  </a:rPr>
                  <a:t>The outcome among those who had </a:t>
                </a:r>
                <a14:m>
                  <m:oMath xmlns:m="http://schemas.openxmlformats.org/officeDocument/2006/math">
                    <m:r>
                      <a:rPr lang="en-US" b="0" i="1" smtClean="0">
                        <a:solidFill>
                          <a:schemeClr val="tx1">
                            <a:lumMod val="65000"/>
                            <a:lumOff val="35000"/>
                          </a:schemeClr>
                        </a:solidFill>
                        <a:latin typeface="Cambria Math" panose="02040503050406030204" pitchFamily="18" charset="0"/>
                      </a:rPr>
                      <m:t>𝐴</m:t>
                    </m:r>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𝑎</m:t>
                    </m:r>
                  </m:oMath>
                </a14:m>
                <a:endParaRPr lang="en-US" b="1" dirty="0">
                  <a:solidFill>
                    <a:schemeClr val="tx1">
                      <a:lumMod val="65000"/>
                      <a:lumOff val="35000"/>
                    </a:schemeClr>
                  </a:solidFill>
                </a:endParaRPr>
              </a:p>
            </p:txBody>
          </p:sp>
        </mc:Choice>
        <mc:Fallback xmlns="">
          <p:sp>
            <p:nvSpPr>
              <p:cNvPr id="14" name="TextBox 13">
                <a:extLst>
                  <a:ext uri="{FF2B5EF4-FFF2-40B4-BE49-F238E27FC236}">
                    <a16:creationId xmlns:a16="http://schemas.microsoft.com/office/drawing/2014/main" id="{0C38BDBB-E3AA-8150-CC68-3A4C64EDD287}"/>
                  </a:ext>
                </a:extLst>
              </p:cNvPr>
              <p:cNvSpPr txBox="1">
                <a:spLocks noRot="1" noChangeAspect="1" noMove="1" noResize="1" noEditPoints="1" noAdjustHandles="1" noChangeArrowheads="1" noChangeShapeType="1" noTextEdit="1"/>
              </p:cNvSpPr>
              <p:nvPr/>
            </p:nvSpPr>
            <p:spPr>
              <a:xfrm>
                <a:off x="2793072" y="5815594"/>
                <a:ext cx="1822668" cy="923330"/>
              </a:xfrm>
              <a:prstGeom prst="rect">
                <a:avLst/>
              </a:prstGeom>
              <a:blipFill>
                <a:blip r:embed="rId8"/>
                <a:stretch>
                  <a:fillRect t="-3311" b="-9934"/>
                </a:stretch>
              </a:blipFill>
            </p:spPr>
            <p:txBody>
              <a:bodyPr/>
              <a:lstStyle/>
              <a:p>
                <a:r>
                  <a:rPr lang="en-US">
                    <a:noFill/>
                  </a:rPr>
                  <a:t> </a:t>
                </a:r>
              </a:p>
            </p:txBody>
          </p:sp>
        </mc:Fallback>
      </mc:AlternateContent>
    </p:spTree>
    <p:extLst>
      <p:ext uri="{BB962C8B-B14F-4D97-AF65-F5344CB8AC3E}">
        <p14:creationId xmlns:p14="http://schemas.microsoft.com/office/powerpoint/2010/main" val="179199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throwing coins into the air&#10;&#10;Description automatically generated">
            <a:extLst>
              <a:ext uri="{FF2B5EF4-FFF2-40B4-BE49-F238E27FC236}">
                <a16:creationId xmlns:a16="http://schemas.microsoft.com/office/drawing/2014/main" id="{5284A799-D99C-BED2-7E40-5080988EA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58984" y="0"/>
            <a:ext cx="2033016" cy="3048000"/>
          </a:xfrm>
          <a:prstGeom prst="rect">
            <a:avLst/>
          </a:prstGeom>
        </p:spPr>
      </p:pic>
      <p:sp>
        <p:nvSpPr>
          <p:cNvPr id="2" name="Title 1">
            <a:extLst>
              <a:ext uri="{FF2B5EF4-FFF2-40B4-BE49-F238E27FC236}">
                <a16:creationId xmlns:a16="http://schemas.microsoft.com/office/drawing/2014/main" id="{F84184EC-5E92-4003-902E-276F5944033A}"/>
              </a:ext>
            </a:extLst>
          </p:cNvPr>
          <p:cNvSpPr>
            <a:spLocks noGrp="1"/>
          </p:cNvSpPr>
          <p:nvPr>
            <p:ph type="title"/>
          </p:nvPr>
        </p:nvSpPr>
        <p:spPr/>
        <p:txBody>
          <a:bodyPr/>
          <a:lstStyle/>
          <a:p>
            <a:r>
              <a:rPr lang="en-US" dirty="0"/>
              <a:t>Randomized Control Trials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028A20-8B49-4DBC-8324-F9E6D0D23C88}"/>
                  </a:ext>
                </a:extLst>
              </p:cNvPr>
              <p:cNvSpPr>
                <a:spLocks noGrp="1"/>
              </p:cNvSpPr>
              <p:nvPr>
                <p:ph idx="1"/>
              </p:nvPr>
            </p:nvSpPr>
            <p:spPr>
              <a:xfrm>
                <a:off x="838200" y="1825625"/>
                <a:ext cx="10515600" cy="4667250"/>
              </a:xfrm>
            </p:spPr>
            <p:txBody>
              <a:bodyPr>
                <a:normAutofit lnSpcReduction="10000"/>
              </a:bodyPr>
              <a:lstStyle/>
              <a:p>
                <a:pPr marL="0" indent="0">
                  <a:buNone/>
                </a:pPr>
                <a:r>
                  <a:rPr lang="en-US" dirty="0"/>
                  <a:t>Since we can’t access the </a:t>
                </a:r>
                <a:r>
                  <a:rPr lang="en-US" dirty="0">
                    <a:solidFill>
                      <a:schemeClr val="accent1"/>
                    </a:solidFill>
                  </a:rPr>
                  <a:t>m</a:t>
                </a:r>
                <a:r>
                  <a:rPr lang="en-US" dirty="0">
                    <a:solidFill>
                      <a:schemeClr val="accent2"/>
                    </a:solidFill>
                  </a:rPr>
                  <a:t>u</a:t>
                </a:r>
                <a:r>
                  <a:rPr lang="en-US" dirty="0">
                    <a:solidFill>
                      <a:schemeClr val="accent1"/>
                    </a:solidFill>
                  </a:rPr>
                  <a:t>l</a:t>
                </a:r>
                <a:r>
                  <a:rPr lang="en-US" dirty="0">
                    <a:solidFill>
                      <a:schemeClr val="accent2"/>
                    </a:solidFill>
                  </a:rPr>
                  <a:t>t</a:t>
                </a:r>
                <a:r>
                  <a:rPr lang="en-US" dirty="0">
                    <a:solidFill>
                      <a:schemeClr val="accent1"/>
                    </a:solidFill>
                  </a:rPr>
                  <a:t>i</a:t>
                </a:r>
                <a:r>
                  <a:rPr lang="en-US" dirty="0">
                    <a:solidFill>
                      <a:schemeClr val="accent2"/>
                    </a:solidFill>
                  </a:rPr>
                  <a:t>v</a:t>
                </a:r>
                <a:r>
                  <a:rPr lang="en-US" dirty="0">
                    <a:solidFill>
                      <a:schemeClr val="accent1"/>
                    </a:solidFill>
                  </a:rPr>
                  <a:t>e</a:t>
                </a:r>
                <a:r>
                  <a:rPr lang="en-US" dirty="0">
                    <a:solidFill>
                      <a:schemeClr val="accent2"/>
                    </a:solidFill>
                  </a:rPr>
                  <a:t>r</a:t>
                </a:r>
                <a:r>
                  <a:rPr lang="en-US" dirty="0">
                    <a:solidFill>
                      <a:schemeClr val="accent1"/>
                    </a:solidFill>
                  </a:rPr>
                  <a:t>s</a:t>
                </a:r>
                <a:r>
                  <a:rPr lang="en-US" dirty="0">
                    <a:solidFill>
                      <a:schemeClr val="accent2"/>
                    </a:solidFill>
                  </a:rPr>
                  <a:t>e</a:t>
                </a:r>
                <a:r>
                  <a:rPr lang="en-US" dirty="0"/>
                  <a:t>, the next best thing:</a:t>
                </a:r>
              </a:p>
              <a:p>
                <a:r>
                  <a:rPr lang="en-US" dirty="0"/>
                  <a:t>Randomized control trials</a:t>
                </a:r>
              </a:p>
              <a:p>
                <a:pPr lvl="1"/>
                <a:r>
                  <a:rPr lang="en-US" dirty="0"/>
                  <a:t>Gather many people, randomly assign them to a </a:t>
                </a:r>
                <a:r>
                  <a:rPr lang="en-US" dirty="0">
                    <a:solidFill>
                      <a:schemeClr val="accent1"/>
                    </a:solidFill>
                  </a:rPr>
                  <a:t>treatment</a:t>
                </a:r>
                <a:r>
                  <a:rPr lang="en-US" dirty="0"/>
                  <a:t> or </a:t>
                </a:r>
                <a:r>
                  <a:rPr lang="en-US" dirty="0">
                    <a:solidFill>
                      <a:schemeClr val="accent2"/>
                    </a:solidFill>
                  </a:rPr>
                  <a:t>placebo</a:t>
                </a:r>
                <a:r>
                  <a:rPr lang="en-US" dirty="0"/>
                  <a:t> arm.</a:t>
                </a:r>
              </a:p>
              <a:p>
                <a:pPr lvl="1"/>
                <a:r>
                  <a:rPr lang="en-US" dirty="0"/>
                  <a:t>Substitute</a:t>
                </a:r>
              </a:p>
              <a:p>
                <a:pPr lvl="2"/>
                <a14:m>
                  <m:oMath xmlns:m="http://schemas.openxmlformats.org/officeDocument/2006/math">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𝑌</m:t>
                        </m:r>
                      </m:e>
                      <m:sup>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=0</m:t>
                        </m:r>
                      </m:sup>
                    </m:sSup>
                    <m:r>
                      <a:rPr lang="en-US" b="0" i="1" smtClean="0">
                        <a:solidFill>
                          <a:schemeClr val="accent2"/>
                        </a:solidFill>
                        <a:latin typeface="Cambria Math" panose="02040503050406030204" pitchFamily="18" charset="0"/>
                      </a:rPr>
                      <m:t>=</m:t>
                    </m:r>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Pr</m:t>
                        </m:r>
                      </m:fName>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𝑌</m:t>
                            </m:r>
                          </m:e>
                          <m:e>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=0</m:t>
                            </m:r>
                          </m:e>
                        </m:d>
                      </m:e>
                    </m:func>
                  </m:oMath>
                </a14:m>
                <a:endParaRPr lang="en-US" dirty="0"/>
              </a:p>
              <a:p>
                <a:pPr lvl="2"/>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𝑌</m:t>
                        </m:r>
                      </m:e>
                      <m:sup>
                        <m:r>
                          <a:rPr lang="en-US" b="0" i="1" smtClean="0">
                            <a:solidFill>
                              <a:schemeClr val="accent1"/>
                            </a:solidFill>
                            <a:latin typeface="Cambria Math" panose="02040503050406030204" pitchFamily="18" charset="0"/>
                          </a:rPr>
                          <m:t>𝐴</m:t>
                        </m:r>
                        <m:r>
                          <a:rPr lang="en-US" b="0" i="1" smtClean="0">
                            <a:solidFill>
                              <a:schemeClr val="accent1"/>
                            </a:solidFill>
                            <a:latin typeface="Cambria Math" panose="02040503050406030204" pitchFamily="18" charset="0"/>
                          </a:rPr>
                          <m:t>=1</m:t>
                        </m:r>
                      </m:sup>
                    </m:sSup>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Pr</m:t>
                        </m:r>
                      </m:fName>
                      <m:e>
                        <m:d>
                          <m:dPr>
                            <m:begChr m:val="["/>
                            <m:endChr m:val="]"/>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𝑌</m:t>
                            </m:r>
                          </m:e>
                          <m:e>
                            <m:r>
                              <a:rPr lang="en-US" b="0" i="1" smtClean="0">
                                <a:solidFill>
                                  <a:schemeClr val="accent1"/>
                                </a:solidFill>
                                <a:latin typeface="Cambria Math" panose="02040503050406030204" pitchFamily="18" charset="0"/>
                              </a:rPr>
                              <m:t>𝐴</m:t>
                            </m:r>
                            <m:r>
                              <a:rPr lang="en-US" b="0" i="1" smtClean="0">
                                <a:solidFill>
                                  <a:schemeClr val="accent1"/>
                                </a:solidFill>
                                <a:latin typeface="Cambria Math" panose="02040503050406030204" pitchFamily="18" charset="0"/>
                              </a:rPr>
                              <m:t>=1</m:t>
                            </m:r>
                          </m:e>
                        </m:d>
                      </m:e>
                    </m:func>
                  </m:oMath>
                </a14:m>
                <a:endParaRPr lang="en-US" dirty="0"/>
              </a:p>
              <a:p>
                <a:endParaRPr lang="en-US" dirty="0"/>
              </a:p>
              <a:p>
                <a:r>
                  <a:rPr lang="en-US" sz="2400" dirty="0"/>
                  <a:t>Gold standard for causal effects</a:t>
                </a:r>
              </a:p>
              <a:p>
                <a:endParaRPr lang="en-US" dirty="0"/>
              </a:p>
              <a:p>
                <a:r>
                  <a:rPr lang="en-US" dirty="0"/>
                  <a:t>Not always feasible:</a:t>
                </a:r>
              </a:p>
              <a:p>
                <a:pPr lvl="1"/>
                <a:r>
                  <a:rPr lang="en-US" dirty="0"/>
                  <a:t>Ethics, cost, time, generalization…</a:t>
                </a:r>
              </a:p>
              <a:p>
                <a:endParaRPr lang="en-US" dirty="0"/>
              </a:p>
            </p:txBody>
          </p:sp>
        </mc:Choice>
        <mc:Fallback xmlns="">
          <p:sp>
            <p:nvSpPr>
              <p:cNvPr id="3" name="Content Placeholder 2">
                <a:extLst>
                  <a:ext uri="{FF2B5EF4-FFF2-40B4-BE49-F238E27FC236}">
                    <a16:creationId xmlns:a16="http://schemas.microsoft.com/office/drawing/2014/main" id="{A1028A20-8B49-4DBC-8324-F9E6D0D23C88}"/>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4"/>
                <a:stretch>
                  <a:fillRect l="-1217" t="-2872"/>
                </a:stretch>
              </a:blipFill>
            </p:spPr>
            <p:txBody>
              <a:bodyPr/>
              <a:lstStyle/>
              <a:p>
                <a:r>
                  <a:rPr lang="en-US">
                    <a:noFill/>
                  </a:rPr>
                  <a:t> </a:t>
                </a:r>
              </a:p>
            </p:txBody>
          </p:sp>
        </mc:Fallback>
      </mc:AlternateContent>
      <p:pic>
        <p:nvPicPr>
          <p:cNvPr id="8" name="Graphic 7" descr="Earth globe Africa and Europe">
            <a:extLst>
              <a:ext uri="{FF2B5EF4-FFF2-40B4-BE49-F238E27FC236}">
                <a16:creationId xmlns:a16="http://schemas.microsoft.com/office/drawing/2014/main" id="{E463B57E-911D-CB4A-02E6-E1452EB6A5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74301" y="1505246"/>
            <a:ext cx="469232" cy="469232"/>
          </a:xfrm>
          <a:prstGeom prst="rect">
            <a:avLst/>
          </a:prstGeom>
        </p:spPr>
      </p:pic>
      <p:pic>
        <p:nvPicPr>
          <p:cNvPr id="9" name="Graphic 8" descr="Earth globe Africa and Europe">
            <a:extLst>
              <a:ext uri="{FF2B5EF4-FFF2-40B4-BE49-F238E27FC236}">
                <a16:creationId xmlns:a16="http://schemas.microsoft.com/office/drawing/2014/main" id="{44EBA6C7-C34F-B4AA-AFCD-77E457A3FE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0327" y="1505246"/>
            <a:ext cx="469232" cy="469232"/>
          </a:xfrm>
          <a:prstGeom prst="rect">
            <a:avLst/>
          </a:prstGeom>
        </p:spPr>
      </p:pic>
    </p:spTree>
    <p:extLst>
      <p:ext uri="{BB962C8B-B14F-4D97-AF65-F5344CB8AC3E}">
        <p14:creationId xmlns:p14="http://schemas.microsoft.com/office/powerpoint/2010/main" val="3427399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33A9A-9CA2-4090-8868-5489FA40A0A0}"/>
              </a:ext>
            </a:extLst>
          </p:cNvPr>
          <p:cNvSpPr>
            <a:spLocks noGrp="1"/>
          </p:cNvSpPr>
          <p:nvPr>
            <p:ph type="title"/>
          </p:nvPr>
        </p:nvSpPr>
        <p:spPr/>
        <p:txBody>
          <a:bodyPr/>
          <a:lstStyle/>
          <a:p>
            <a:r>
              <a:rPr lang="en-US" dirty="0"/>
              <a:t>Observational studies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BBA8F6-E3EB-4011-8353-09CF9DEE92C5}"/>
                  </a:ext>
                </a:extLst>
              </p:cNvPr>
              <p:cNvSpPr>
                <a:spLocks noGrp="1"/>
              </p:cNvSpPr>
              <p:nvPr>
                <p:ph idx="1"/>
              </p:nvPr>
            </p:nvSpPr>
            <p:spPr>
              <a:xfrm>
                <a:off x="838200" y="1825624"/>
                <a:ext cx="10515600" cy="5032375"/>
              </a:xfrm>
            </p:spPr>
            <p:txBody>
              <a:bodyPr>
                <a:normAutofit fontScale="92500" lnSpcReduction="20000"/>
              </a:bodyPr>
              <a:lstStyle/>
              <a:p>
                <a:pPr marL="0" indent="0">
                  <a:buNone/>
                </a:pPr>
                <a:r>
                  <a:rPr lang="en-US" dirty="0"/>
                  <a:t>Since we can’t always randomize and intervene, the next best thing:</a:t>
                </a:r>
              </a:p>
              <a:p>
                <a:r>
                  <a:rPr lang="en-US" dirty="0"/>
                  <a:t>Observational studies</a:t>
                </a:r>
              </a:p>
              <a:p>
                <a:pPr lvl="1"/>
                <a:r>
                  <a:rPr lang="en-US" dirty="0"/>
                  <a:t>Data collected from daily processes, abundant</a:t>
                </a:r>
              </a:p>
              <a:p>
                <a:pPr lvl="1"/>
                <a:endParaRPr lang="en-US" dirty="0"/>
              </a:p>
              <a:p>
                <a:r>
                  <a:rPr lang="en-US" dirty="0"/>
                  <a:t>Prone to bias</a:t>
                </a:r>
              </a:p>
              <a:p>
                <a:pPr lvl="1"/>
                <a14:m>
                  <m:oMath xmlns:m="http://schemas.openxmlformats.org/officeDocument/2006/math">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𝑌</m:t>
                        </m:r>
                      </m:e>
                      <m:sup>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=0</m:t>
                        </m:r>
                      </m:sup>
                    </m:sSup>
                    <m:r>
                      <a:rPr lang="en-US" b="0" i="1" smtClean="0">
                        <a:solidFill>
                          <a:schemeClr val="accent2"/>
                        </a:solidFill>
                        <a:latin typeface="Cambria Math" panose="02040503050406030204" pitchFamily="18" charset="0"/>
                      </a:rPr>
                      <m:t>≠</m:t>
                    </m:r>
                    <m:func>
                      <m:funcPr>
                        <m:ctrlPr>
                          <a:rPr lang="en-US" b="0" i="1" smtClean="0">
                            <a:solidFill>
                              <a:schemeClr val="accent2"/>
                            </a:solidFill>
                            <a:latin typeface="Cambria Math" panose="02040503050406030204" pitchFamily="18" charset="0"/>
                          </a:rPr>
                        </m:ctrlPr>
                      </m:funcPr>
                      <m:fName>
                        <m:r>
                          <m:rPr>
                            <m:sty m:val="p"/>
                          </m:rPr>
                          <a:rPr lang="en-US" b="0" i="0" smtClean="0">
                            <a:solidFill>
                              <a:schemeClr val="accent2"/>
                            </a:solidFill>
                            <a:latin typeface="Cambria Math" panose="02040503050406030204" pitchFamily="18" charset="0"/>
                          </a:rPr>
                          <m:t>Pr</m:t>
                        </m:r>
                      </m:fName>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𝑌</m:t>
                            </m:r>
                          </m:e>
                          <m:e>
                            <m:r>
                              <a:rPr lang="en-US" b="0" i="1" smtClean="0">
                                <a:solidFill>
                                  <a:schemeClr val="accent2"/>
                                </a:solidFill>
                                <a:latin typeface="Cambria Math" panose="02040503050406030204" pitchFamily="18" charset="0"/>
                              </a:rPr>
                              <m:t>𝐴</m:t>
                            </m:r>
                            <m:r>
                              <a:rPr lang="en-US" b="0" i="1" smtClean="0">
                                <a:solidFill>
                                  <a:schemeClr val="accent2"/>
                                </a:solidFill>
                                <a:latin typeface="Cambria Math" panose="02040503050406030204" pitchFamily="18" charset="0"/>
                              </a:rPr>
                              <m:t>=0</m:t>
                            </m:r>
                          </m:e>
                        </m:d>
                      </m:e>
                    </m:func>
                  </m:oMath>
                </a14:m>
                <a:endParaRPr lang="en-US" b="0" i="1" dirty="0">
                  <a:solidFill>
                    <a:schemeClr val="accent2"/>
                  </a:solidFill>
                  <a:latin typeface="Cambria Math" panose="02040503050406030204" pitchFamily="18"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𝑌</m:t>
                        </m:r>
                      </m:e>
                      <m:sup>
                        <m:r>
                          <a:rPr lang="en-US" b="0" i="1" smtClean="0">
                            <a:solidFill>
                              <a:schemeClr val="accent1"/>
                            </a:solidFill>
                            <a:latin typeface="Cambria Math" panose="02040503050406030204" pitchFamily="18" charset="0"/>
                          </a:rPr>
                          <m:t>𝐴</m:t>
                        </m:r>
                        <m:r>
                          <a:rPr lang="en-US" b="0" i="1" smtClean="0">
                            <a:solidFill>
                              <a:schemeClr val="accent1"/>
                            </a:solidFill>
                            <a:latin typeface="Cambria Math" panose="02040503050406030204" pitchFamily="18" charset="0"/>
                          </a:rPr>
                          <m:t>=1</m:t>
                        </m:r>
                      </m:sup>
                    </m:sSup>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Pr</m:t>
                        </m:r>
                      </m:fName>
                      <m:e>
                        <m:d>
                          <m:dPr>
                            <m:begChr m:val="["/>
                            <m:endChr m:val="]"/>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𝑌</m:t>
                            </m:r>
                          </m:e>
                          <m:e>
                            <m:r>
                              <a:rPr lang="en-US" b="0" i="1" smtClean="0">
                                <a:solidFill>
                                  <a:schemeClr val="accent1"/>
                                </a:solidFill>
                                <a:latin typeface="Cambria Math" panose="02040503050406030204" pitchFamily="18" charset="0"/>
                              </a:rPr>
                              <m:t>𝐴</m:t>
                            </m:r>
                            <m:r>
                              <a:rPr lang="en-US" b="0" i="1" smtClean="0">
                                <a:solidFill>
                                  <a:schemeClr val="accent1"/>
                                </a:solidFill>
                                <a:latin typeface="Cambria Math" panose="02040503050406030204" pitchFamily="18" charset="0"/>
                              </a:rPr>
                              <m:t>=1</m:t>
                            </m:r>
                          </m:e>
                        </m:d>
                      </m:e>
                    </m:func>
                  </m:oMath>
                </a14:m>
                <a:endParaRPr lang="en-US" dirty="0"/>
              </a:p>
              <a:p>
                <a:pPr lvl="1"/>
                <a:r>
                  <a:rPr lang="en-US" dirty="0"/>
                  <a:t>“Correlation does not imply causation”</a:t>
                </a:r>
              </a:p>
              <a:p>
                <a:endParaRPr lang="en-US" dirty="0"/>
              </a:p>
              <a:p>
                <a:r>
                  <a:rPr lang="en-US" dirty="0"/>
                  <a:t>But there are formal mathematical conditions in which this is possible</a:t>
                </a:r>
              </a:p>
              <a:p>
                <a:r>
                  <a:rPr lang="en-US" dirty="0"/>
                  <a:t>The 3 causal assumptions:</a:t>
                </a:r>
              </a:p>
              <a:p>
                <a:pPr lvl="1"/>
                <a:r>
                  <a:rPr lang="en-US" dirty="0" err="1"/>
                  <a:t>Unconfoundedness</a:t>
                </a:r>
                <a:endParaRPr lang="en-US" dirty="0"/>
              </a:p>
              <a:p>
                <a:pPr lvl="1"/>
                <a:r>
                  <a:rPr lang="en-US" dirty="0"/>
                  <a:t>Overlap</a:t>
                </a:r>
              </a:p>
              <a:p>
                <a:pPr lvl="1"/>
                <a:r>
                  <a:rPr lang="en-US" dirty="0"/>
                  <a:t>Consistency</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BBBA8F6-E3EB-4011-8353-09CF9DEE92C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43" t="-3027" b="-363"/>
                </a:stretch>
              </a:blipFill>
            </p:spPr>
            <p:txBody>
              <a:bodyPr/>
              <a:lstStyle/>
              <a:p>
                <a:r>
                  <a:rPr lang="en-US">
                    <a:noFill/>
                  </a:rPr>
                  <a:t> </a:t>
                </a:r>
              </a:p>
            </p:txBody>
          </p:sp>
        </mc:Fallback>
      </mc:AlternateContent>
      <p:pic>
        <p:nvPicPr>
          <p:cNvPr id="5" name="Picture 4" descr="A person holding binoculars&#10;&#10;Description automatically generated">
            <a:extLst>
              <a:ext uri="{FF2B5EF4-FFF2-40B4-BE49-F238E27FC236}">
                <a16:creationId xmlns:a16="http://schemas.microsoft.com/office/drawing/2014/main" id="{E9B3CF37-829B-73E0-3C02-2FC67C61762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95" b="99250" l="10000" r="90400">
                        <a14:foregroundMark x1="60000" y1="92204" x2="57800" y2="88306"/>
                        <a14:foregroundMark x1="84200" y1="68216" x2="90400" y2="94453"/>
                        <a14:foregroundMark x1="90400" y1="94453" x2="90000" y2="98651"/>
                        <a14:foregroundMark x1="56000" y1="96402" x2="56000" y2="99250"/>
                      </a14:backgroundRemoval>
                    </a14:imgEffect>
                  </a14:imgLayer>
                </a14:imgProps>
              </a:ext>
              <a:ext uri="{28A0092B-C50C-407E-A947-70E740481C1C}">
                <a14:useLocalDpi xmlns:a14="http://schemas.microsoft.com/office/drawing/2010/main" val="0"/>
              </a:ext>
            </a:extLst>
          </a:blip>
          <a:stretch>
            <a:fillRect/>
          </a:stretch>
        </p:blipFill>
        <p:spPr>
          <a:xfrm>
            <a:off x="8503920" y="1361744"/>
            <a:ext cx="3688080" cy="2459950"/>
          </a:xfrm>
          <a:prstGeom prst="rect">
            <a:avLst/>
          </a:prstGeom>
        </p:spPr>
      </p:pic>
    </p:spTree>
    <p:extLst>
      <p:ext uri="{BB962C8B-B14F-4D97-AF65-F5344CB8AC3E}">
        <p14:creationId xmlns:p14="http://schemas.microsoft.com/office/powerpoint/2010/main" val="3437985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4BFF-4175-4296-B805-CC57B2CB9434}"/>
              </a:ext>
            </a:extLst>
          </p:cNvPr>
          <p:cNvSpPr>
            <a:spLocks noGrp="1"/>
          </p:cNvSpPr>
          <p:nvPr>
            <p:ph type="title"/>
          </p:nvPr>
        </p:nvSpPr>
        <p:spPr/>
        <p:txBody>
          <a:bodyPr/>
          <a:lstStyle/>
          <a:p>
            <a:r>
              <a:rPr lang="en-US" dirty="0"/>
              <a:t>Assumption 1: </a:t>
            </a:r>
            <a:r>
              <a:rPr lang="en-US" dirty="0" err="1"/>
              <a:t>unconfoundedness</a:t>
            </a:r>
            <a:endParaRPr lang="en-US" dirty="0"/>
          </a:p>
        </p:txBody>
      </p:sp>
      <p:sp>
        <p:nvSpPr>
          <p:cNvPr id="3" name="Content Placeholder 2">
            <a:extLst>
              <a:ext uri="{FF2B5EF4-FFF2-40B4-BE49-F238E27FC236}">
                <a16:creationId xmlns:a16="http://schemas.microsoft.com/office/drawing/2014/main" id="{B49E084B-1D10-4CD8-9EFE-02551B9D1CD9}"/>
              </a:ext>
            </a:extLst>
          </p:cNvPr>
          <p:cNvSpPr>
            <a:spLocks noGrp="1"/>
          </p:cNvSpPr>
          <p:nvPr>
            <p:ph idx="1"/>
          </p:nvPr>
        </p:nvSpPr>
        <p:spPr/>
        <p:txBody>
          <a:bodyPr/>
          <a:lstStyle/>
          <a:p>
            <a:r>
              <a:rPr lang="en-US" dirty="0"/>
              <a:t>Confounders are variables that affect both the assignment and the outcome</a:t>
            </a:r>
          </a:p>
          <a:p>
            <a:pPr lvl="1"/>
            <a:r>
              <a:rPr lang="en-US" dirty="0"/>
              <a:t>Creating systematic differences between groups</a:t>
            </a:r>
          </a:p>
          <a:p>
            <a:pPr lvl="1"/>
            <a:r>
              <a:rPr lang="en-US" dirty="0"/>
              <a:t>AKA exchangeability, </a:t>
            </a:r>
            <a:r>
              <a:rPr lang="en-US" dirty="0" err="1"/>
              <a:t>ignorability</a:t>
            </a:r>
            <a:endParaRPr lang="en-US" dirty="0"/>
          </a:p>
          <a:p>
            <a:r>
              <a:rPr lang="en-US" dirty="0"/>
              <a:t>Need to account for </a:t>
            </a:r>
            <a:r>
              <a:rPr lang="en-US" b="1" dirty="0"/>
              <a:t>all</a:t>
            </a:r>
            <a:r>
              <a:rPr lang="en-US" dirty="0"/>
              <a:t> confounding factors</a:t>
            </a:r>
          </a:p>
          <a:p>
            <a:pPr lvl="1"/>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3879F1A-C9CA-4754-831C-01AE5DE3B72B}"/>
                  </a:ext>
                </a:extLst>
              </p14:cNvPr>
              <p14:cNvContentPartPr/>
              <p14:nvPr/>
            </p14:nvContentPartPr>
            <p14:xfrm>
              <a:off x="1309439" y="5046328"/>
              <a:ext cx="2845080" cy="1158480"/>
            </p14:xfrm>
          </p:contentPart>
        </mc:Choice>
        <mc:Fallback xmlns="">
          <p:pic>
            <p:nvPicPr>
              <p:cNvPr id="4" name="Ink 3">
                <a:extLst>
                  <a:ext uri="{FF2B5EF4-FFF2-40B4-BE49-F238E27FC236}">
                    <a16:creationId xmlns:a16="http://schemas.microsoft.com/office/drawing/2014/main" id="{93879F1A-C9CA-4754-831C-01AE5DE3B72B}"/>
                  </a:ext>
                </a:extLst>
              </p:cNvPr>
              <p:cNvPicPr/>
              <p:nvPr/>
            </p:nvPicPr>
            <p:blipFill>
              <a:blip r:embed="rId4"/>
              <a:stretch>
                <a:fillRect/>
              </a:stretch>
            </p:blipFill>
            <p:spPr>
              <a:xfrm>
                <a:off x="1273439" y="5010317"/>
                <a:ext cx="2916720" cy="123014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6F1B889-7147-4FCB-A514-160B4A0015B2}"/>
                  </a:ext>
                </a:extLst>
              </p14:cNvPr>
              <p14:cNvContentPartPr/>
              <p14:nvPr/>
            </p14:nvContentPartPr>
            <p14:xfrm>
              <a:off x="2523719" y="5045608"/>
              <a:ext cx="2940120" cy="1134000"/>
            </p14:xfrm>
          </p:contentPart>
        </mc:Choice>
        <mc:Fallback xmlns="">
          <p:pic>
            <p:nvPicPr>
              <p:cNvPr id="5" name="Ink 4">
                <a:extLst>
                  <a:ext uri="{FF2B5EF4-FFF2-40B4-BE49-F238E27FC236}">
                    <a16:creationId xmlns:a16="http://schemas.microsoft.com/office/drawing/2014/main" id="{A6F1B889-7147-4FCB-A514-160B4A0015B2}"/>
                  </a:ext>
                </a:extLst>
              </p:cNvPr>
              <p:cNvPicPr/>
              <p:nvPr/>
            </p:nvPicPr>
            <p:blipFill>
              <a:blip r:embed="rId6"/>
              <a:stretch>
                <a:fillRect/>
              </a:stretch>
            </p:blipFill>
            <p:spPr>
              <a:xfrm>
                <a:off x="2487715" y="5009608"/>
                <a:ext cx="3011769" cy="1205640"/>
              </a:xfrm>
              <a:prstGeom prst="rect">
                <a:avLst/>
              </a:prstGeom>
            </p:spPr>
          </p:pic>
        </mc:Fallback>
      </mc:AlternateContent>
      <p:cxnSp>
        <p:nvCxnSpPr>
          <p:cNvPr id="6" name="Straight Arrow Connector 5">
            <a:extLst>
              <a:ext uri="{FF2B5EF4-FFF2-40B4-BE49-F238E27FC236}">
                <a16:creationId xmlns:a16="http://schemas.microsoft.com/office/drawing/2014/main" id="{06B8F17C-FFBC-4C2F-8D19-77B45EBAFE39}"/>
              </a:ext>
            </a:extLst>
          </p:cNvPr>
          <p:cNvCxnSpPr>
            <a:cxnSpLocks/>
          </p:cNvCxnSpPr>
          <p:nvPr/>
        </p:nvCxnSpPr>
        <p:spPr>
          <a:xfrm flipV="1">
            <a:off x="1073320" y="4764505"/>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F1EC152-D6AF-4B4F-9757-9DBCEFDC9B5E}"/>
              </a:ext>
            </a:extLst>
          </p:cNvPr>
          <p:cNvCxnSpPr>
            <a:cxnSpLocks/>
          </p:cNvCxnSpPr>
          <p:nvPr/>
        </p:nvCxnSpPr>
        <p:spPr>
          <a:xfrm>
            <a:off x="1073320" y="6376731"/>
            <a:ext cx="4784555"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18E3A4FC-BF1A-49D7-9975-E028942AA675}"/>
              </a:ext>
            </a:extLst>
          </p:cNvPr>
          <p:cNvSpPr txBox="1"/>
          <p:nvPr/>
        </p:nvSpPr>
        <p:spPr>
          <a:xfrm>
            <a:off x="1073320" y="6488668"/>
            <a:ext cx="4784555" cy="369332"/>
          </a:xfrm>
          <a:prstGeom prst="rect">
            <a:avLst/>
          </a:prstGeom>
          <a:noFill/>
        </p:spPr>
        <p:txBody>
          <a:bodyPr wrap="square" rtlCol="0">
            <a:spAutoFit/>
          </a:bodyPr>
          <a:lstStyle/>
          <a:p>
            <a:pPr algn="ctr"/>
            <a:r>
              <a:rPr lang="en-US" dirty="0">
                <a:latin typeface="Gill Sans Nova Cond XBd" panose="020B0A06020104020203" pitchFamily="34" charset="0"/>
              </a:rPr>
              <a:t>Days late</a:t>
            </a:r>
          </a:p>
        </p:txBody>
      </p:sp>
      <p:sp>
        <p:nvSpPr>
          <p:cNvPr id="9" name="TextBox 8">
            <a:extLst>
              <a:ext uri="{FF2B5EF4-FFF2-40B4-BE49-F238E27FC236}">
                <a16:creationId xmlns:a16="http://schemas.microsoft.com/office/drawing/2014/main" id="{21EB94CB-DC00-4311-AAC4-F66984D9D82C}"/>
              </a:ext>
            </a:extLst>
          </p:cNvPr>
          <p:cNvSpPr txBox="1"/>
          <p:nvPr/>
        </p:nvSpPr>
        <p:spPr>
          <a:xfrm>
            <a:off x="1714714" y="4804974"/>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10" name="TextBox 9">
            <a:extLst>
              <a:ext uri="{FF2B5EF4-FFF2-40B4-BE49-F238E27FC236}">
                <a16:creationId xmlns:a16="http://schemas.microsoft.com/office/drawing/2014/main" id="{A8A16399-2CFD-484C-BCCF-6A510A9CAF14}"/>
              </a:ext>
            </a:extLst>
          </p:cNvPr>
          <p:cNvSpPr txBox="1"/>
          <p:nvPr/>
        </p:nvSpPr>
        <p:spPr>
          <a:xfrm>
            <a:off x="4582941" y="4804974"/>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sp>
        <p:nvSpPr>
          <p:cNvPr id="11" name="Arrow: Right 10">
            <a:extLst>
              <a:ext uri="{FF2B5EF4-FFF2-40B4-BE49-F238E27FC236}">
                <a16:creationId xmlns:a16="http://schemas.microsoft.com/office/drawing/2014/main" id="{2196C7E3-A15F-46DC-AD4D-43748F1C5E1C}"/>
              </a:ext>
            </a:extLst>
          </p:cNvPr>
          <p:cNvSpPr/>
          <p:nvPr/>
        </p:nvSpPr>
        <p:spPr>
          <a:xfrm flipH="1">
            <a:off x="6222527" y="5492504"/>
            <a:ext cx="768930" cy="41148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F6B6A88-403A-4414-BF0D-02642897353F}"/>
              </a:ext>
            </a:extLst>
          </p:cNvPr>
          <p:cNvCxnSpPr>
            <a:cxnSpLocks/>
          </p:cNvCxnSpPr>
          <p:nvPr/>
        </p:nvCxnSpPr>
        <p:spPr>
          <a:xfrm flipV="1">
            <a:off x="7763877" y="4719323"/>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BAEE81A-07C8-4A64-A9F9-805E0E08521A}"/>
              </a:ext>
            </a:extLst>
          </p:cNvPr>
          <p:cNvCxnSpPr>
            <a:cxnSpLocks/>
          </p:cNvCxnSpPr>
          <p:nvPr/>
        </p:nvCxnSpPr>
        <p:spPr>
          <a:xfrm>
            <a:off x="7763877" y="6331549"/>
            <a:ext cx="2442408"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FC95929-A154-4688-B4B3-E868D64C8F48}"/>
              </a:ext>
            </a:extLst>
          </p:cNvPr>
          <p:cNvSpPr txBox="1"/>
          <p:nvPr/>
        </p:nvSpPr>
        <p:spPr>
          <a:xfrm>
            <a:off x="7763878" y="6443486"/>
            <a:ext cx="2442408" cy="369332"/>
          </a:xfrm>
          <a:prstGeom prst="rect">
            <a:avLst/>
          </a:prstGeom>
          <a:noFill/>
        </p:spPr>
        <p:txBody>
          <a:bodyPr wrap="square" rtlCol="0">
            <a:spAutoFit/>
          </a:bodyPr>
          <a:lstStyle/>
          <a:p>
            <a:pPr algn="ctr"/>
            <a:r>
              <a:rPr lang="en-US" dirty="0">
                <a:latin typeface="Gill Sans Nova Cond XBd" panose="020B0A06020104020203" pitchFamily="34" charset="0"/>
              </a:rPr>
              <a:t>Days late</a:t>
            </a:r>
          </a:p>
        </p:txBody>
      </p:sp>
      <p:sp>
        <p:nvSpPr>
          <p:cNvPr id="15" name="TextBox 14">
            <a:extLst>
              <a:ext uri="{FF2B5EF4-FFF2-40B4-BE49-F238E27FC236}">
                <a16:creationId xmlns:a16="http://schemas.microsoft.com/office/drawing/2014/main" id="{3B158AFC-2BEF-4C97-982B-B7A92DEE1DF1}"/>
              </a:ext>
            </a:extLst>
          </p:cNvPr>
          <p:cNvSpPr txBox="1"/>
          <p:nvPr/>
        </p:nvSpPr>
        <p:spPr>
          <a:xfrm rot="16200000">
            <a:off x="6670606" y="5361004"/>
            <a:ext cx="1571757" cy="369332"/>
          </a:xfrm>
          <a:prstGeom prst="rect">
            <a:avLst/>
          </a:prstGeom>
          <a:noFill/>
        </p:spPr>
        <p:txBody>
          <a:bodyPr wrap="square" rtlCol="0">
            <a:spAutoFit/>
          </a:bodyPr>
          <a:lstStyle/>
          <a:p>
            <a:pPr algn="ctr"/>
            <a:r>
              <a:rPr lang="en-US" dirty="0">
                <a:latin typeface="Gill Sans Nova Cond XBd" panose="020B0A06020104020203" pitchFamily="34" charset="0"/>
              </a:rPr>
              <a:t>Debt payment </a:t>
            </a:r>
          </a:p>
        </p:txBody>
      </p:sp>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ED483447-39C1-417E-A82A-A379A5FC3DA5}"/>
                  </a:ext>
                </a:extLst>
              </p14:cNvPr>
              <p14:cNvContentPartPr/>
              <p14:nvPr/>
            </p14:nvContentPartPr>
            <p14:xfrm>
              <a:off x="8033137" y="6071363"/>
              <a:ext cx="360" cy="360"/>
            </p14:xfrm>
          </p:contentPart>
        </mc:Choice>
        <mc:Fallback xmlns="">
          <p:pic>
            <p:nvPicPr>
              <p:cNvPr id="16" name="Ink 15">
                <a:extLst>
                  <a:ext uri="{FF2B5EF4-FFF2-40B4-BE49-F238E27FC236}">
                    <a16:creationId xmlns:a16="http://schemas.microsoft.com/office/drawing/2014/main" id="{ED483447-39C1-417E-A82A-A379A5FC3DA5}"/>
                  </a:ext>
                </a:extLst>
              </p:cNvPr>
              <p:cNvPicPr/>
              <p:nvPr/>
            </p:nvPicPr>
            <p:blipFill>
              <a:blip r:embed="rId8"/>
              <a:stretch>
                <a:fillRect/>
              </a:stretch>
            </p:blipFill>
            <p:spPr>
              <a:xfrm>
                <a:off x="7997137" y="60353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94101034-98A4-4157-81B7-196A821BDD00}"/>
                  </a:ext>
                </a:extLst>
              </p14:cNvPr>
              <p14:cNvContentPartPr/>
              <p14:nvPr/>
            </p14:nvContentPartPr>
            <p14:xfrm>
              <a:off x="7961137" y="5468957"/>
              <a:ext cx="891000" cy="397080"/>
            </p14:xfrm>
          </p:contentPart>
        </mc:Choice>
        <mc:Fallback xmlns="">
          <p:pic>
            <p:nvPicPr>
              <p:cNvPr id="17" name="Ink 16">
                <a:extLst>
                  <a:ext uri="{FF2B5EF4-FFF2-40B4-BE49-F238E27FC236}">
                    <a16:creationId xmlns:a16="http://schemas.microsoft.com/office/drawing/2014/main" id="{94101034-98A4-4157-81B7-196A821BDD00}"/>
                  </a:ext>
                </a:extLst>
              </p:cNvPr>
              <p:cNvPicPr/>
              <p:nvPr/>
            </p:nvPicPr>
            <p:blipFill>
              <a:blip r:embed="rId10"/>
              <a:stretch>
                <a:fillRect/>
              </a:stretch>
            </p:blipFill>
            <p:spPr>
              <a:xfrm>
                <a:off x="7925137" y="5432957"/>
                <a:ext cx="962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71EB3AA2-8D6A-4D79-8C4D-B44C6D1DEEA6}"/>
                  </a:ext>
                </a:extLst>
              </p14:cNvPr>
              <p14:cNvContentPartPr/>
              <p14:nvPr/>
            </p14:nvContentPartPr>
            <p14:xfrm>
              <a:off x="8381977" y="5228963"/>
              <a:ext cx="12240" cy="360"/>
            </p14:xfrm>
          </p:contentPart>
        </mc:Choice>
        <mc:Fallback xmlns="">
          <p:pic>
            <p:nvPicPr>
              <p:cNvPr id="18" name="Ink 17">
                <a:extLst>
                  <a:ext uri="{FF2B5EF4-FFF2-40B4-BE49-F238E27FC236}">
                    <a16:creationId xmlns:a16="http://schemas.microsoft.com/office/drawing/2014/main" id="{71EB3AA2-8D6A-4D79-8C4D-B44C6D1DEEA6}"/>
                  </a:ext>
                </a:extLst>
              </p:cNvPr>
              <p:cNvPicPr/>
              <p:nvPr/>
            </p:nvPicPr>
            <p:blipFill>
              <a:blip r:embed="rId12"/>
              <a:stretch>
                <a:fillRect/>
              </a:stretch>
            </p:blipFill>
            <p:spPr>
              <a:xfrm>
                <a:off x="8345977" y="5192963"/>
                <a:ext cx="83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2AC277CE-48D0-480E-9A47-E4A8A6221BFE}"/>
                  </a:ext>
                </a:extLst>
              </p14:cNvPr>
              <p14:cNvContentPartPr/>
              <p14:nvPr/>
            </p14:nvContentPartPr>
            <p14:xfrm>
              <a:off x="8551177" y="5099998"/>
              <a:ext cx="1070640" cy="433440"/>
            </p14:xfrm>
          </p:contentPart>
        </mc:Choice>
        <mc:Fallback xmlns="">
          <p:pic>
            <p:nvPicPr>
              <p:cNvPr id="19" name="Ink 18">
                <a:extLst>
                  <a:ext uri="{FF2B5EF4-FFF2-40B4-BE49-F238E27FC236}">
                    <a16:creationId xmlns:a16="http://schemas.microsoft.com/office/drawing/2014/main" id="{2AC277CE-48D0-480E-9A47-E4A8A6221BFE}"/>
                  </a:ext>
                </a:extLst>
              </p:cNvPr>
              <p:cNvPicPr/>
              <p:nvPr/>
            </p:nvPicPr>
            <p:blipFill>
              <a:blip r:embed="rId14"/>
              <a:stretch>
                <a:fillRect/>
              </a:stretch>
            </p:blipFill>
            <p:spPr>
              <a:xfrm>
                <a:off x="8515177" y="5063998"/>
                <a:ext cx="114228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30DBD5C8-6A77-4E12-8F96-8E12524670C5}"/>
                  </a:ext>
                </a:extLst>
              </p14:cNvPr>
              <p14:cNvContentPartPr/>
              <p14:nvPr/>
            </p14:nvContentPartPr>
            <p14:xfrm>
              <a:off x="8502577" y="5578163"/>
              <a:ext cx="360" cy="360"/>
            </p14:xfrm>
          </p:contentPart>
        </mc:Choice>
        <mc:Fallback xmlns="">
          <p:pic>
            <p:nvPicPr>
              <p:cNvPr id="20" name="Ink 19">
                <a:extLst>
                  <a:ext uri="{FF2B5EF4-FFF2-40B4-BE49-F238E27FC236}">
                    <a16:creationId xmlns:a16="http://schemas.microsoft.com/office/drawing/2014/main" id="{30DBD5C8-6A77-4E12-8F96-8E12524670C5}"/>
                  </a:ext>
                </a:extLst>
              </p:cNvPr>
              <p:cNvPicPr/>
              <p:nvPr/>
            </p:nvPicPr>
            <p:blipFill>
              <a:blip r:embed="rId16"/>
              <a:stretch>
                <a:fillRect/>
              </a:stretch>
            </p:blipFill>
            <p:spPr>
              <a:xfrm>
                <a:off x="8466577" y="55421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FCF9FB51-FDAA-4B08-B452-E5CF458D0DC6}"/>
                  </a:ext>
                </a:extLst>
              </p14:cNvPr>
              <p14:cNvContentPartPr/>
              <p14:nvPr/>
            </p14:nvContentPartPr>
            <p14:xfrm>
              <a:off x="9200617" y="5265323"/>
              <a:ext cx="360" cy="360"/>
            </p14:xfrm>
          </p:contentPart>
        </mc:Choice>
        <mc:Fallback xmlns="">
          <p:pic>
            <p:nvPicPr>
              <p:cNvPr id="21" name="Ink 20">
                <a:extLst>
                  <a:ext uri="{FF2B5EF4-FFF2-40B4-BE49-F238E27FC236}">
                    <a16:creationId xmlns:a16="http://schemas.microsoft.com/office/drawing/2014/main" id="{FCF9FB51-FDAA-4B08-B452-E5CF458D0DC6}"/>
                  </a:ext>
                </a:extLst>
              </p:cNvPr>
              <p:cNvPicPr/>
              <p:nvPr/>
            </p:nvPicPr>
            <p:blipFill>
              <a:blip r:embed="rId16"/>
              <a:stretch>
                <a:fillRect/>
              </a:stretch>
            </p:blipFill>
            <p:spPr>
              <a:xfrm>
                <a:off x="9164617" y="522932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099EEEF-7229-4BB0-9EA1-9DF7C66F5A6F}"/>
                  </a:ext>
                </a:extLst>
              </p14:cNvPr>
              <p14:cNvContentPartPr/>
              <p14:nvPr/>
            </p14:nvContentPartPr>
            <p14:xfrm>
              <a:off x="8996137" y="5542163"/>
              <a:ext cx="360" cy="360"/>
            </p14:xfrm>
          </p:contentPart>
        </mc:Choice>
        <mc:Fallback xmlns="">
          <p:pic>
            <p:nvPicPr>
              <p:cNvPr id="22" name="Ink 21">
                <a:extLst>
                  <a:ext uri="{FF2B5EF4-FFF2-40B4-BE49-F238E27FC236}">
                    <a16:creationId xmlns:a16="http://schemas.microsoft.com/office/drawing/2014/main" id="{D099EEEF-7229-4BB0-9EA1-9DF7C66F5A6F}"/>
                  </a:ext>
                </a:extLst>
              </p:cNvPr>
              <p:cNvPicPr/>
              <p:nvPr/>
            </p:nvPicPr>
            <p:blipFill>
              <a:blip r:embed="rId16"/>
              <a:stretch>
                <a:fillRect/>
              </a:stretch>
            </p:blipFill>
            <p:spPr>
              <a:xfrm>
                <a:off x="8960137" y="550616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1CABF48C-C4EC-4667-9BBE-33E37C8F7A38}"/>
                  </a:ext>
                </a:extLst>
              </p14:cNvPr>
              <p14:cNvContentPartPr/>
              <p14:nvPr/>
            </p14:nvContentPartPr>
            <p14:xfrm>
              <a:off x="8646937" y="5397803"/>
              <a:ext cx="360" cy="360"/>
            </p14:xfrm>
          </p:contentPart>
        </mc:Choice>
        <mc:Fallback xmlns="">
          <p:pic>
            <p:nvPicPr>
              <p:cNvPr id="23" name="Ink 22">
                <a:extLst>
                  <a:ext uri="{FF2B5EF4-FFF2-40B4-BE49-F238E27FC236}">
                    <a16:creationId xmlns:a16="http://schemas.microsoft.com/office/drawing/2014/main" id="{1CABF48C-C4EC-4667-9BBE-33E37C8F7A38}"/>
                  </a:ext>
                </a:extLst>
              </p:cNvPr>
              <p:cNvPicPr/>
              <p:nvPr/>
            </p:nvPicPr>
            <p:blipFill>
              <a:blip r:embed="rId16"/>
              <a:stretch>
                <a:fillRect/>
              </a:stretch>
            </p:blipFill>
            <p:spPr>
              <a:xfrm>
                <a:off x="8610937" y="536180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773FEDFC-D321-4B0B-BDC1-8BB0601E20FA}"/>
                  </a:ext>
                </a:extLst>
              </p14:cNvPr>
              <p14:cNvContentPartPr/>
              <p14:nvPr/>
            </p14:nvContentPartPr>
            <p14:xfrm>
              <a:off x="8309977" y="5710643"/>
              <a:ext cx="360" cy="360"/>
            </p14:xfrm>
          </p:contentPart>
        </mc:Choice>
        <mc:Fallback xmlns="">
          <p:pic>
            <p:nvPicPr>
              <p:cNvPr id="24" name="Ink 23">
                <a:extLst>
                  <a:ext uri="{FF2B5EF4-FFF2-40B4-BE49-F238E27FC236}">
                    <a16:creationId xmlns:a16="http://schemas.microsoft.com/office/drawing/2014/main" id="{773FEDFC-D321-4B0B-BDC1-8BB0601E20FA}"/>
                  </a:ext>
                </a:extLst>
              </p:cNvPr>
              <p:cNvPicPr/>
              <p:nvPr/>
            </p:nvPicPr>
            <p:blipFill>
              <a:blip r:embed="rId16"/>
              <a:stretch>
                <a:fillRect/>
              </a:stretch>
            </p:blipFill>
            <p:spPr>
              <a:xfrm>
                <a:off x="8273977" y="5674643"/>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2BA22892-B328-44FD-89D7-5F7FC1399205}"/>
                  </a:ext>
                </a:extLst>
              </p14:cNvPr>
              <p14:cNvContentPartPr/>
              <p14:nvPr/>
            </p14:nvContentPartPr>
            <p14:xfrm>
              <a:off x="8346337" y="5313203"/>
              <a:ext cx="221400" cy="277200"/>
            </p14:xfrm>
          </p:contentPart>
        </mc:Choice>
        <mc:Fallback xmlns="">
          <p:pic>
            <p:nvPicPr>
              <p:cNvPr id="25" name="Ink 24">
                <a:extLst>
                  <a:ext uri="{FF2B5EF4-FFF2-40B4-BE49-F238E27FC236}">
                    <a16:creationId xmlns:a16="http://schemas.microsoft.com/office/drawing/2014/main" id="{2BA22892-B328-44FD-89D7-5F7FC1399205}"/>
                  </a:ext>
                </a:extLst>
              </p:cNvPr>
              <p:cNvPicPr/>
              <p:nvPr/>
            </p:nvPicPr>
            <p:blipFill>
              <a:blip r:embed="rId22"/>
              <a:stretch>
                <a:fillRect/>
              </a:stretch>
            </p:blipFill>
            <p:spPr>
              <a:xfrm>
                <a:off x="8310337" y="5277203"/>
                <a:ext cx="29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0DCE129E-F6E6-4061-B8F8-892BEFB32F10}"/>
                  </a:ext>
                </a:extLst>
              </p14:cNvPr>
              <p14:cNvContentPartPr/>
              <p14:nvPr/>
            </p14:nvContentPartPr>
            <p14:xfrm>
              <a:off x="9167711" y="5420012"/>
              <a:ext cx="360" cy="360"/>
            </p14:xfrm>
          </p:contentPart>
        </mc:Choice>
        <mc:Fallback xmlns="">
          <p:pic>
            <p:nvPicPr>
              <p:cNvPr id="26" name="Ink 25">
                <a:extLst>
                  <a:ext uri="{FF2B5EF4-FFF2-40B4-BE49-F238E27FC236}">
                    <a16:creationId xmlns:a16="http://schemas.microsoft.com/office/drawing/2014/main" id="{0DCE129E-F6E6-4061-B8F8-892BEFB32F10}"/>
                  </a:ext>
                </a:extLst>
              </p:cNvPr>
              <p:cNvPicPr/>
              <p:nvPr/>
            </p:nvPicPr>
            <p:blipFill>
              <a:blip r:embed="rId16"/>
              <a:stretch>
                <a:fillRect/>
              </a:stretch>
            </p:blipFill>
            <p:spPr>
              <a:xfrm>
                <a:off x="9131711" y="53840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179C9B92-EF34-4962-A3D2-6CA224F7E1A8}"/>
                  </a:ext>
                </a:extLst>
              </p14:cNvPr>
              <p14:cNvContentPartPr/>
              <p14:nvPr/>
            </p14:nvContentPartPr>
            <p14:xfrm>
              <a:off x="9318191" y="5363492"/>
              <a:ext cx="360" cy="360"/>
            </p14:xfrm>
          </p:contentPart>
        </mc:Choice>
        <mc:Fallback xmlns="">
          <p:pic>
            <p:nvPicPr>
              <p:cNvPr id="27" name="Ink 26">
                <a:extLst>
                  <a:ext uri="{FF2B5EF4-FFF2-40B4-BE49-F238E27FC236}">
                    <a16:creationId xmlns:a16="http://schemas.microsoft.com/office/drawing/2014/main" id="{179C9B92-EF34-4962-A3D2-6CA224F7E1A8}"/>
                  </a:ext>
                </a:extLst>
              </p:cNvPr>
              <p:cNvPicPr/>
              <p:nvPr/>
            </p:nvPicPr>
            <p:blipFill>
              <a:blip r:embed="rId16"/>
              <a:stretch>
                <a:fillRect/>
              </a:stretch>
            </p:blipFill>
            <p:spPr>
              <a:xfrm>
                <a:off x="9282191" y="53274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79C8A9A7-44C6-4374-86C5-7B9955D3D708}"/>
                  </a:ext>
                </a:extLst>
              </p14:cNvPr>
              <p14:cNvContentPartPr/>
              <p14:nvPr/>
            </p14:nvContentPartPr>
            <p14:xfrm>
              <a:off x="9375071" y="5222012"/>
              <a:ext cx="360" cy="360"/>
            </p14:xfrm>
          </p:contentPart>
        </mc:Choice>
        <mc:Fallback xmlns="">
          <p:pic>
            <p:nvPicPr>
              <p:cNvPr id="28" name="Ink 27">
                <a:extLst>
                  <a:ext uri="{FF2B5EF4-FFF2-40B4-BE49-F238E27FC236}">
                    <a16:creationId xmlns:a16="http://schemas.microsoft.com/office/drawing/2014/main" id="{79C8A9A7-44C6-4374-86C5-7B9955D3D708}"/>
                  </a:ext>
                </a:extLst>
              </p:cNvPr>
              <p:cNvPicPr/>
              <p:nvPr/>
            </p:nvPicPr>
            <p:blipFill>
              <a:blip r:embed="rId16"/>
              <a:stretch>
                <a:fillRect/>
              </a:stretch>
            </p:blipFill>
            <p:spPr>
              <a:xfrm>
                <a:off x="9339071" y="51860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3150F649-6052-4892-80FE-36081360D5D3}"/>
                  </a:ext>
                </a:extLst>
              </p14:cNvPr>
              <p14:cNvContentPartPr/>
              <p14:nvPr/>
            </p14:nvContentPartPr>
            <p14:xfrm>
              <a:off x="8931551" y="5250452"/>
              <a:ext cx="360" cy="360"/>
            </p14:xfrm>
          </p:contentPart>
        </mc:Choice>
        <mc:Fallback xmlns="">
          <p:pic>
            <p:nvPicPr>
              <p:cNvPr id="29" name="Ink 28">
                <a:extLst>
                  <a:ext uri="{FF2B5EF4-FFF2-40B4-BE49-F238E27FC236}">
                    <a16:creationId xmlns:a16="http://schemas.microsoft.com/office/drawing/2014/main" id="{3150F649-6052-4892-80FE-36081360D5D3}"/>
                  </a:ext>
                </a:extLst>
              </p:cNvPr>
              <p:cNvPicPr/>
              <p:nvPr/>
            </p:nvPicPr>
            <p:blipFill>
              <a:blip r:embed="rId16"/>
              <a:stretch>
                <a:fillRect/>
              </a:stretch>
            </p:blipFill>
            <p:spPr>
              <a:xfrm>
                <a:off x="8895551" y="521445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AC70DF1A-6111-439D-9C7A-35DE1120178A}"/>
                  </a:ext>
                </a:extLst>
              </p14:cNvPr>
              <p14:cNvContentPartPr/>
              <p14:nvPr/>
            </p14:nvContentPartPr>
            <p14:xfrm>
              <a:off x="8781071" y="5128052"/>
              <a:ext cx="360" cy="360"/>
            </p14:xfrm>
          </p:contentPart>
        </mc:Choice>
        <mc:Fallback xmlns="">
          <p:pic>
            <p:nvPicPr>
              <p:cNvPr id="30" name="Ink 29">
                <a:extLst>
                  <a:ext uri="{FF2B5EF4-FFF2-40B4-BE49-F238E27FC236}">
                    <a16:creationId xmlns:a16="http://schemas.microsoft.com/office/drawing/2014/main" id="{AC70DF1A-6111-439D-9C7A-35DE1120178A}"/>
                  </a:ext>
                </a:extLst>
              </p:cNvPr>
              <p:cNvPicPr/>
              <p:nvPr/>
            </p:nvPicPr>
            <p:blipFill>
              <a:blip r:embed="rId16"/>
              <a:stretch>
                <a:fillRect/>
              </a:stretch>
            </p:blipFill>
            <p:spPr>
              <a:xfrm>
                <a:off x="8745071" y="509205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1E99957A-EE9E-4D78-8B26-8739963DC12F}"/>
                  </a:ext>
                </a:extLst>
              </p14:cNvPr>
              <p14:cNvContentPartPr/>
              <p14:nvPr/>
            </p14:nvContentPartPr>
            <p14:xfrm>
              <a:off x="9007151" y="5108972"/>
              <a:ext cx="360" cy="360"/>
            </p14:xfrm>
          </p:contentPart>
        </mc:Choice>
        <mc:Fallback xmlns="">
          <p:pic>
            <p:nvPicPr>
              <p:cNvPr id="31" name="Ink 30">
                <a:extLst>
                  <a:ext uri="{FF2B5EF4-FFF2-40B4-BE49-F238E27FC236}">
                    <a16:creationId xmlns:a16="http://schemas.microsoft.com/office/drawing/2014/main" id="{1E99957A-EE9E-4D78-8B26-8739963DC12F}"/>
                  </a:ext>
                </a:extLst>
              </p:cNvPr>
              <p:cNvPicPr/>
              <p:nvPr/>
            </p:nvPicPr>
            <p:blipFill>
              <a:blip r:embed="rId16"/>
              <a:stretch>
                <a:fillRect/>
              </a:stretch>
            </p:blipFill>
            <p:spPr>
              <a:xfrm>
                <a:off x="8971151" y="507297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0E3E790B-499A-4C35-9C8B-338341E6D67B}"/>
                  </a:ext>
                </a:extLst>
              </p14:cNvPr>
              <p14:cNvContentPartPr/>
              <p14:nvPr/>
            </p14:nvContentPartPr>
            <p14:xfrm>
              <a:off x="8978711" y="5382212"/>
              <a:ext cx="360" cy="360"/>
            </p14:xfrm>
          </p:contentPart>
        </mc:Choice>
        <mc:Fallback xmlns="">
          <p:pic>
            <p:nvPicPr>
              <p:cNvPr id="32" name="Ink 31">
                <a:extLst>
                  <a:ext uri="{FF2B5EF4-FFF2-40B4-BE49-F238E27FC236}">
                    <a16:creationId xmlns:a16="http://schemas.microsoft.com/office/drawing/2014/main" id="{0E3E790B-499A-4C35-9C8B-338341E6D67B}"/>
                  </a:ext>
                </a:extLst>
              </p:cNvPr>
              <p:cNvPicPr/>
              <p:nvPr/>
            </p:nvPicPr>
            <p:blipFill>
              <a:blip r:embed="rId16"/>
              <a:stretch>
                <a:fillRect/>
              </a:stretch>
            </p:blipFill>
            <p:spPr>
              <a:xfrm>
                <a:off x="8942711" y="53462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EB1064E3-324A-44A6-9F2D-0F3661609291}"/>
                  </a:ext>
                </a:extLst>
              </p14:cNvPr>
              <p14:cNvContentPartPr/>
              <p14:nvPr/>
            </p14:nvContentPartPr>
            <p14:xfrm>
              <a:off x="9223871" y="5033732"/>
              <a:ext cx="360" cy="360"/>
            </p14:xfrm>
          </p:contentPart>
        </mc:Choice>
        <mc:Fallback xmlns="">
          <p:pic>
            <p:nvPicPr>
              <p:cNvPr id="33" name="Ink 32">
                <a:extLst>
                  <a:ext uri="{FF2B5EF4-FFF2-40B4-BE49-F238E27FC236}">
                    <a16:creationId xmlns:a16="http://schemas.microsoft.com/office/drawing/2014/main" id="{EB1064E3-324A-44A6-9F2D-0F3661609291}"/>
                  </a:ext>
                </a:extLst>
              </p:cNvPr>
              <p:cNvPicPr/>
              <p:nvPr/>
            </p:nvPicPr>
            <p:blipFill>
              <a:blip r:embed="rId16"/>
              <a:stretch>
                <a:fillRect/>
              </a:stretch>
            </p:blipFill>
            <p:spPr>
              <a:xfrm>
                <a:off x="9187871" y="49977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933BDBC9-99B7-471D-A25D-EED2C4CFB51C}"/>
                  </a:ext>
                </a:extLst>
              </p14:cNvPr>
              <p14:cNvContentPartPr/>
              <p14:nvPr/>
            </p14:nvContentPartPr>
            <p14:xfrm>
              <a:off x="9393791" y="5033732"/>
              <a:ext cx="360" cy="360"/>
            </p14:xfrm>
          </p:contentPart>
        </mc:Choice>
        <mc:Fallback xmlns="">
          <p:pic>
            <p:nvPicPr>
              <p:cNvPr id="34" name="Ink 33">
                <a:extLst>
                  <a:ext uri="{FF2B5EF4-FFF2-40B4-BE49-F238E27FC236}">
                    <a16:creationId xmlns:a16="http://schemas.microsoft.com/office/drawing/2014/main" id="{933BDBC9-99B7-471D-A25D-EED2C4CFB51C}"/>
                  </a:ext>
                </a:extLst>
              </p:cNvPr>
              <p:cNvPicPr/>
              <p:nvPr/>
            </p:nvPicPr>
            <p:blipFill>
              <a:blip r:embed="rId16"/>
              <a:stretch>
                <a:fillRect/>
              </a:stretch>
            </p:blipFill>
            <p:spPr>
              <a:xfrm>
                <a:off x="9357791" y="49977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0D98B748-0794-4489-904A-020B94A77867}"/>
                  </a:ext>
                </a:extLst>
              </p14:cNvPr>
              <p14:cNvContentPartPr/>
              <p14:nvPr/>
            </p14:nvContentPartPr>
            <p14:xfrm>
              <a:off x="9403151" y="5354132"/>
              <a:ext cx="360" cy="360"/>
            </p14:xfrm>
          </p:contentPart>
        </mc:Choice>
        <mc:Fallback xmlns="">
          <p:pic>
            <p:nvPicPr>
              <p:cNvPr id="35" name="Ink 34">
                <a:extLst>
                  <a:ext uri="{FF2B5EF4-FFF2-40B4-BE49-F238E27FC236}">
                    <a16:creationId xmlns:a16="http://schemas.microsoft.com/office/drawing/2014/main" id="{0D98B748-0794-4489-904A-020B94A77867}"/>
                  </a:ext>
                </a:extLst>
              </p:cNvPr>
              <p:cNvPicPr/>
              <p:nvPr/>
            </p:nvPicPr>
            <p:blipFill>
              <a:blip r:embed="rId16"/>
              <a:stretch>
                <a:fillRect/>
              </a:stretch>
            </p:blipFill>
            <p:spPr>
              <a:xfrm>
                <a:off x="9367151" y="53181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Ink 35">
                <a:extLst>
                  <a:ext uri="{FF2B5EF4-FFF2-40B4-BE49-F238E27FC236}">
                    <a16:creationId xmlns:a16="http://schemas.microsoft.com/office/drawing/2014/main" id="{203214F7-D3F3-4564-963F-912F07C445B1}"/>
                  </a:ext>
                </a:extLst>
              </p14:cNvPr>
              <p14:cNvContentPartPr/>
              <p14:nvPr/>
            </p14:nvContentPartPr>
            <p14:xfrm>
              <a:off x="9327551" y="5118332"/>
              <a:ext cx="360" cy="360"/>
            </p14:xfrm>
          </p:contentPart>
        </mc:Choice>
        <mc:Fallback xmlns="">
          <p:pic>
            <p:nvPicPr>
              <p:cNvPr id="36" name="Ink 35">
                <a:extLst>
                  <a:ext uri="{FF2B5EF4-FFF2-40B4-BE49-F238E27FC236}">
                    <a16:creationId xmlns:a16="http://schemas.microsoft.com/office/drawing/2014/main" id="{203214F7-D3F3-4564-963F-912F07C445B1}"/>
                  </a:ext>
                </a:extLst>
              </p:cNvPr>
              <p:cNvPicPr/>
              <p:nvPr/>
            </p:nvPicPr>
            <p:blipFill>
              <a:blip r:embed="rId16"/>
              <a:stretch>
                <a:fillRect/>
              </a:stretch>
            </p:blipFill>
            <p:spPr>
              <a:xfrm>
                <a:off x="9291551" y="5082332"/>
                <a:ext cx="72000" cy="72000"/>
              </a:xfrm>
              <a:prstGeom prst="rect">
                <a:avLst/>
              </a:prstGeom>
            </p:spPr>
          </p:pic>
        </mc:Fallback>
      </mc:AlternateContent>
      <p:grpSp>
        <p:nvGrpSpPr>
          <p:cNvPr id="37" name="Group 36">
            <a:extLst>
              <a:ext uri="{FF2B5EF4-FFF2-40B4-BE49-F238E27FC236}">
                <a16:creationId xmlns:a16="http://schemas.microsoft.com/office/drawing/2014/main" id="{1305A9FF-2A7A-42B8-BB3B-5916AF7C68EF}"/>
              </a:ext>
            </a:extLst>
          </p:cNvPr>
          <p:cNvGrpSpPr/>
          <p:nvPr/>
        </p:nvGrpSpPr>
        <p:grpSpPr>
          <a:xfrm>
            <a:off x="8102111" y="5910332"/>
            <a:ext cx="141840" cy="9720"/>
            <a:chOff x="8540261" y="5910332"/>
            <a:chExt cx="141840" cy="9720"/>
          </a:xfrm>
        </p:grpSpPr>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572E9111-398E-4E30-B5F2-1D5D000827E1}"/>
                    </a:ext>
                  </a:extLst>
                </p14:cNvPr>
                <p14:cNvContentPartPr/>
                <p14:nvPr/>
              </p14:nvContentPartPr>
              <p14:xfrm>
                <a:off x="8681741" y="5910332"/>
                <a:ext cx="360" cy="360"/>
              </p14:xfrm>
            </p:contentPart>
          </mc:Choice>
          <mc:Fallback xmlns="">
            <p:pic>
              <p:nvPicPr>
                <p:cNvPr id="59" name="Ink 58">
                  <a:extLst>
                    <a:ext uri="{FF2B5EF4-FFF2-40B4-BE49-F238E27FC236}">
                      <a16:creationId xmlns:a16="http://schemas.microsoft.com/office/drawing/2014/main" id="{13F40F80-65FE-463B-B65E-1A71E1A41AA3}"/>
                    </a:ext>
                  </a:extLst>
                </p:cNvPr>
                <p:cNvPicPr/>
                <p:nvPr/>
              </p:nvPicPr>
              <p:blipFill>
                <a:blip r:embed="rId35"/>
                <a:stretch>
                  <a:fillRect/>
                </a:stretch>
              </p:blipFill>
              <p:spPr>
                <a:xfrm>
                  <a:off x="8646101" y="587469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A2419FFC-6BC3-4D54-B60D-078FE70E9312}"/>
                    </a:ext>
                  </a:extLst>
                </p14:cNvPr>
                <p14:cNvContentPartPr/>
                <p14:nvPr/>
              </p14:nvContentPartPr>
              <p14:xfrm>
                <a:off x="8540261" y="5919692"/>
                <a:ext cx="360" cy="360"/>
              </p14:xfrm>
            </p:contentPart>
          </mc:Choice>
          <mc:Fallback xmlns="">
            <p:pic>
              <p:nvPicPr>
                <p:cNvPr id="60" name="Ink 59">
                  <a:extLst>
                    <a:ext uri="{FF2B5EF4-FFF2-40B4-BE49-F238E27FC236}">
                      <a16:creationId xmlns:a16="http://schemas.microsoft.com/office/drawing/2014/main" id="{78979D80-2047-42CD-B9AE-A64DA009E464}"/>
                    </a:ext>
                  </a:extLst>
                </p:cNvPr>
                <p:cNvPicPr/>
                <p:nvPr/>
              </p:nvPicPr>
              <p:blipFill>
                <a:blip r:embed="rId35"/>
                <a:stretch>
                  <a:fillRect/>
                </a:stretch>
              </p:blipFill>
              <p:spPr>
                <a:xfrm>
                  <a:off x="8504621" y="5883692"/>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40" name="Ink 39">
                <a:extLst>
                  <a:ext uri="{FF2B5EF4-FFF2-40B4-BE49-F238E27FC236}">
                    <a16:creationId xmlns:a16="http://schemas.microsoft.com/office/drawing/2014/main" id="{C8230D7E-5DD4-4B38-8A3A-050CA6FD251F}"/>
                  </a:ext>
                </a:extLst>
              </p14:cNvPr>
              <p14:cNvContentPartPr/>
              <p14:nvPr/>
            </p14:nvContentPartPr>
            <p14:xfrm>
              <a:off x="8196431" y="5655812"/>
              <a:ext cx="360" cy="360"/>
            </p14:xfrm>
          </p:contentPart>
        </mc:Choice>
        <mc:Fallback xmlns="">
          <p:pic>
            <p:nvPicPr>
              <p:cNvPr id="40" name="Ink 39">
                <a:extLst>
                  <a:ext uri="{FF2B5EF4-FFF2-40B4-BE49-F238E27FC236}">
                    <a16:creationId xmlns:a16="http://schemas.microsoft.com/office/drawing/2014/main" id="{C8230D7E-5DD4-4B38-8A3A-050CA6FD251F}"/>
                  </a:ext>
                </a:extLst>
              </p:cNvPr>
              <p:cNvPicPr/>
              <p:nvPr/>
            </p:nvPicPr>
            <p:blipFill>
              <a:blip r:embed="rId8"/>
              <a:stretch>
                <a:fillRect/>
              </a:stretch>
            </p:blipFill>
            <p:spPr>
              <a:xfrm>
                <a:off x="8160431" y="56198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C1E2E6A4-0CAF-490D-B203-9B71E05E21B5}"/>
                  </a:ext>
                </a:extLst>
              </p14:cNvPr>
              <p14:cNvContentPartPr/>
              <p14:nvPr/>
            </p14:nvContentPartPr>
            <p14:xfrm>
              <a:off x="8432231" y="5457812"/>
              <a:ext cx="360" cy="360"/>
            </p14:xfrm>
          </p:contentPart>
        </mc:Choice>
        <mc:Fallback xmlns="">
          <p:pic>
            <p:nvPicPr>
              <p:cNvPr id="41" name="Ink 40">
                <a:extLst>
                  <a:ext uri="{FF2B5EF4-FFF2-40B4-BE49-F238E27FC236}">
                    <a16:creationId xmlns:a16="http://schemas.microsoft.com/office/drawing/2014/main" id="{C1E2E6A4-0CAF-490D-B203-9B71E05E21B5}"/>
                  </a:ext>
                </a:extLst>
              </p:cNvPr>
              <p:cNvPicPr/>
              <p:nvPr/>
            </p:nvPicPr>
            <p:blipFill>
              <a:blip r:embed="rId8"/>
              <a:stretch>
                <a:fillRect/>
              </a:stretch>
            </p:blipFill>
            <p:spPr>
              <a:xfrm>
                <a:off x="8396231" y="542181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Ink 41">
                <a:extLst>
                  <a:ext uri="{FF2B5EF4-FFF2-40B4-BE49-F238E27FC236}">
                    <a16:creationId xmlns:a16="http://schemas.microsoft.com/office/drawing/2014/main" id="{2E11AA12-79FD-4340-8A0F-8F99F89674B2}"/>
                  </a:ext>
                </a:extLst>
              </p14:cNvPr>
              <p14:cNvContentPartPr/>
              <p14:nvPr/>
            </p14:nvContentPartPr>
            <p14:xfrm>
              <a:off x="8743271" y="5391572"/>
              <a:ext cx="360" cy="360"/>
            </p14:xfrm>
          </p:contentPart>
        </mc:Choice>
        <mc:Fallback xmlns="">
          <p:pic>
            <p:nvPicPr>
              <p:cNvPr id="42" name="Ink 41">
                <a:extLst>
                  <a:ext uri="{FF2B5EF4-FFF2-40B4-BE49-F238E27FC236}">
                    <a16:creationId xmlns:a16="http://schemas.microsoft.com/office/drawing/2014/main" id="{2E11AA12-79FD-4340-8A0F-8F99F89674B2}"/>
                  </a:ext>
                </a:extLst>
              </p:cNvPr>
              <p:cNvPicPr/>
              <p:nvPr/>
            </p:nvPicPr>
            <p:blipFill>
              <a:blip r:embed="rId8"/>
              <a:stretch>
                <a:fillRect/>
              </a:stretch>
            </p:blipFill>
            <p:spPr>
              <a:xfrm>
                <a:off x="8707271" y="535557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8A65C981-6DBF-40C6-AF05-2E471954F1DC}"/>
                  </a:ext>
                </a:extLst>
              </p14:cNvPr>
              <p14:cNvContentPartPr/>
              <p14:nvPr/>
            </p14:nvContentPartPr>
            <p14:xfrm>
              <a:off x="8620511" y="5316332"/>
              <a:ext cx="360" cy="360"/>
            </p14:xfrm>
          </p:contentPart>
        </mc:Choice>
        <mc:Fallback xmlns="">
          <p:pic>
            <p:nvPicPr>
              <p:cNvPr id="43" name="Ink 42">
                <a:extLst>
                  <a:ext uri="{FF2B5EF4-FFF2-40B4-BE49-F238E27FC236}">
                    <a16:creationId xmlns:a16="http://schemas.microsoft.com/office/drawing/2014/main" id="{8A65C981-6DBF-40C6-AF05-2E471954F1DC}"/>
                  </a:ext>
                </a:extLst>
              </p:cNvPr>
              <p:cNvPicPr/>
              <p:nvPr/>
            </p:nvPicPr>
            <p:blipFill>
              <a:blip r:embed="rId8"/>
              <a:stretch>
                <a:fillRect/>
              </a:stretch>
            </p:blipFill>
            <p:spPr>
              <a:xfrm>
                <a:off x="8584511" y="5280332"/>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CF26D86E-6BE7-4054-837B-FBCEFD47D747}"/>
                  </a:ext>
                </a:extLst>
              </p14:cNvPr>
              <p14:cNvContentPartPr/>
              <p14:nvPr/>
            </p14:nvContentPartPr>
            <p14:xfrm>
              <a:off x="10152567" y="5780483"/>
              <a:ext cx="266040" cy="75240"/>
            </p14:xfrm>
          </p:contentPart>
        </mc:Choice>
        <mc:Fallback xmlns="">
          <p:pic>
            <p:nvPicPr>
              <p:cNvPr id="44" name="Ink 43">
                <a:extLst>
                  <a:ext uri="{FF2B5EF4-FFF2-40B4-BE49-F238E27FC236}">
                    <a16:creationId xmlns:a16="http://schemas.microsoft.com/office/drawing/2014/main" id="{CF26D86E-6BE7-4054-837B-FBCEFD47D747}"/>
                  </a:ext>
                </a:extLst>
              </p:cNvPr>
              <p:cNvPicPr/>
              <p:nvPr/>
            </p:nvPicPr>
            <p:blipFill>
              <a:blip r:embed="rId42"/>
              <a:stretch>
                <a:fillRect/>
              </a:stretch>
            </p:blipFill>
            <p:spPr>
              <a:xfrm>
                <a:off x="10116567" y="5744483"/>
                <a:ext cx="337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69EDB49C-B078-45F3-BE7B-0D07E09BBB69}"/>
                  </a:ext>
                </a:extLst>
              </p14:cNvPr>
              <p14:cNvContentPartPr/>
              <p14:nvPr/>
            </p14:nvContentPartPr>
            <p14:xfrm>
              <a:off x="10102167" y="5216363"/>
              <a:ext cx="322200" cy="49320"/>
            </p14:xfrm>
          </p:contentPart>
        </mc:Choice>
        <mc:Fallback xmlns="">
          <p:pic>
            <p:nvPicPr>
              <p:cNvPr id="45" name="Ink 44">
                <a:extLst>
                  <a:ext uri="{FF2B5EF4-FFF2-40B4-BE49-F238E27FC236}">
                    <a16:creationId xmlns:a16="http://schemas.microsoft.com/office/drawing/2014/main" id="{69EDB49C-B078-45F3-BE7B-0D07E09BBB69}"/>
                  </a:ext>
                </a:extLst>
              </p:cNvPr>
              <p:cNvPicPr/>
              <p:nvPr/>
            </p:nvPicPr>
            <p:blipFill>
              <a:blip r:embed="rId44"/>
              <a:stretch>
                <a:fillRect/>
              </a:stretch>
            </p:blipFill>
            <p:spPr>
              <a:xfrm>
                <a:off x="10066167" y="5180624"/>
                <a:ext cx="393840" cy="120441"/>
              </a:xfrm>
              <a:prstGeom prst="rect">
                <a:avLst/>
              </a:prstGeom>
            </p:spPr>
          </p:pic>
        </mc:Fallback>
      </mc:AlternateContent>
      <p:sp>
        <p:nvSpPr>
          <p:cNvPr id="46" name="Left Brace 45">
            <a:extLst>
              <a:ext uri="{FF2B5EF4-FFF2-40B4-BE49-F238E27FC236}">
                <a16:creationId xmlns:a16="http://schemas.microsoft.com/office/drawing/2014/main" id="{F9B2204E-A7DB-428C-AC4E-292C3A43EBE3}"/>
              </a:ext>
            </a:extLst>
          </p:cNvPr>
          <p:cNvSpPr/>
          <p:nvPr/>
        </p:nvSpPr>
        <p:spPr>
          <a:xfrm rot="10800000">
            <a:off x="10570697" y="5216363"/>
            <a:ext cx="222224" cy="639360"/>
          </a:xfrm>
          <a:prstGeom prst="leftBrace">
            <a:avLst>
              <a:gd name="adj1" fmla="val 54053"/>
              <a:gd name="adj2" fmla="val 50000"/>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34B54CD1-5F79-4BFC-B193-0CED098257EF}"/>
              </a:ext>
            </a:extLst>
          </p:cNvPr>
          <p:cNvSpPr txBox="1"/>
          <p:nvPr/>
        </p:nvSpPr>
        <p:spPr>
          <a:xfrm>
            <a:off x="11020743" y="5254997"/>
            <a:ext cx="1049896" cy="646331"/>
          </a:xfrm>
          <a:prstGeom prst="rect">
            <a:avLst/>
          </a:prstGeom>
          <a:noFill/>
        </p:spPr>
        <p:txBody>
          <a:bodyPr wrap="square" rtlCol="0">
            <a:spAutoFit/>
          </a:bodyPr>
          <a:lstStyle/>
          <a:p>
            <a:r>
              <a:rPr lang="en-US" dirty="0">
                <a:latin typeface="Ink Free" panose="03080402000500000000" pitchFamily="66" charset="0"/>
              </a:rPr>
              <a:t>Average “effect”</a:t>
            </a:r>
          </a:p>
        </p:txBody>
      </p:sp>
      <p:sp>
        <p:nvSpPr>
          <p:cNvPr id="48" name="Oval 47">
            <a:extLst>
              <a:ext uri="{FF2B5EF4-FFF2-40B4-BE49-F238E27FC236}">
                <a16:creationId xmlns:a16="http://schemas.microsoft.com/office/drawing/2014/main" id="{6A57E986-CDE4-A0BF-ECE4-423A98F29634}"/>
              </a:ext>
            </a:extLst>
          </p:cNvPr>
          <p:cNvSpPr/>
          <p:nvPr/>
        </p:nvSpPr>
        <p:spPr>
          <a:xfrm>
            <a:off x="9810535" y="3629178"/>
            <a:ext cx="561605" cy="5611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chemeClr val="tx1"/>
              </a:solidFill>
            </a:endParaRPr>
          </a:p>
        </p:txBody>
      </p:sp>
      <p:sp>
        <p:nvSpPr>
          <p:cNvPr id="49" name="Oval 48">
            <a:extLst>
              <a:ext uri="{FF2B5EF4-FFF2-40B4-BE49-F238E27FC236}">
                <a16:creationId xmlns:a16="http://schemas.microsoft.com/office/drawing/2014/main" id="{DDC301B4-15F2-1731-391C-C8EF97CD09DF}"/>
              </a:ext>
            </a:extLst>
          </p:cNvPr>
          <p:cNvSpPr/>
          <p:nvPr/>
        </p:nvSpPr>
        <p:spPr>
          <a:xfrm>
            <a:off x="11288631" y="3629178"/>
            <a:ext cx="561605" cy="5611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dirty="0">
              <a:solidFill>
                <a:schemeClr val="tx1"/>
              </a:solidFill>
            </a:endParaRPr>
          </a:p>
        </p:txBody>
      </p:sp>
      <p:sp>
        <p:nvSpPr>
          <p:cNvPr id="50" name="Oval 49">
            <a:extLst>
              <a:ext uri="{FF2B5EF4-FFF2-40B4-BE49-F238E27FC236}">
                <a16:creationId xmlns:a16="http://schemas.microsoft.com/office/drawing/2014/main" id="{6F7184F1-44F4-3731-7DA1-278E03EE5AD2}"/>
              </a:ext>
            </a:extLst>
          </p:cNvPr>
          <p:cNvSpPr/>
          <p:nvPr/>
        </p:nvSpPr>
        <p:spPr>
          <a:xfrm>
            <a:off x="10570697" y="2678072"/>
            <a:ext cx="561605" cy="561168"/>
          </a:xfrm>
          <a:prstGeom prst="ellipse">
            <a:avLst/>
          </a:prstGeom>
          <a:solidFill>
            <a:srgbClr val="B0E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cxnSp>
        <p:nvCxnSpPr>
          <p:cNvPr id="51" name="Straight Arrow Connector 50">
            <a:extLst>
              <a:ext uri="{FF2B5EF4-FFF2-40B4-BE49-F238E27FC236}">
                <a16:creationId xmlns:a16="http://schemas.microsoft.com/office/drawing/2014/main" id="{E0B714D7-D702-FCBF-CBD6-22160AD6ED46}"/>
              </a:ext>
            </a:extLst>
          </p:cNvPr>
          <p:cNvCxnSpPr>
            <a:cxnSpLocks/>
            <a:stCxn id="50" idx="4"/>
            <a:endCxn id="49" idx="1"/>
          </p:cNvCxnSpPr>
          <p:nvPr/>
        </p:nvCxnSpPr>
        <p:spPr>
          <a:xfrm>
            <a:off x="10851500" y="3239240"/>
            <a:ext cx="519376" cy="47211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DA088A-1482-99F5-527A-B48E5597B619}"/>
              </a:ext>
            </a:extLst>
          </p:cNvPr>
          <p:cNvCxnSpPr>
            <a:cxnSpLocks/>
            <a:stCxn id="48" idx="6"/>
            <a:endCxn id="49" idx="2"/>
          </p:cNvCxnSpPr>
          <p:nvPr/>
        </p:nvCxnSpPr>
        <p:spPr>
          <a:xfrm>
            <a:off x="10372140" y="3909762"/>
            <a:ext cx="916491"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64D4F26-13C1-2A99-E552-9520C47BB9F1}"/>
              </a:ext>
            </a:extLst>
          </p:cNvPr>
          <p:cNvCxnSpPr>
            <a:cxnSpLocks/>
            <a:stCxn id="50" idx="4"/>
            <a:endCxn id="48" idx="7"/>
          </p:cNvCxnSpPr>
          <p:nvPr/>
        </p:nvCxnSpPr>
        <p:spPr>
          <a:xfrm flipH="1">
            <a:off x="10289895" y="3239240"/>
            <a:ext cx="561605" cy="47211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09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4" grpId="0"/>
      <p:bldP spid="15" grpId="0"/>
      <p:bldP spid="46" grpId="0" animBg="1"/>
      <p:bldP spid="47" grpId="0"/>
      <p:bldP spid="48" grpId="0" animBg="1"/>
      <p:bldP spid="49" grpId="0" animBg="1"/>
      <p:bldP spid="5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4BFF-4175-4296-B805-CC57B2CB9434}"/>
              </a:ext>
            </a:extLst>
          </p:cNvPr>
          <p:cNvSpPr>
            <a:spLocks noGrp="1"/>
          </p:cNvSpPr>
          <p:nvPr>
            <p:ph type="title"/>
          </p:nvPr>
        </p:nvSpPr>
        <p:spPr/>
        <p:txBody>
          <a:bodyPr/>
          <a:lstStyle/>
          <a:p>
            <a:r>
              <a:rPr lang="en-US" dirty="0"/>
              <a:t>Assumption 2: overlap</a:t>
            </a:r>
          </a:p>
        </p:txBody>
      </p:sp>
      <p:sp>
        <p:nvSpPr>
          <p:cNvPr id="3" name="Content Placeholder 2">
            <a:extLst>
              <a:ext uri="{FF2B5EF4-FFF2-40B4-BE49-F238E27FC236}">
                <a16:creationId xmlns:a16="http://schemas.microsoft.com/office/drawing/2014/main" id="{B49E084B-1D10-4CD8-9EFE-02551B9D1CD9}"/>
              </a:ext>
            </a:extLst>
          </p:cNvPr>
          <p:cNvSpPr>
            <a:spLocks noGrp="1"/>
          </p:cNvSpPr>
          <p:nvPr>
            <p:ph idx="1"/>
          </p:nvPr>
        </p:nvSpPr>
        <p:spPr/>
        <p:txBody>
          <a:bodyPr/>
          <a:lstStyle/>
          <a:p>
            <a:r>
              <a:rPr lang="en-US" dirty="0"/>
              <a:t>Everyone have </a:t>
            </a:r>
            <a:r>
              <a:rPr lang="en-US" i="1" dirty="0"/>
              <a:t>some</a:t>
            </a:r>
            <a:r>
              <a:rPr lang="en-US" dirty="0"/>
              <a:t> chance to be in both treatment groups</a:t>
            </a:r>
          </a:p>
          <a:p>
            <a:r>
              <a:rPr lang="en-US" dirty="0"/>
              <a:t>AKA common support, positivity, covariate overlap</a:t>
            </a:r>
          </a:p>
          <a:p>
            <a:endParaRPr lang="en-US" dirty="0"/>
          </a:p>
        </p:txBody>
      </p:sp>
      <p:sp>
        <p:nvSpPr>
          <p:cNvPr id="4" name="TextBox 3">
            <a:extLst>
              <a:ext uri="{FF2B5EF4-FFF2-40B4-BE49-F238E27FC236}">
                <a16:creationId xmlns:a16="http://schemas.microsoft.com/office/drawing/2014/main" id="{894A2AEF-E2A8-41BB-9EA8-A5F6D5E1F475}"/>
              </a:ext>
            </a:extLst>
          </p:cNvPr>
          <p:cNvSpPr txBox="1"/>
          <p:nvPr/>
        </p:nvSpPr>
        <p:spPr>
          <a:xfrm>
            <a:off x="4342953" y="3492552"/>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5" name="TextBox 4">
            <a:extLst>
              <a:ext uri="{FF2B5EF4-FFF2-40B4-BE49-F238E27FC236}">
                <a16:creationId xmlns:a16="http://schemas.microsoft.com/office/drawing/2014/main" id="{0D5463DE-D40F-4735-80DE-BCC10028CF2A}"/>
              </a:ext>
            </a:extLst>
          </p:cNvPr>
          <p:cNvSpPr txBox="1"/>
          <p:nvPr/>
        </p:nvSpPr>
        <p:spPr>
          <a:xfrm>
            <a:off x="6831783" y="3492552"/>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cxnSp>
        <p:nvCxnSpPr>
          <p:cNvPr id="6" name="Straight Connector 5">
            <a:extLst>
              <a:ext uri="{FF2B5EF4-FFF2-40B4-BE49-F238E27FC236}">
                <a16:creationId xmlns:a16="http://schemas.microsoft.com/office/drawing/2014/main" id="{49ADB47F-138A-4799-9730-2C9A62D92738}"/>
              </a:ext>
            </a:extLst>
          </p:cNvPr>
          <p:cNvCxnSpPr>
            <a:cxnSpLocks/>
          </p:cNvCxnSpPr>
          <p:nvPr/>
        </p:nvCxnSpPr>
        <p:spPr>
          <a:xfrm>
            <a:off x="6081185" y="3492552"/>
            <a:ext cx="14815" cy="1674251"/>
          </a:xfrm>
          <a:prstGeom prst="line">
            <a:avLst/>
          </a:prstGeom>
          <a:ln w="60325" cap="rnd"/>
        </p:spPr>
        <p:style>
          <a:lnRef idx="1">
            <a:schemeClr val="dk1"/>
          </a:lnRef>
          <a:fillRef idx="0">
            <a:schemeClr val="dk1"/>
          </a:fillRef>
          <a:effectRef idx="0">
            <a:schemeClr val="dk1"/>
          </a:effectRef>
          <a:fontRef idx="minor">
            <a:schemeClr val="tx1"/>
          </a:fontRef>
        </p:style>
      </p:cxnSp>
      <p:pic>
        <p:nvPicPr>
          <p:cNvPr id="8" name="Graphic 7" descr="Woman with solid fill">
            <a:extLst>
              <a:ext uri="{FF2B5EF4-FFF2-40B4-BE49-F238E27FC236}">
                <a16:creationId xmlns:a16="http://schemas.microsoft.com/office/drawing/2014/main" id="{9CF2108B-01D5-44AF-AA23-E79920D7E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863462" y="3996821"/>
            <a:ext cx="914400" cy="914400"/>
          </a:xfrm>
          <a:prstGeom prst="rect">
            <a:avLst/>
          </a:prstGeom>
        </p:spPr>
      </p:pic>
      <p:pic>
        <p:nvPicPr>
          <p:cNvPr id="10" name="Graphic 9" descr="Woman">
            <a:extLst>
              <a:ext uri="{FF2B5EF4-FFF2-40B4-BE49-F238E27FC236}">
                <a16:creationId xmlns:a16="http://schemas.microsoft.com/office/drawing/2014/main" id="{69C5C58A-689B-4B67-BBB2-A017C281CD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4385" y="3996821"/>
            <a:ext cx="914400" cy="914400"/>
          </a:xfrm>
          <a:prstGeom prst="rect">
            <a:avLst/>
          </a:prstGeom>
        </p:spPr>
      </p:pic>
      <p:pic>
        <p:nvPicPr>
          <p:cNvPr id="14" name="Graphic 13" descr="Woman">
            <a:extLst>
              <a:ext uri="{FF2B5EF4-FFF2-40B4-BE49-F238E27FC236}">
                <a16:creationId xmlns:a16="http://schemas.microsoft.com/office/drawing/2014/main" id="{448D25EB-2B7C-44D7-BB48-B2214712C5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5962" y="3996821"/>
            <a:ext cx="914400" cy="914400"/>
          </a:xfrm>
          <a:prstGeom prst="rect">
            <a:avLst/>
          </a:prstGeom>
        </p:spPr>
      </p:pic>
      <p:pic>
        <p:nvPicPr>
          <p:cNvPr id="15" name="Graphic 14" descr="Woman">
            <a:extLst>
              <a:ext uri="{FF2B5EF4-FFF2-40B4-BE49-F238E27FC236}">
                <a16:creationId xmlns:a16="http://schemas.microsoft.com/office/drawing/2014/main" id="{4991786B-41E8-4B7C-AC46-D1FEB6CD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4433" y="3996821"/>
            <a:ext cx="914400" cy="914400"/>
          </a:xfrm>
          <a:prstGeom prst="rect">
            <a:avLst/>
          </a:prstGeom>
        </p:spPr>
      </p:pic>
      <p:pic>
        <p:nvPicPr>
          <p:cNvPr id="16" name="Graphic 15" descr="Woman with solid fill">
            <a:extLst>
              <a:ext uri="{FF2B5EF4-FFF2-40B4-BE49-F238E27FC236}">
                <a16:creationId xmlns:a16="http://schemas.microsoft.com/office/drawing/2014/main" id="{7F7AEDF1-E445-4BBC-AA4A-79153DD3AC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15202" y="3996821"/>
            <a:ext cx="914400" cy="914400"/>
          </a:xfrm>
          <a:prstGeom prst="rect">
            <a:avLst/>
          </a:prstGeom>
        </p:spPr>
      </p:pic>
      <p:pic>
        <p:nvPicPr>
          <p:cNvPr id="17" name="Graphic 16" descr="Woman with solid fill">
            <a:extLst>
              <a:ext uri="{FF2B5EF4-FFF2-40B4-BE49-F238E27FC236}">
                <a16:creationId xmlns:a16="http://schemas.microsoft.com/office/drawing/2014/main" id="{FC4A84BA-389B-46E0-8C6F-4F72192B1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11722" y="3996821"/>
            <a:ext cx="914400" cy="914400"/>
          </a:xfrm>
          <a:prstGeom prst="rect">
            <a:avLst/>
          </a:prstGeom>
        </p:spPr>
      </p:pic>
      <p:sp>
        <p:nvSpPr>
          <p:cNvPr id="22" name="TextBox 21">
            <a:extLst>
              <a:ext uri="{FF2B5EF4-FFF2-40B4-BE49-F238E27FC236}">
                <a16:creationId xmlns:a16="http://schemas.microsoft.com/office/drawing/2014/main" id="{47172B35-AFF6-481E-8BE5-1A59A410D1B5}"/>
              </a:ext>
            </a:extLst>
          </p:cNvPr>
          <p:cNvSpPr txBox="1"/>
          <p:nvPr/>
        </p:nvSpPr>
        <p:spPr>
          <a:xfrm>
            <a:off x="1795280" y="5301740"/>
            <a:ext cx="8601439" cy="1200329"/>
          </a:xfrm>
          <a:prstGeom prst="rect">
            <a:avLst/>
          </a:prstGeom>
          <a:solidFill>
            <a:schemeClr val="bg1"/>
          </a:solidFill>
          <a:ln>
            <a:solidFill>
              <a:srgbClr val="C00000"/>
            </a:solidFill>
          </a:ln>
        </p:spPr>
        <p:txBody>
          <a:bodyPr wrap="square" rtlCol="0">
            <a:spAutoFit/>
          </a:bodyPr>
          <a:lstStyle/>
          <a:p>
            <a:pPr algn="ctr"/>
            <a:r>
              <a:rPr lang="en-US" sz="2400" b="1" dirty="0">
                <a:solidFill>
                  <a:schemeClr val="tx1">
                    <a:lumMod val="75000"/>
                    <a:lumOff val="25000"/>
                  </a:schemeClr>
                </a:solidFill>
              </a:rPr>
              <a:t>The effect on “people” cannot be estimated from the data, because we can’t use the data to estimate what will happen to </a:t>
            </a:r>
            <a:r>
              <a:rPr lang="en-US" sz="2400" b="1" dirty="0">
                <a:solidFill>
                  <a:srgbClr val="0070C0"/>
                </a:solidFill>
              </a:rPr>
              <a:t>treated males</a:t>
            </a:r>
            <a:endParaRPr lang="en-US" sz="2400" b="1" dirty="0">
              <a:solidFill>
                <a:schemeClr val="accent2"/>
              </a:solidFill>
            </a:endParaRPr>
          </a:p>
        </p:txBody>
      </p:sp>
      <p:sp>
        <p:nvSpPr>
          <p:cNvPr id="23" name="TextBox 22">
            <a:extLst>
              <a:ext uri="{FF2B5EF4-FFF2-40B4-BE49-F238E27FC236}">
                <a16:creationId xmlns:a16="http://schemas.microsoft.com/office/drawing/2014/main" id="{0044943D-D96F-485B-8A5C-A2D5FA5AF11D}"/>
              </a:ext>
            </a:extLst>
          </p:cNvPr>
          <p:cNvSpPr txBox="1"/>
          <p:nvPr/>
        </p:nvSpPr>
        <p:spPr>
          <a:xfrm>
            <a:off x="869656" y="4335806"/>
            <a:ext cx="2835130" cy="830997"/>
          </a:xfrm>
          <a:prstGeom prst="rect">
            <a:avLst/>
          </a:prstGeom>
          <a:solidFill>
            <a:schemeClr val="bg1"/>
          </a:solidFill>
          <a:ln>
            <a:noFill/>
          </a:ln>
        </p:spPr>
        <p:txBody>
          <a:bodyPr wrap="square" rtlCol="0">
            <a:spAutoFit/>
          </a:bodyPr>
          <a:lstStyle/>
          <a:p>
            <a:r>
              <a:rPr lang="en-US" sz="2400" b="1" dirty="0">
                <a:solidFill>
                  <a:schemeClr val="tx1">
                    <a:lumMod val="75000"/>
                    <a:lumOff val="25000"/>
                  </a:schemeClr>
                </a:solidFill>
              </a:rPr>
              <a:t>Do birth control pills </a:t>
            </a:r>
          </a:p>
          <a:p>
            <a:r>
              <a:rPr lang="en-US" sz="2400" b="1" dirty="0">
                <a:solidFill>
                  <a:schemeClr val="tx1">
                    <a:lumMod val="75000"/>
                    <a:lumOff val="25000"/>
                  </a:schemeClr>
                </a:solidFill>
              </a:rPr>
              <a:t>reduce headaches?</a:t>
            </a:r>
            <a:endParaRPr lang="en-US" sz="2400" b="1" dirty="0">
              <a:solidFill>
                <a:schemeClr val="accent2"/>
              </a:solidFill>
            </a:endParaRPr>
          </a:p>
        </p:txBody>
      </p:sp>
      <p:pic>
        <p:nvPicPr>
          <p:cNvPr id="7" name="Graphic 6" descr="Man">
            <a:extLst>
              <a:ext uri="{FF2B5EF4-FFF2-40B4-BE49-F238E27FC236}">
                <a16:creationId xmlns:a16="http://schemas.microsoft.com/office/drawing/2014/main" id="{CBECBD39-98E1-DEB7-E787-84E16EDC29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8242" y="3996821"/>
            <a:ext cx="914400" cy="914400"/>
          </a:xfrm>
          <a:prstGeom prst="rect">
            <a:avLst/>
          </a:prstGeom>
          <a:effectLst/>
        </p:spPr>
      </p:pic>
      <p:pic>
        <p:nvPicPr>
          <p:cNvPr id="9" name="Graphic 8" descr="Man">
            <a:extLst>
              <a:ext uri="{FF2B5EF4-FFF2-40B4-BE49-F238E27FC236}">
                <a16:creationId xmlns:a16="http://schemas.microsoft.com/office/drawing/2014/main" id="{024C2DC1-40B2-F98B-B125-5DFC3ED7AD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9982" y="3996821"/>
            <a:ext cx="914400" cy="914400"/>
          </a:xfrm>
          <a:prstGeom prst="rect">
            <a:avLst/>
          </a:prstGeom>
          <a:effectLst/>
        </p:spPr>
      </p:pic>
      <p:pic>
        <p:nvPicPr>
          <p:cNvPr id="11" name="Graphic 10" descr="Man">
            <a:extLst>
              <a:ext uri="{FF2B5EF4-FFF2-40B4-BE49-F238E27FC236}">
                <a16:creationId xmlns:a16="http://schemas.microsoft.com/office/drawing/2014/main" id="{AA06583E-9246-A18F-00AF-097D694569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6502" y="3996821"/>
            <a:ext cx="914400" cy="914400"/>
          </a:xfrm>
          <a:prstGeom prst="rect">
            <a:avLst/>
          </a:prstGeom>
          <a:effectLst/>
        </p:spPr>
      </p:pic>
    </p:spTree>
    <p:extLst>
      <p:ext uri="{BB962C8B-B14F-4D97-AF65-F5344CB8AC3E}">
        <p14:creationId xmlns:p14="http://schemas.microsoft.com/office/powerpoint/2010/main" val="26641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533-671A-4075-8BBA-2CB788861A75}"/>
              </a:ext>
            </a:extLst>
          </p:cNvPr>
          <p:cNvSpPr>
            <a:spLocks noGrp="1"/>
          </p:cNvSpPr>
          <p:nvPr>
            <p:ph type="title"/>
          </p:nvPr>
        </p:nvSpPr>
        <p:spPr/>
        <p:txBody>
          <a:bodyPr/>
          <a:lstStyle/>
          <a:p>
            <a:r>
              <a:rPr lang="en-US" dirty="0"/>
              <a:t>Causal Inference – The Task</a:t>
            </a:r>
          </a:p>
        </p:txBody>
      </p:sp>
      <p:sp>
        <p:nvSpPr>
          <p:cNvPr id="3" name="Content Placeholder 2">
            <a:extLst>
              <a:ext uri="{FF2B5EF4-FFF2-40B4-BE49-F238E27FC236}">
                <a16:creationId xmlns:a16="http://schemas.microsoft.com/office/drawing/2014/main" id="{1F5BA524-DAFB-4B45-9512-1B035768C3F6}"/>
              </a:ext>
            </a:extLst>
          </p:cNvPr>
          <p:cNvSpPr>
            <a:spLocks noGrp="1"/>
          </p:cNvSpPr>
          <p:nvPr>
            <p:ph idx="1"/>
          </p:nvPr>
        </p:nvSpPr>
        <p:spPr/>
        <p:txBody>
          <a:bodyPr anchor="ctr">
            <a:normAutofit/>
          </a:bodyPr>
          <a:lstStyle/>
          <a:p>
            <a:pPr marL="0" indent="0" algn="ctr">
              <a:buNone/>
            </a:pPr>
            <a:r>
              <a:rPr lang="en-US" sz="4800" i="1" dirty="0"/>
              <a:t>Quantifying</a:t>
            </a:r>
            <a:r>
              <a:rPr lang="en-US" sz="4800" dirty="0"/>
              <a:t> the causal effect of a prespecified intervention on a prespecified outcome.</a:t>
            </a:r>
          </a:p>
        </p:txBody>
      </p:sp>
      <p:sp>
        <p:nvSpPr>
          <p:cNvPr id="4" name="TextBox 3">
            <a:extLst>
              <a:ext uri="{FF2B5EF4-FFF2-40B4-BE49-F238E27FC236}">
                <a16:creationId xmlns:a16="http://schemas.microsoft.com/office/drawing/2014/main" id="{3AE4EBCA-7949-4F8E-8EE2-14BB2CA305B4}"/>
              </a:ext>
            </a:extLst>
          </p:cNvPr>
          <p:cNvSpPr txBox="1"/>
          <p:nvPr/>
        </p:nvSpPr>
        <p:spPr>
          <a:xfrm>
            <a:off x="838200" y="5776853"/>
            <a:ext cx="8860221" cy="523220"/>
          </a:xfrm>
          <a:prstGeom prst="rect">
            <a:avLst/>
          </a:prstGeom>
          <a:noFill/>
        </p:spPr>
        <p:txBody>
          <a:bodyPr wrap="square" rtlCol="0">
            <a:spAutoFit/>
          </a:bodyPr>
          <a:lstStyle/>
          <a:p>
            <a:r>
              <a:rPr lang="en-US" sz="2800" dirty="0">
                <a:solidFill>
                  <a:schemeClr val="bg1"/>
                </a:solidFill>
              </a:rPr>
              <a:t>Disentangle spurious correlations from causal contributions</a:t>
            </a:r>
          </a:p>
        </p:txBody>
      </p:sp>
      <p:sp>
        <p:nvSpPr>
          <p:cNvPr id="5" name="TextBox 4">
            <a:extLst>
              <a:ext uri="{FF2B5EF4-FFF2-40B4-BE49-F238E27FC236}">
                <a16:creationId xmlns:a16="http://schemas.microsoft.com/office/drawing/2014/main" id="{82A6A91E-CA89-4F7F-B377-C5BDB690A001}"/>
              </a:ext>
            </a:extLst>
          </p:cNvPr>
          <p:cNvSpPr txBox="1"/>
          <p:nvPr/>
        </p:nvSpPr>
        <p:spPr>
          <a:xfrm>
            <a:off x="7594125" y="5176688"/>
            <a:ext cx="3647849" cy="1200329"/>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400" b="1" dirty="0">
                <a:solidFill>
                  <a:schemeClr val="tx1">
                    <a:lumMod val="50000"/>
                    <a:lumOff val="50000"/>
                  </a:schemeClr>
                </a:solidFill>
                <a:latin typeface="Ink Free" panose="03080402000500000000" pitchFamily="66" charset="0"/>
              </a:rPr>
              <a:t>“What is the risk for stroke if they wouldn’t take statins?”</a:t>
            </a:r>
          </a:p>
        </p:txBody>
      </p:sp>
    </p:spTree>
    <p:extLst>
      <p:ext uri="{BB962C8B-B14F-4D97-AF65-F5344CB8AC3E}">
        <p14:creationId xmlns:p14="http://schemas.microsoft.com/office/powerpoint/2010/main" val="7354754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1B65-9B8E-3F24-8091-66CFE0B087EC}"/>
              </a:ext>
            </a:extLst>
          </p:cNvPr>
          <p:cNvSpPr>
            <a:spLocks noGrp="1"/>
          </p:cNvSpPr>
          <p:nvPr>
            <p:ph type="title"/>
          </p:nvPr>
        </p:nvSpPr>
        <p:spPr/>
        <p:txBody>
          <a:bodyPr/>
          <a:lstStyle/>
          <a:p>
            <a:r>
              <a:rPr lang="en-US" dirty="0"/>
              <a:t>Assumption 2: overlap</a:t>
            </a:r>
          </a:p>
        </p:txBody>
      </p:sp>
      <p:sp>
        <p:nvSpPr>
          <p:cNvPr id="3" name="Content Placeholder 2">
            <a:extLst>
              <a:ext uri="{FF2B5EF4-FFF2-40B4-BE49-F238E27FC236}">
                <a16:creationId xmlns:a16="http://schemas.microsoft.com/office/drawing/2014/main" id="{5840C4C6-1AF4-C1F1-DFA1-5BEA498446DD}"/>
              </a:ext>
            </a:extLst>
          </p:cNvPr>
          <p:cNvSpPr>
            <a:spLocks noGrp="1"/>
          </p:cNvSpPr>
          <p:nvPr>
            <p:ph idx="1"/>
          </p:nvPr>
        </p:nvSpPr>
        <p:spPr>
          <a:xfrm>
            <a:off x="838200" y="1825625"/>
            <a:ext cx="10515600" cy="4667250"/>
          </a:xfrm>
        </p:spPr>
        <p:txBody>
          <a:bodyPr/>
          <a:lstStyle/>
          <a:p>
            <a:r>
              <a:rPr lang="en-US" dirty="0"/>
              <a:t>Everyone have </a:t>
            </a:r>
            <a:r>
              <a:rPr lang="en-US" i="1" dirty="0"/>
              <a:t>some</a:t>
            </a:r>
            <a:r>
              <a:rPr lang="en-US" dirty="0"/>
              <a:t> chance to be in both treatment groups</a:t>
            </a:r>
          </a:p>
          <a:p>
            <a:endParaRPr lang="en-US" b="1" dirty="0"/>
          </a:p>
          <a:p>
            <a:r>
              <a:rPr lang="en-US" b="1" dirty="0"/>
              <a:t>External validity</a:t>
            </a:r>
            <a:r>
              <a:rPr lang="en-US" dirty="0"/>
              <a:t>: Overlap regions suggest where we might expect our effect estimation to generalize beyond the dataset</a:t>
            </a:r>
            <a:endParaRPr lang="en-US" b="1" dirty="0"/>
          </a:p>
          <a:p>
            <a:endParaRPr lang="en-US" b="1" dirty="0"/>
          </a:p>
          <a:p>
            <a:r>
              <a:rPr lang="en-US" b="1" dirty="0"/>
              <a:t>Extrapolation</a:t>
            </a:r>
            <a:r>
              <a:rPr lang="en-US" dirty="0"/>
              <a:t>: No overlap means the model will extrapolate the prediction beyond what is grounded in the data</a:t>
            </a:r>
          </a:p>
        </p:txBody>
      </p:sp>
    </p:spTree>
    <p:extLst>
      <p:ext uri="{BB962C8B-B14F-4D97-AF65-F5344CB8AC3E}">
        <p14:creationId xmlns:p14="http://schemas.microsoft.com/office/powerpoint/2010/main" val="38362766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1B65-9B8E-3F24-8091-66CFE0B087EC}"/>
              </a:ext>
            </a:extLst>
          </p:cNvPr>
          <p:cNvSpPr>
            <a:spLocks noGrp="1"/>
          </p:cNvSpPr>
          <p:nvPr>
            <p:ph type="title"/>
          </p:nvPr>
        </p:nvSpPr>
        <p:spPr/>
        <p:txBody>
          <a:bodyPr/>
          <a:lstStyle/>
          <a:p>
            <a:r>
              <a:rPr lang="en-US" dirty="0"/>
              <a:t>Assumption 2: overlap</a:t>
            </a:r>
          </a:p>
        </p:txBody>
      </p:sp>
      <p:sp>
        <p:nvSpPr>
          <p:cNvPr id="3" name="Content Placeholder 2">
            <a:extLst>
              <a:ext uri="{FF2B5EF4-FFF2-40B4-BE49-F238E27FC236}">
                <a16:creationId xmlns:a16="http://schemas.microsoft.com/office/drawing/2014/main" id="{5840C4C6-1AF4-C1F1-DFA1-5BEA498446DD}"/>
              </a:ext>
            </a:extLst>
          </p:cNvPr>
          <p:cNvSpPr>
            <a:spLocks noGrp="1"/>
          </p:cNvSpPr>
          <p:nvPr>
            <p:ph idx="1"/>
          </p:nvPr>
        </p:nvSpPr>
        <p:spPr>
          <a:xfrm>
            <a:off x="838200" y="1825625"/>
            <a:ext cx="10515600" cy="4667250"/>
          </a:xfrm>
        </p:spPr>
        <p:txBody>
          <a:bodyPr/>
          <a:lstStyle/>
          <a:p>
            <a:r>
              <a:rPr lang="en-US" dirty="0"/>
              <a:t>Testing</a:t>
            </a:r>
          </a:p>
          <a:p>
            <a:pPr lvl="1"/>
            <a:r>
              <a:rPr lang="en-US" dirty="0"/>
              <a:t>Checking the support of high-dimensional feature distributions is challenging</a:t>
            </a:r>
          </a:p>
          <a:p>
            <a:pPr lvl="2"/>
            <a:r>
              <a:rPr lang="en-US" dirty="0"/>
              <a:t>Though possible: </a:t>
            </a:r>
            <a:r>
              <a:rPr lang="en-US" i="1" dirty="0">
                <a:hlinkClick r:id="rId2"/>
              </a:rPr>
              <a:t>Karavani, </a:t>
            </a:r>
            <a:r>
              <a:rPr lang="en-US" i="1" dirty="0" err="1">
                <a:hlinkClick r:id="rId2"/>
              </a:rPr>
              <a:t>Bak</a:t>
            </a:r>
            <a:r>
              <a:rPr lang="en-US" i="1" dirty="0">
                <a:hlinkClick r:id="rId2"/>
              </a:rPr>
              <a:t>, and </a:t>
            </a:r>
            <a:r>
              <a:rPr lang="en-US" i="1" dirty="0" err="1">
                <a:hlinkClick r:id="rId2"/>
              </a:rPr>
              <a:t>Shimoni</a:t>
            </a:r>
            <a:r>
              <a:rPr lang="en-US" i="1" dirty="0">
                <a:hlinkClick r:id="rId2"/>
              </a:rPr>
              <a:t> 2019</a:t>
            </a:r>
            <a:endParaRPr lang="en-US" i="1" dirty="0"/>
          </a:p>
          <a:p>
            <a:pPr lvl="1"/>
            <a:r>
              <a:rPr lang="en-US" dirty="0"/>
              <a:t>Propensity scores, as a scalar summary of the feature space allow us to compare univariate distributions</a:t>
            </a:r>
          </a:p>
        </p:txBody>
      </p:sp>
      <p:pic>
        <p:nvPicPr>
          <p:cNvPr id="7" name="Picture 6">
            <a:extLst>
              <a:ext uri="{FF2B5EF4-FFF2-40B4-BE49-F238E27FC236}">
                <a16:creationId xmlns:a16="http://schemas.microsoft.com/office/drawing/2014/main" id="{6DDDFD6F-BBF9-1C77-4B92-D78F6B524783}"/>
              </a:ext>
            </a:extLst>
          </p:cNvPr>
          <p:cNvPicPr>
            <a:picLocks noChangeAspect="1"/>
          </p:cNvPicPr>
          <p:nvPr/>
        </p:nvPicPr>
        <p:blipFill>
          <a:blip r:embed="rId3"/>
          <a:stretch>
            <a:fillRect/>
          </a:stretch>
        </p:blipFill>
        <p:spPr>
          <a:xfrm>
            <a:off x="7534563" y="3399655"/>
            <a:ext cx="4378037" cy="3458345"/>
          </a:xfrm>
          <a:prstGeom prst="rect">
            <a:avLst/>
          </a:prstGeom>
        </p:spPr>
      </p:pic>
      <p:pic>
        <p:nvPicPr>
          <p:cNvPr id="9" name="Picture 8">
            <a:extLst>
              <a:ext uri="{FF2B5EF4-FFF2-40B4-BE49-F238E27FC236}">
                <a16:creationId xmlns:a16="http://schemas.microsoft.com/office/drawing/2014/main" id="{F165EE81-C1E9-960D-C47D-606B199F1CD5}"/>
              </a:ext>
            </a:extLst>
          </p:cNvPr>
          <p:cNvPicPr>
            <a:picLocks noChangeAspect="1"/>
          </p:cNvPicPr>
          <p:nvPr/>
        </p:nvPicPr>
        <p:blipFill rotWithShape="1">
          <a:blip r:embed="rId4"/>
          <a:srcRect l="48427" r="1" b="50777"/>
          <a:stretch/>
        </p:blipFill>
        <p:spPr>
          <a:xfrm>
            <a:off x="2503166" y="3852166"/>
            <a:ext cx="4513929" cy="3005834"/>
          </a:xfrm>
          <a:prstGeom prst="rect">
            <a:avLst/>
          </a:prstGeom>
        </p:spPr>
      </p:pic>
      <p:pic>
        <p:nvPicPr>
          <p:cNvPr id="11" name="Picture 10" descr="A green check mark on a black background&#10;&#10;Description automatically generated">
            <a:extLst>
              <a:ext uri="{FF2B5EF4-FFF2-40B4-BE49-F238E27FC236}">
                <a16:creationId xmlns:a16="http://schemas.microsoft.com/office/drawing/2014/main" id="{B6406CF9-CC32-9639-0B77-1490DD8E5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244" y="5137265"/>
            <a:ext cx="1164419" cy="1218719"/>
          </a:xfrm>
          <a:prstGeom prst="rect">
            <a:avLst/>
          </a:prstGeom>
        </p:spPr>
      </p:pic>
      <p:pic>
        <p:nvPicPr>
          <p:cNvPr id="13" name="Picture 12" descr="A red x on a black background&#10;&#10;Description automatically generated">
            <a:extLst>
              <a:ext uri="{FF2B5EF4-FFF2-40B4-BE49-F238E27FC236}">
                <a16:creationId xmlns:a16="http://schemas.microsoft.com/office/drawing/2014/main" id="{A08EBEA0-90BD-1D04-E29B-304A0DF342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255" y="4971673"/>
            <a:ext cx="1102478" cy="1379260"/>
          </a:xfrm>
          <a:prstGeom prst="rect">
            <a:avLst/>
          </a:prstGeom>
        </p:spPr>
      </p:pic>
    </p:spTree>
    <p:extLst>
      <p:ext uri="{BB962C8B-B14F-4D97-AF65-F5344CB8AC3E}">
        <p14:creationId xmlns:p14="http://schemas.microsoft.com/office/powerpoint/2010/main" val="1854006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4BFF-4175-4296-B805-CC57B2CB9434}"/>
              </a:ext>
            </a:extLst>
          </p:cNvPr>
          <p:cNvSpPr>
            <a:spLocks noGrp="1"/>
          </p:cNvSpPr>
          <p:nvPr>
            <p:ph type="title"/>
          </p:nvPr>
        </p:nvSpPr>
        <p:spPr/>
        <p:txBody>
          <a:bodyPr/>
          <a:lstStyle/>
          <a:p>
            <a:r>
              <a:rPr lang="en-US" dirty="0"/>
              <a:t>Assumption 3: causal consistency</a:t>
            </a:r>
          </a:p>
        </p:txBody>
      </p:sp>
      <p:sp>
        <p:nvSpPr>
          <p:cNvPr id="3" name="Content Placeholder 2">
            <a:extLst>
              <a:ext uri="{FF2B5EF4-FFF2-40B4-BE49-F238E27FC236}">
                <a16:creationId xmlns:a16="http://schemas.microsoft.com/office/drawing/2014/main" id="{B49E084B-1D10-4CD8-9EFE-02551B9D1CD9}"/>
              </a:ext>
            </a:extLst>
          </p:cNvPr>
          <p:cNvSpPr>
            <a:spLocks noGrp="1"/>
          </p:cNvSpPr>
          <p:nvPr>
            <p:ph idx="1"/>
          </p:nvPr>
        </p:nvSpPr>
        <p:spPr/>
        <p:txBody>
          <a:bodyPr/>
          <a:lstStyle/>
          <a:p>
            <a:r>
              <a:rPr lang="en-US" dirty="0"/>
              <a:t>Interventions need to be well-defined and manipulatable</a:t>
            </a:r>
          </a:p>
          <a:p>
            <a:endParaRPr lang="en-US" dirty="0"/>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6DD3ADB5-E278-43B0-9699-F315729B5D01}"/>
                  </a:ext>
                </a:extLst>
              </p:cNvPr>
              <p:cNvSpPr/>
              <p:nvPr/>
            </p:nvSpPr>
            <p:spPr>
              <a:xfrm>
                <a:off x="2829613" y="4917558"/>
                <a:ext cx="1456661" cy="9037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Weight </a:t>
                </a:r>
                <a14:m>
                  <m:oMath xmlns:m="http://schemas.openxmlformats.org/officeDocument/2006/math">
                    <m:r>
                      <a:rPr lang="en-US" sz="2200" b="0" i="1" smtClean="0">
                        <a:solidFill>
                          <a:schemeClr val="tx1"/>
                        </a:solidFill>
                        <a:latin typeface="Cambria Math" panose="02040503050406030204" pitchFamily="18" charset="0"/>
                      </a:rPr>
                      <m:t>↓</m:t>
                    </m:r>
                  </m:oMath>
                </a14:m>
                <a:endParaRPr lang="en-US" sz="2200" dirty="0">
                  <a:solidFill>
                    <a:schemeClr val="tx1"/>
                  </a:solidFill>
                </a:endParaRPr>
              </a:p>
            </p:txBody>
          </p:sp>
        </mc:Choice>
        <mc:Fallback xmlns="">
          <p:sp>
            <p:nvSpPr>
              <p:cNvPr id="11" name="Oval 10">
                <a:extLst>
                  <a:ext uri="{FF2B5EF4-FFF2-40B4-BE49-F238E27FC236}">
                    <a16:creationId xmlns:a16="http://schemas.microsoft.com/office/drawing/2014/main" id="{6DD3ADB5-E278-43B0-9699-F315729B5D01}"/>
                  </a:ext>
                </a:extLst>
              </p:cNvPr>
              <p:cNvSpPr>
                <a:spLocks noRot="1" noChangeAspect="1" noMove="1" noResize="1" noEditPoints="1" noAdjustHandles="1" noChangeArrowheads="1" noChangeShapeType="1" noTextEdit="1"/>
              </p:cNvSpPr>
              <p:nvPr/>
            </p:nvSpPr>
            <p:spPr>
              <a:xfrm>
                <a:off x="2829613" y="4917558"/>
                <a:ext cx="1456661" cy="903768"/>
              </a:xfrm>
              <a:prstGeom prst="ellipse">
                <a:avLst/>
              </a:prstGeom>
              <a:blipFill>
                <a:blip r:embed="rId3"/>
                <a:stretch>
                  <a:fillRect/>
                </a:stretch>
              </a:blipFill>
              <a:ln>
                <a:noFill/>
              </a:ln>
            </p:spPr>
            <p:txBody>
              <a:bodyPr/>
              <a:lstStyle/>
              <a:p>
                <a:r>
                  <a:rPr lang="en-US">
                    <a:noFill/>
                  </a:rPr>
                  <a:t> </a:t>
                </a:r>
              </a:p>
            </p:txBody>
          </p:sp>
        </mc:Fallback>
      </mc:AlternateContent>
      <p:sp>
        <p:nvSpPr>
          <p:cNvPr id="12" name="Oval 11">
            <a:extLst>
              <a:ext uri="{FF2B5EF4-FFF2-40B4-BE49-F238E27FC236}">
                <a16:creationId xmlns:a16="http://schemas.microsoft.com/office/drawing/2014/main" id="{ABE21CCE-6D9C-4BF9-BB15-3B00D5888C67}"/>
              </a:ext>
            </a:extLst>
          </p:cNvPr>
          <p:cNvSpPr/>
          <p:nvPr/>
        </p:nvSpPr>
        <p:spPr>
          <a:xfrm>
            <a:off x="8292609" y="4917558"/>
            <a:ext cx="1456661" cy="9037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Health</a:t>
            </a:r>
          </a:p>
        </p:txBody>
      </p:sp>
      <p:cxnSp>
        <p:nvCxnSpPr>
          <p:cNvPr id="13" name="Straight Arrow Connector 12">
            <a:extLst>
              <a:ext uri="{FF2B5EF4-FFF2-40B4-BE49-F238E27FC236}">
                <a16:creationId xmlns:a16="http://schemas.microsoft.com/office/drawing/2014/main" id="{16B397AB-60B3-43A5-9E51-5A9843C217A1}"/>
              </a:ext>
            </a:extLst>
          </p:cNvPr>
          <p:cNvCxnSpPr>
            <a:cxnSpLocks/>
            <a:stCxn id="11" idx="6"/>
            <a:endCxn id="12" idx="2"/>
          </p:cNvCxnSpPr>
          <p:nvPr/>
        </p:nvCxnSpPr>
        <p:spPr>
          <a:xfrm>
            <a:off x="4286274" y="5369442"/>
            <a:ext cx="4006335"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0775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4BFF-4175-4296-B805-CC57B2CB9434}"/>
              </a:ext>
            </a:extLst>
          </p:cNvPr>
          <p:cNvSpPr>
            <a:spLocks noGrp="1"/>
          </p:cNvSpPr>
          <p:nvPr>
            <p:ph type="title"/>
          </p:nvPr>
        </p:nvSpPr>
        <p:spPr/>
        <p:txBody>
          <a:bodyPr/>
          <a:lstStyle/>
          <a:p>
            <a:r>
              <a:rPr lang="en-US" dirty="0"/>
              <a:t>Assumption 3: causal consistency</a:t>
            </a:r>
          </a:p>
        </p:txBody>
      </p:sp>
      <p:sp>
        <p:nvSpPr>
          <p:cNvPr id="3" name="Content Placeholder 2">
            <a:extLst>
              <a:ext uri="{FF2B5EF4-FFF2-40B4-BE49-F238E27FC236}">
                <a16:creationId xmlns:a16="http://schemas.microsoft.com/office/drawing/2014/main" id="{B49E084B-1D10-4CD8-9EFE-02551B9D1CD9}"/>
              </a:ext>
            </a:extLst>
          </p:cNvPr>
          <p:cNvSpPr>
            <a:spLocks noGrp="1"/>
          </p:cNvSpPr>
          <p:nvPr>
            <p:ph idx="1"/>
          </p:nvPr>
        </p:nvSpPr>
        <p:spPr/>
        <p:txBody>
          <a:bodyPr/>
          <a:lstStyle/>
          <a:p>
            <a:r>
              <a:rPr lang="en-US" dirty="0"/>
              <a:t>Interventions need to be well-defined and manipulatable</a:t>
            </a:r>
          </a:p>
          <a:p>
            <a:endParaRPr lang="en-US" dirty="0"/>
          </a:p>
          <a:p>
            <a:endParaRPr lang="en-US" dirty="0"/>
          </a:p>
        </p:txBody>
      </p:sp>
      <p:cxnSp>
        <p:nvCxnSpPr>
          <p:cNvPr id="6" name="Straight Arrow Connector 5">
            <a:extLst>
              <a:ext uri="{FF2B5EF4-FFF2-40B4-BE49-F238E27FC236}">
                <a16:creationId xmlns:a16="http://schemas.microsoft.com/office/drawing/2014/main" id="{7803312F-F820-4D9E-A579-0437DEE15BFE}"/>
              </a:ext>
            </a:extLst>
          </p:cNvPr>
          <p:cNvCxnSpPr>
            <a:cxnSpLocks/>
            <a:stCxn id="7" idx="6"/>
            <a:endCxn id="11" idx="2"/>
          </p:cNvCxnSpPr>
          <p:nvPr/>
        </p:nvCxnSpPr>
        <p:spPr>
          <a:xfrm flipV="1">
            <a:off x="4286274" y="4468286"/>
            <a:ext cx="1274838" cy="90115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ED41314F-A49A-43AD-B0F3-82FE2CEDCD40}"/>
                  </a:ext>
                </a:extLst>
              </p:cNvPr>
              <p:cNvSpPr/>
              <p:nvPr/>
            </p:nvSpPr>
            <p:spPr>
              <a:xfrm>
                <a:off x="2829613" y="4917558"/>
                <a:ext cx="1456661" cy="9037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Weight </a:t>
                </a:r>
                <a14:m>
                  <m:oMath xmlns:m="http://schemas.openxmlformats.org/officeDocument/2006/math">
                    <m:r>
                      <a:rPr lang="en-US" sz="2200" b="0" i="1" smtClean="0">
                        <a:solidFill>
                          <a:schemeClr val="tx1"/>
                        </a:solidFill>
                        <a:latin typeface="Cambria Math" panose="02040503050406030204" pitchFamily="18" charset="0"/>
                      </a:rPr>
                      <m:t>↓</m:t>
                    </m:r>
                  </m:oMath>
                </a14:m>
                <a:endParaRPr lang="en-US" sz="2200" dirty="0">
                  <a:solidFill>
                    <a:schemeClr val="tx1"/>
                  </a:solidFill>
                </a:endParaRPr>
              </a:p>
            </p:txBody>
          </p:sp>
        </mc:Choice>
        <mc:Fallback xmlns="">
          <p:sp>
            <p:nvSpPr>
              <p:cNvPr id="7" name="Oval 6">
                <a:extLst>
                  <a:ext uri="{FF2B5EF4-FFF2-40B4-BE49-F238E27FC236}">
                    <a16:creationId xmlns:a16="http://schemas.microsoft.com/office/drawing/2014/main" id="{ED41314F-A49A-43AD-B0F3-82FE2CEDCD40}"/>
                  </a:ext>
                </a:extLst>
              </p:cNvPr>
              <p:cNvSpPr>
                <a:spLocks noRot="1" noChangeAspect="1" noMove="1" noResize="1" noEditPoints="1" noAdjustHandles="1" noChangeArrowheads="1" noChangeShapeType="1" noTextEdit="1"/>
              </p:cNvSpPr>
              <p:nvPr/>
            </p:nvSpPr>
            <p:spPr>
              <a:xfrm>
                <a:off x="2829613" y="4917558"/>
                <a:ext cx="1456661" cy="903768"/>
              </a:xfrm>
              <a:prstGeom prst="ellipse">
                <a:avLst/>
              </a:prstGeom>
              <a:blipFill>
                <a:blip r:embed="rId3"/>
                <a:stretch>
                  <a:fillRect/>
                </a:stretch>
              </a:blipFill>
              <a:ln>
                <a:noFill/>
              </a:ln>
            </p:spPr>
            <p:txBody>
              <a:bodyPr/>
              <a:lstStyle/>
              <a:p>
                <a:r>
                  <a:rPr lang="en-US">
                    <a:noFill/>
                  </a:rPr>
                  <a:t> </a:t>
                </a:r>
              </a:p>
            </p:txBody>
          </p:sp>
        </mc:Fallback>
      </mc:AlternateContent>
      <p:sp>
        <p:nvSpPr>
          <p:cNvPr id="8" name="Oval 7">
            <a:extLst>
              <a:ext uri="{FF2B5EF4-FFF2-40B4-BE49-F238E27FC236}">
                <a16:creationId xmlns:a16="http://schemas.microsoft.com/office/drawing/2014/main" id="{9781FA1A-32EB-4242-A409-2404F56BE9FE}"/>
              </a:ext>
            </a:extLst>
          </p:cNvPr>
          <p:cNvSpPr/>
          <p:nvPr/>
        </p:nvSpPr>
        <p:spPr>
          <a:xfrm>
            <a:off x="8292609" y="4917558"/>
            <a:ext cx="1456661" cy="9037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Health</a:t>
            </a:r>
          </a:p>
        </p:txBody>
      </p:sp>
      <p:sp>
        <p:nvSpPr>
          <p:cNvPr id="11" name="Oval 10">
            <a:extLst>
              <a:ext uri="{FF2B5EF4-FFF2-40B4-BE49-F238E27FC236}">
                <a16:creationId xmlns:a16="http://schemas.microsoft.com/office/drawing/2014/main" id="{465199EE-17FE-4B32-BB6A-CCD25DBF135B}"/>
              </a:ext>
            </a:extLst>
          </p:cNvPr>
          <p:cNvSpPr/>
          <p:nvPr/>
        </p:nvSpPr>
        <p:spPr>
          <a:xfrm>
            <a:off x="5561112" y="4016402"/>
            <a:ext cx="1456661" cy="903768"/>
          </a:xfrm>
          <a:prstGeom prst="ellipse">
            <a:avLst/>
          </a:prstGeom>
          <a:solidFill>
            <a:srgbClr val="92B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4" name="Oval 13">
            <a:extLst>
              <a:ext uri="{FF2B5EF4-FFF2-40B4-BE49-F238E27FC236}">
                <a16:creationId xmlns:a16="http://schemas.microsoft.com/office/drawing/2014/main" id="{5BB5AD0E-5A40-408A-97CA-6207D8EA190D}"/>
              </a:ext>
            </a:extLst>
          </p:cNvPr>
          <p:cNvSpPr/>
          <p:nvPr/>
        </p:nvSpPr>
        <p:spPr>
          <a:xfrm>
            <a:off x="5561112" y="4917558"/>
            <a:ext cx="1456661" cy="903768"/>
          </a:xfrm>
          <a:prstGeom prst="ellipse">
            <a:avLst/>
          </a:prstGeom>
          <a:solidFill>
            <a:srgbClr val="92B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5" name="Oval 14">
            <a:extLst>
              <a:ext uri="{FF2B5EF4-FFF2-40B4-BE49-F238E27FC236}">
                <a16:creationId xmlns:a16="http://schemas.microsoft.com/office/drawing/2014/main" id="{1EDA55F7-FF10-4CA0-AD71-D6A36CCD18FF}"/>
              </a:ext>
            </a:extLst>
          </p:cNvPr>
          <p:cNvSpPr/>
          <p:nvPr/>
        </p:nvSpPr>
        <p:spPr>
          <a:xfrm>
            <a:off x="5561111" y="5818714"/>
            <a:ext cx="1456661" cy="903768"/>
          </a:xfrm>
          <a:prstGeom prst="ellipse">
            <a:avLst/>
          </a:prstGeom>
          <a:solidFill>
            <a:srgbClr val="92B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solidFill>
                <a:schemeClr val="tx1"/>
              </a:solidFill>
            </a:endParaRPr>
          </a:p>
        </p:txBody>
      </p:sp>
      <p:cxnSp>
        <p:nvCxnSpPr>
          <p:cNvPr id="16" name="Straight Arrow Connector 15">
            <a:extLst>
              <a:ext uri="{FF2B5EF4-FFF2-40B4-BE49-F238E27FC236}">
                <a16:creationId xmlns:a16="http://schemas.microsoft.com/office/drawing/2014/main" id="{8E919C35-04F4-4CAF-AA01-5B6A180EEAFE}"/>
              </a:ext>
            </a:extLst>
          </p:cNvPr>
          <p:cNvCxnSpPr>
            <a:cxnSpLocks/>
            <a:stCxn id="7" idx="6"/>
            <a:endCxn id="14" idx="2"/>
          </p:cNvCxnSpPr>
          <p:nvPr/>
        </p:nvCxnSpPr>
        <p:spPr>
          <a:xfrm>
            <a:off x="4286274" y="5369442"/>
            <a:ext cx="1274838"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C044EF-48C8-4C57-93DF-EF346C0F8622}"/>
              </a:ext>
            </a:extLst>
          </p:cNvPr>
          <p:cNvCxnSpPr>
            <a:cxnSpLocks/>
            <a:stCxn id="7" idx="6"/>
            <a:endCxn id="15" idx="2"/>
          </p:cNvCxnSpPr>
          <p:nvPr/>
        </p:nvCxnSpPr>
        <p:spPr>
          <a:xfrm>
            <a:off x="4286274" y="5369442"/>
            <a:ext cx="1274837" cy="90115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00D8CD-9CA6-4B5F-BD80-539863462E8F}"/>
              </a:ext>
            </a:extLst>
          </p:cNvPr>
          <p:cNvCxnSpPr>
            <a:cxnSpLocks/>
            <a:stCxn id="11" idx="6"/>
            <a:endCxn id="8" idx="2"/>
          </p:cNvCxnSpPr>
          <p:nvPr/>
        </p:nvCxnSpPr>
        <p:spPr>
          <a:xfrm>
            <a:off x="7017773" y="4468286"/>
            <a:ext cx="1274836" cy="90115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2FEB20-DC91-45AC-907A-F8DE8B8F0843}"/>
              </a:ext>
            </a:extLst>
          </p:cNvPr>
          <p:cNvCxnSpPr>
            <a:cxnSpLocks/>
            <a:stCxn id="14" idx="6"/>
            <a:endCxn id="8" idx="2"/>
          </p:cNvCxnSpPr>
          <p:nvPr/>
        </p:nvCxnSpPr>
        <p:spPr>
          <a:xfrm>
            <a:off x="7017773" y="5369442"/>
            <a:ext cx="1274836"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B9D0DE9-FB82-4CE5-AB91-0FAEC2F32772}"/>
              </a:ext>
            </a:extLst>
          </p:cNvPr>
          <p:cNvCxnSpPr>
            <a:cxnSpLocks/>
            <a:stCxn id="15" idx="6"/>
            <a:endCxn id="8" idx="2"/>
          </p:cNvCxnSpPr>
          <p:nvPr/>
        </p:nvCxnSpPr>
        <p:spPr>
          <a:xfrm flipV="1">
            <a:off x="7017772" y="5369442"/>
            <a:ext cx="1274837" cy="901156"/>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Graphic 4" descr="Swimming">
            <a:extLst>
              <a:ext uri="{FF2B5EF4-FFF2-40B4-BE49-F238E27FC236}">
                <a16:creationId xmlns:a16="http://schemas.microsoft.com/office/drawing/2014/main" id="{F055E483-D9DD-4A3F-B905-00D8E2C48D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2242" y="3965192"/>
            <a:ext cx="914400" cy="914400"/>
          </a:xfrm>
          <a:prstGeom prst="rect">
            <a:avLst/>
          </a:prstGeom>
        </p:spPr>
      </p:pic>
      <p:pic>
        <p:nvPicPr>
          <p:cNvPr id="10" name="Graphic 9" descr="Apple">
            <a:extLst>
              <a:ext uri="{FF2B5EF4-FFF2-40B4-BE49-F238E27FC236}">
                <a16:creationId xmlns:a16="http://schemas.microsoft.com/office/drawing/2014/main" id="{231BF968-EA40-4941-A9CD-3334063E63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13389" y="4987079"/>
            <a:ext cx="755703" cy="755703"/>
          </a:xfrm>
          <a:prstGeom prst="rect">
            <a:avLst/>
          </a:prstGeom>
        </p:spPr>
      </p:pic>
      <p:pic>
        <p:nvPicPr>
          <p:cNvPr id="13" name="Graphic 12" descr="Smoking">
            <a:extLst>
              <a:ext uri="{FF2B5EF4-FFF2-40B4-BE49-F238E27FC236}">
                <a16:creationId xmlns:a16="http://schemas.microsoft.com/office/drawing/2014/main" id="{2AC6B4A8-67D6-41EB-8F13-789AD58F54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73805" y="5828236"/>
            <a:ext cx="831273" cy="831273"/>
          </a:xfrm>
          <a:prstGeom prst="rect">
            <a:avLst/>
          </a:prstGeom>
        </p:spPr>
      </p:pic>
    </p:spTree>
    <p:extLst>
      <p:ext uri="{BB962C8B-B14F-4D97-AF65-F5344CB8AC3E}">
        <p14:creationId xmlns:p14="http://schemas.microsoft.com/office/powerpoint/2010/main" val="19150869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0621-5F6B-C001-209F-E94B1E90FE6F}"/>
              </a:ext>
            </a:extLst>
          </p:cNvPr>
          <p:cNvSpPr>
            <a:spLocks noGrp="1"/>
          </p:cNvSpPr>
          <p:nvPr>
            <p:ph type="title"/>
          </p:nvPr>
        </p:nvSpPr>
        <p:spPr/>
        <p:txBody>
          <a:bodyPr/>
          <a:lstStyle/>
          <a:p>
            <a:r>
              <a:rPr lang="en-US" dirty="0"/>
              <a:t>Bonus: why RCTs are unbiased</a:t>
            </a:r>
          </a:p>
        </p:txBody>
      </p:sp>
      <p:sp>
        <p:nvSpPr>
          <p:cNvPr id="3" name="Content Placeholder 2">
            <a:extLst>
              <a:ext uri="{FF2B5EF4-FFF2-40B4-BE49-F238E27FC236}">
                <a16:creationId xmlns:a16="http://schemas.microsoft.com/office/drawing/2014/main" id="{6B113986-D49A-F066-A0CD-AA3C49B6D4A5}"/>
              </a:ext>
            </a:extLst>
          </p:cNvPr>
          <p:cNvSpPr>
            <a:spLocks noGrp="1"/>
          </p:cNvSpPr>
          <p:nvPr>
            <p:ph idx="1"/>
          </p:nvPr>
        </p:nvSpPr>
        <p:spPr/>
        <p:txBody>
          <a:bodyPr/>
          <a:lstStyle/>
          <a:p>
            <a:r>
              <a:rPr lang="en-US" dirty="0"/>
              <a:t>RCTs randomly assign an intervention with equal probability</a:t>
            </a:r>
          </a:p>
        </p:txBody>
      </p:sp>
      <p:sp>
        <p:nvSpPr>
          <p:cNvPr id="4" name="Right Brace 3">
            <a:extLst>
              <a:ext uri="{FF2B5EF4-FFF2-40B4-BE49-F238E27FC236}">
                <a16:creationId xmlns:a16="http://schemas.microsoft.com/office/drawing/2014/main" id="{5990CDF1-F41E-58A8-AAD5-45F5C349C89B}"/>
              </a:ext>
            </a:extLst>
          </p:cNvPr>
          <p:cNvSpPr/>
          <p:nvPr/>
        </p:nvSpPr>
        <p:spPr>
          <a:xfrm rot="5400000">
            <a:off x="5469874" y="1591938"/>
            <a:ext cx="363557" cy="1806766"/>
          </a:xfrm>
          <a:prstGeom prst="righ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15CE34C6-90C6-7910-65FC-E410A595CF3D}"/>
              </a:ext>
            </a:extLst>
          </p:cNvPr>
          <p:cNvSpPr/>
          <p:nvPr/>
        </p:nvSpPr>
        <p:spPr>
          <a:xfrm rot="5400000">
            <a:off x="8398525" y="1314954"/>
            <a:ext cx="363559" cy="2404806"/>
          </a:xfrm>
          <a:prstGeom prst="righ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4053D2B3-47C8-36FF-F2E7-BA2462E96250}"/>
              </a:ext>
            </a:extLst>
          </p:cNvPr>
          <p:cNvSpPr/>
          <p:nvPr/>
        </p:nvSpPr>
        <p:spPr>
          <a:xfrm rot="5400000">
            <a:off x="2426842" y="1838634"/>
            <a:ext cx="363557" cy="1357450"/>
          </a:xfrm>
          <a:prstGeom prst="righ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DAFC19C-4652-2553-425C-91EB88B147AC}"/>
              </a:ext>
            </a:extLst>
          </p:cNvPr>
          <p:cNvSpPr txBox="1"/>
          <p:nvPr/>
        </p:nvSpPr>
        <p:spPr>
          <a:xfrm>
            <a:off x="4632591" y="2688123"/>
            <a:ext cx="2038121" cy="369332"/>
          </a:xfrm>
          <a:prstGeom prst="rect">
            <a:avLst/>
          </a:prstGeom>
          <a:noFill/>
        </p:spPr>
        <p:txBody>
          <a:bodyPr wrap="square" rtlCol="0">
            <a:spAutoFit/>
          </a:bodyPr>
          <a:lstStyle/>
          <a:p>
            <a:pPr algn="ctr"/>
            <a:r>
              <a:rPr lang="en-US" dirty="0"/>
              <a:t>Well-defined action</a:t>
            </a:r>
          </a:p>
        </p:txBody>
      </p:sp>
      <p:sp>
        <p:nvSpPr>
          <p:cNvPr id="8" name="TextBox 7">
            <a:extLst>
              <a:ext uri="{FF2B5EF4-FFF2-40B4-BE49-F238E27FC236}">
                <a16:creationId xmlns:a16="http://schemas.microsoft.com/office/drawing/2014/main" id="{7EC8B20E-D235-7EF7-1FDA-E532B446C809}"/>
              </a:ext>
            </a:extLst>
          </p:cNvPr>
          <p:cNvSpPr txBox="1"/>
          <p:nvPr/>
        </p:nvSpPr>
        <p:spPr>
          <a:xfrm>
            <a:off x="7561243" y="2699137"/>
            <a:ext cx="2038121" cy="369332"/>
          </a:xfrm>
          <a:prstGeom prst="rect">
            <a:avLst/>
          </a:prstGeom>
          <a:noFill/>
        </p:spPr>
        <p:txBody>
          <a:bodyPr wrap="square" rtlCol="0">
            <a:spAutoFit/>
          </a:bodyPr>
          <a:lstStyle/>
          <a:p>
            <a:pPr algn="ctr"/>
            <a:r>
              <a:rPr lang="en-US" dirty="0"/>
              <a:t>Overlap</a:t>
            </a:r>
          </a:p>
        </p:txBody>
      </p:sp>
      <p:sp>
        <p:nvSpPr>
          <p:cNvPr id="9" name="TextBox 8">
            <a:extLst>
              <a:ext uri="{FF2B5EF4-FFF2-40B4-BE49-F238E27FC236}">
                <a16:creationId xmlns:a16="http://schemas.microsoft.com/office/drawing/2014/main" id="{6D0AEE43-06A8-B788-600D-DAC8533FB0E3}"/>
              </a:ext>
            </a:extLst>
          </p:cNvPr>
          <p:cNvSpPr txBox="1"/>
          <p:nvPr/>
        </p:nvSpPr>
        <p:spPr>
          <a:xfrm>
            <a:off x="1589559" y="2699137"/>
            <a:ext cx="2038121" cy="369332"/>
          </a:xfrm>
          <a:prstGeom prst="rect">
            <a:avLst/>
          </a:prstGeom>
          <a:noFill/>
        </p:spPr>
        <p:txBody>
          <a:bodyPr wrap="square" rtlCol="0">
            <a:spAutoFit/>
          </a:bodyPr>
          <a:lstStyle/>
          <a:p>
            <a:pPr algn="ctr"/>
            <a:r>
              <a:rPr lang="en-US" dirty="0" err="1"/>
              <a:t>Unconfoundedness</a:t>
            </a:r>
            <a:endParaRPr lang="en-US" dirty="0"/>
          </a:p>
        </p:txBody>
      </p:sp>
      <p:sp>
        <p:nvSpPr>
          <p:cNvPr id="10" name="Oval 9">
            <a:extLst>
              <a:ext uri="{FF2B5EF4-FFF2-40B4-BE49-F238E27FC236}">
                <a16:creationId xmlns:a16="http://schemas.microsoft.com/office/drawing/2014/main" id="{181BF27B-A351-123E-C109-98D564BE30B4}"/>
              </a:ext>
            </a:extLst>
          </p:cNvPr>
          <p:cNvSpPr/>
          <p:nvPr/>
        </p:nvSpPr>
        <p:spPr>
          <a:xfrm>
            <a:off x="1587979" y="4154512"/>
            <a:ext cx="561605" cy="561168"/>
          </a:xfrm>
          <a:prstGeom prst="ellipse">
            <a:avLst/>
          </a:prstGeom>
          <a:solidFill>
            <a:srgbClr val="F7CD5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000" dirty="0">
              <a:solidFill>
                <a:schemeClr val="tx1"/>
              </a:solidFill>
            </a:endParaRPr>
          </a:p>
        </p:txBody>
      </p:sp>
      <p:sp>
        <p:nvSpPr>
          <p:cNvPr id="11" name="Oval 10">
            <a:extLst>
              <a:ext uri="{FF2B5EF4-FFF2-40B4-BE49-F238E27FC236}">
                <a16:creationId xmlns:a16="http://schemas.microsoft.com/office/drawing/2014/main" id="{26D86BFB-266F-A778-966E-65510B54F5FD}"/>
              </a:ext>
            </a:extLst>
          </p:cNvPr>
          <p:cNvSpPr/>
          <p:nvPr/>
        </p:nvSpPr>
        <p:spPr>
          <a:xfrm>
            <a:off x="3066075" y="4154512"/>
            <a:ext cx="561605" cy="561168"/>
          </a:xfrm>
          <a:prstGeom prst="ellipse">
            <a:avLst/>
          </a:prstGeom>
          <a:solidFill>
            <a:srgbClr val="F7A7A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dirty="0">
              <a:solidFill>
                <a:schemeClr val="tx1"/>
              </a:solidFill>
            </a:endParaRPr>
          </a:p>
        </p:txBody>
      </p:sp>
      <p:sp>
        <p:nvSpPr>
          <p:cNvPr id="12" name="Oval 11">
            <a:extLst>
              <a:ext uri="{FF2B5EF4-FFF2-40B4-BE49-F238E27FC236}">
                <a16:creationId xmlns:a16="http://schemas.microsoft.com/office/drawing/2014/main" id="{09DF7774-D35C-5D70-A57A-99854A2BA189}"/>
              </a:ext>
            </a:extLst>
          </p:cNvPr>
          <p:cNvSpPr/>
          <p:nvPr/>
        </p:nvSpPr>
        <p:spPr>
          <a:xfrm>
            <a:off x="2348141" y="3203406"/>
            <a:ext cx="561605" cy="561168"/>
          </a:xfrm>
          <a:prstGeom prst="ellipse">
            <a:avLst/>
          </a:prstGeom>
          <a:solidFill>
            <a:srgbClr val="B0E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cxnSp>
        <p:nvCxnSpPr>
          <p:cNvPr id="14" name="Straight Arrow Connector 13">
            <a:extLst>
              <a:ext uri="{FF2B5EF4-FFF2-40B4-BE49-F238E27FC236}">
                <a16:creationId xmlns:a16="http://schemas.microsoft.com/office/drawing/2014/main" id="{858608A9-A333-7078-9166-8D231D087431}"/>
              </a:ext>
            </a:extLst>
          </p:cNvPr>
          <p:cNvCxnSpPr>
            <a:cxnSpLocks/>
            <a:stCxn id="12" idx="4"/>
            <a:endCxn id="11" idx="1"/>
          </p:cNvCxnSpPr>
          <p:nvPr/>
        </p:nvCxnSpPr>
        <p:spPr>
          <a:xfrm>
            <a:off x="2628944" y="3764574"/>
            <a:ext cx="519376" cy="472119"/>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3DAD43-99B0-26EF-7A0B-D73E6D50E646}"/>
              </a:ext>
            </a:extLst>
          </p:cNvPr>
          <p:cNvCxnSpPr>
            <a:cxnSpLocks/>
            <a:stCxn id="10" idx="6"/>
            <a:endCxn id="11" idx="2"/>
          </p:cNvCxnSpPr>
          <p:nvPr/>
        </p:nvCxnSpPr>
        <p:spPr>
          <a:xfrm>
            <a:off x="2149584" y="4435096"/>
            <a:ext cx="916491"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A black and white line art of a thumb up&#10;&#10;Description automatically generated">
            <a:extLst>
              <a:ext uri="{FF2B5EF4-FFF2-40B4-BE49-F238E27FC236}">
                <a16:creationId xmlns:a16="http://schemas.microsoft.com/office/drawing/2014/main" id="{4610E23C-24D0-F349-366C-B8F5BEF6B06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1333" y1="44333" x2="41333" y2="44333"/>
                        <a14:foregroundMark x1="42833" y1="40667" x2="42833" y2="40667"/>
                        <a14:foregroundMark x1="47667" y1="38667" x2="47667" y2="38667"/>
                        <a14:foregroundMark x1="50833" y1="40833" x2="50833" y2="40833"/>
                        <a14:foregroundMark x1="52667" y1="44167" x2="52667" y2="44167"/>
                        <a14:foregroundMark x1="53667" y1="30333" x2="66667" y2="34167"/>
                        <a14:foregroundMark x1="66667" y1="34167" x2="65667" y2="42167"/>
                        <a14:foregroundMark x1="65667" y1="42167" x2="57167" y2="36000"/>
                        <a14:foregroundMark x1="57167" y1="36000" x2="54667" y2="32500"/>
                        <a14:foregroundMark x1="60000" y1="46000" x2="57000" y2="52833"/>
                        <a14:foregroundMark x1="57000" y1="52833" x2="64000" y2="51667"/>
                        <a14:foregroundMark x1="64000" y1="51667" x2="64667" y2="50833"/>
                        <a14:foregroundMark x1="57167" y1="25667" x2="57167" y2="25667"/>
                        <a14:foregroundMark x1="57167" y1="25667" x2="63000" y2="28833"/>
                        <a14:foregroundMark x1="58167" y1="25167" x2="62167" y2="28833"/>
                        <a14:foregroundMark x1="69000" y1="37167" x2="71500" y2="45833"/>
                        <a14:foregroundMark x1="71500" y1="45833" x2="66333" y2="45833"/>
                        <a14:foregroundMark x1="68167" y1="46667" x2="69500" y2="47500"/>
                        <a14:foregroundMark x1="67833" y1="37167" x2="65333" y2="33833"/>
                      </a14:backgroundRemoval>
                    </a14:imgEffect>
                    <a14:imgEffect>
                      <a14:artisticPhotocopy/>
                    </a14:imgEffect>
                  </a14:imgLayer>
                </a14:imgProps>
              </a:ext>
              <a:ext uri="{28A0092B-C50C-407E-A947-70E740481C1C}">
                <a14:useLocalDpi xmlns:a14="http://schemas.microsoft.com/office/drawing/2010/main" val="0"/>
              </a:ext>
            </a:extLst>
          </a:blip>
          <a:stretch>
            <a:fillRect/>
          </a:stretch>
        </p:blipFill>
        <p:spPr>
          <a:xfrm rot="1145309" flipH="1">
            <a:off x="687225" y="3195730"/>
            <a:ext cx="1492500" cy="1492500"/>
          </a:xfrm>
          <a:prstGeom prst="rect">
            <a:avLst/>
          </a:prstGeom>
        </p:spPr>
      </p:pic>
      <p:grpSp>
        <p:nvGrpSpPr>
          <p:cNvPr id="28" name="Group 27">
            <a:extLst>
              <a:ext uri="{FF2B5EF4-FFF2-40B4-BE49-F238E27FC236}">
                <a16:creationId xmlns:a16="http://schemas.microsoft.com/office/drawing/2014/main" id="{07AF8053-FBF3-95DE-7A17-A06DAF433953}"/>
              </a:ext>
            </a:extLst>
          </p:cNvPr>
          <p:cNvGrpSpPr/>
          <p:nvPr/>
        </p:nvGrpSpPr>
        <p:grpSpPr>
          <a:xfrm>
            <a:off x="236665" y="4814109"/>
            <a:ext cx="4784555" cy="2093495"/>
            <a:chOff x="1073320" y="4764505"/>
            <a:chExt cx="4784555" cy="2093495"/>
          </a:xfrm>
        </p:grpSpPr>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B7909470-B8FC-E5DC-0D4E-5335032E219F}"/>
                    </a:ext>
                  </a:extLst>
                </p14:cNvPr>
                <p14:cNvContentPartPr/>
                <p14:nvPr/>
              </p14:nvContentPartPr>
              <p14:xfrm>
                <a:off x="1936769" y="5046328"/>
                <a:ext cx="2845080" cy="1158480"/>
              </p14:xfrm>
            </p:contentPart>
          </mc:Choice>
          <mc:Fallback xmlns="">
            <p:pic>
              <p:nvPicPr>
                <p:cNvPr id="29" name="Ink 28">
                  <a:extLst>
                    <a:ext uri="{FF2B5EF4-FFF2-40B4-BE49-F238E27FC236}">
                      <a16:creationId xmlns:a16="http://schemas.microsoft.com/office/drawing/2014/main" id="{B7909470-B8FC-E5DC-0D4E-5335032E219F}"/>
                    </a:ext>
                  </a:extLst>
                </p:cNvPr>
                <p:cNvPicPr/>
                <p:nvPr/>
              </p:nvPicPr>
              <p:blipFill>
                <a:blip r:embed="rId5"/>
                <a:stretch>
                  <a:fillRect/>
                </a:stretch>
              </p:blipFill>
              <p:spPr>
                <a:xfrm>
                  <a:off x="1900769" y="5010317"/>
                  <a:ext cx="2916720" cy="123014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E4501D01-9BB6-E326-5E21-5B5BB6F3F025}"/>
                    </a:ext>
                  </a:extLst>
                </p14:cNvPr>
                <p14:cNvContentPartPr/>
                <p14:nvPr/>
              </p14:nvContentPartPr>
              <p14:xfrm>
                <a:off x="1981451" y="5045608"/>
                <a:ext cx="2940120" cy="1134000"/>
              </p14:xfrm>
            </p:contentPart>
          </mc:Choice>
          <mc:Fallback xmlns="">
            <p:pic>
              <p:nvPicPr>
                <p:cNvPr id="30" name="Ink 29">
                  <a:extLst>
                    <a:ext uri="{FF2B5EF4-FFF2-40B4-BE49-F238E27FC236}">
                      <a16:creationId xmlns:a16="http://schemas.microsoft.com/office/drawing/2014/main" id="{E4501D01-9BB6-E326-5E21-5B5BB6F3F025}"/>
                    </a:ext>
                  </a:extLst>
                </p:cNvPr>
                <p:cNvPicPr/>
                <p:nvPr/>
              </p:nvPicPr>
              <p:blipFill>
                <a:blip r:embed="rId7"/>
                <a:stretch>
                  <a:fillRect/>
                </a:stretch>
              </p:blipFill>
              <p:spPr>
                <a:xfrm>
                  <a:off x="1945447" y="5009608"/>
                  <a:ext cx="3011769" cy="1205640"/>
                </a:xfrm>
                <a:prstGeom prst="rect">
                  <a:avLst/>
                </a:prstGeom>
              </p:spPr>
            </p:pic>
          </mc:Fallback>
        </mc:AlternateContent>
        <p:cxnSp>
          <p:nvCxnSpPr>
            <p:cNvPr id="31" name="Straight Arrow Connector 30">
              <a:extLst>
                <a:ext uri="{FF2B5EF4-FFF2-40B4-BE49-F238E27FC236}">
                  <a16:creationId xmlns:a16="http://schemas.microsoft.com/office/drawing/2014/main" id="{54616010-4D0A-5C89-074E-F5BFCBC385BA}"/>
                </a:ext>
              </a:extLst>
            </p:cNvPr>
            <p:cNvCxnSpPr>
              <a:cxnSpLocks/>
            </p:cNvCxnSpPr>
            <p:nvPr/>
          </p:nvCxnSpPr>
          <p:spPr>
            <a:xfrm flipV="1">
              <a:off x="1073320" y="4764505"/>
              <a:ext cx="0" cy="1612226"/>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4FDCC07-2FDC-D8F9-5A66-48D3EA1D6A48}"/>
                </a:ext>
              </a:extLst>
            </p:cNvPr>
            <p:cNvCxnSpPr>
              <a:cxnSpLocks/>
            </p:cNvCxnSpPr>
            <p:nvPr/>
          </p:nvCxnSpPr>
          <p:spPr>
            <a:xfrm>
              <a:off x="1073320" y="6376731"/>
              <a:ext cx="4784555" cy="0"/>
            </a:xfrm>
            <a:prstGeom prst="straightConnector1">
              <a:avLst/>
            </a:prstGeom>
            <a:ln w="76200" cap="rnd">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9B0D0D3-088B-F992-923C-D9C7D36D23CA}"/>
                </a:ext>
              </a:extLst>
            </p:cNvPr>
            <p:cNvSpPr txBox="1"/>
            <p:nvPr/>
          </p:nvSpPr>
          <p:spPr>
            <a:xfrm>
              <a:off x="1073320" y="6488668"/>
              <a:ext cx="4784555" cy="369332"/>
            </a:xfrm>
            <a:prstGeom prst="rect">
              <a:avLst/>
            </a:prstGeom>
            <a:noFill/>
          </p:spPr>
          <p:txBody>
            <a:bodyPr wrap="square" rtlCol="0">
              <a:spAutoFit/>
            </a:bodyPr>
            <a:lstStyle/>
            <a:p>
              <a:pPr algn="ctr"/>
              <a:r>
                <a:rPr lang="en-US" dirty="0">
                  <a:latin typeface="Gill Sans Nova Cond XBd" panose="020B0A06020104020203" pitchFamily="34" charset="0"/>
                </a:rPr>
                <a:t>Age</a:t>
              </a:r>
            </a:p>
          </p:txBody>
        </p:sp>
        <p:sp>
          <p:nvSpPr>
            <p:cNvPr id="34" name="TextBox 33">
              <a:extLst>
                <a:ext uri="{FF2B5EF4-FFF2-40B4-BE49-F238E27FC236}">
                  <a16:creationId xmlns:a16="http://schemas.microsoft.com/office/drawing/2014/main" id="{65697D40-9ABD-F42A-8BC0-C27D19149E72}"/>
                </a:ext>
              </a:extLst>
            </p:cNvPr>
            <p:cNvSpPr txBox="1"/>
            <p:nvPr/>
          </p:nvSpPr>
          <p:spPr>
            <a:xfrm>
              <a:off x="2342044" y="4804974"/>
              <a:ext cx="1017265" cy="369332"/>
            </a:xfrm>
            <a:prstGeom prst="rect">
              <a:avLst/>
            </a:prstGeom>
            <a:noFill/>
          </p:spPr>
          <p:txBody>
            <a:bodyPr wrap="square" rtlCol="0">
              <a:spAutoFit/>
            </a:bodyPr>
            <a:lstStyle/>
            <a:p>
              <a:r>
                <a:rPr lang="en-US" dirty="0">
                  <a:solidFill>
                    <a:srgbClr val="0070C0"/>
                  </a:solidFill>
                  <a:latin typeface="Gill Sans Nova Cond XBd" panose="020B0604020202020204" pitchFamily="34" charset="0"/>
                </a:rPr>
                <a:t>Treated</a:t>
              </a:r>
            </a:p>
          </p:txBody>
        </p:sp>
        <p:sp>
          <p:nvSpPr>
            <p:cNvPr id="35" name="TextBox 34">
              <a:extLst>
                <a:ext uri="{FF2B5EF4-FFF2-40B4-BE49-F238E27FC236}">
                  <a16:creationId xmlns:a16="http://schemas.microsoft.com/office/drawing/2014/main" id="{847B92DC-68E7-0976-4FEF-33D7211CDD80}"/>
                </a:ext>
              </a:extLst>
            </p:cNvPr>
            <p:cNvSpPr txBox="1"/>
            <p:nvPr/>
          </p:nvSpPr>
          <p:spPr>
            <a:xfrm>
              <a:off x="4040673" y="4804974"/>
              <a:ext cx="1355145" cy="369332"/>
            </a:xfrm>
            <a:prstGeom prst="rect">
              <a:avLst/>
            </a:prstGeom>
            <a:noFill/>
          </p:spPr>
          <p:txBody>
            <a:bodyPr wrap="square" rtlCol="0">
              <a:spAutoFit/>
            </a:bodyPr>
            <a:lstStyle/>
            <a:p>
              <a:r>
                <a:rPr lang="en-US" dirty="0">
                  <a:solidFill>
                    <a:schemeClr val="accent2"/>
                  </a:solidFill>
                  <a:latin typeface="Gill Sans Nova Cond XBd" panose="020B0604020202020204" pitchFamily="34" charset="0"/>
                </a:rPr>
                <a:t>Untreated</a:t>
              </a:r>
            </a:p>
          </p:txBody>
        </p:sp>
      </p:grpSp>
      <p:sp>
        <p:nvSpPr>
          <p:cNvPr id="13" name="TextBox 12">
            <a:extLst>
              <a:ext uri="{FF2B5EF4-FFF2-40B4-BE49-F238E27FC236}">
                <a16:creationId xmlns:a16="http://schemas.microsoft.com/office/drawing/2014/main" id="{268A843E-5070-5FAD-C424-3A1AA9C0979A}"/>
              </a:ext>
            </a:extLst>
          </p:cNvPr>
          <p:cNvSpPr txBox="1"/>
          <p:nvPr/>
        </p:nvSpPr>
        <p:spPr>
          <a:xfrm>
            <a:off x="4207108" y="5327744"/>
            <a:ext cx="2038121" cy="923330"/>
          </a:xfrm>
          <a:prstGeom prst="rect">
            <a:avLst/>
          </a:prstGeom>
          <a:noFill/>
        </p:spPr>
        <p:txBody>
          <a:bodyPr wrap="square" rtlCol="0">
            <a:spAutoFit/>
          </a:bodyPr>
          <a:lstStyle/>
          <a:p>
            <a:r>
              <a:rPr lang="en-US" dirty="0">
                <a:solidFill>
                  <a:srgbClr val="F5C233"/>
                </a:solidFill>
              </a:rPr>
              <a:t>Treatment</a:t>
            </a:r>
            <a:r>
              <a:rPr lang="en-US" dirty="0"/>
              <a:t> and </a:t>
            </a:r>
            <a:r>
              <a:rPr lang="en-US" dirty="0">
                <a:solidFill>
                  <a:schemeClr val="accent6"/>
                </a:solidFill>
              </a:rPr>
              <a:t>covariates</a:t>
            </a:r>
            <a:r>
              <a:rPr lang="en-US" dirty="0"/>
              <a:t> are independent</a:t>
            </a:r>
          </a:p>
        </p:txBody>
      </p:sp>
    </p:spTree>
    <p:extLst>
      <p:ext uri="{BB962C8B-B14F-4D97-AF65-F5344CB8AC3E}">
        <p14:creationId xmlns:p14="http://schemas.microsoft.com/office/powerpoint/2010/main" val="46886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animBg="1"/>
      <p:bldP spid="11" grpId="0" animBg="1"/>
      <p:bldP spid="12" grpId="0" animBg="1"/>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0621-5F6B-C001-209F-E94B1E90FE6F}"/>
              </a:ext>
            </a:extLst>
          </p:cNvPr>
          <p:cNvSpPr>
            <a:spLocks noGrp="1"/>
          </p:cNvSpPr>
          <p:nvPr>
            <p:ph type="title"/>
          </p:nvPr>
        </p:nvSpPr>
        <p:spPr/>
        <p:txBody>
          <a:bodyPr/>
          <a:lstStyle/>
          <a:p>
            <a:r>
              <a:rPr lang="en-US" dirty="0"/>
              <a:t>Emulating RCTs with observational data</a:t>
            </a:r>
          </a:p>
        </p:txBody>
      </p:sp>
      <p:sp>
        <p:nvSpPr>
          <p:cNvPr id="3" name="Content Placeholder 2">
            <a:extLst>
              <a:ext uri="{FF2B5EF4-FFF2-40B4-BE49-F238E27FC236}">
                <a16:creationId xmlns:a16="http://schemas.microsoft.com/office/drawing/2014/main" id="{6B113986-D49A-F066-A0CD-AA3C49B6D4A5}"/>
              </a:ext>
            </a:extLst>
          </p:cNvPr>
          <p:cNvSpPr>
            <a:spLocks noGrp="1"/>
          </p:cNvSpPr>
          <p:nvPr>
            <p:ph idx="1"/>
          </p:nvPr>
        </p:nvSpPr>
        <p:spPr/>
        <p:txBody>
          <a:bodyPr/>
          <a:lstStyle/>
          <a:p>
            <a:r>
              <a:rPr lang="en-US" dirty="0"/>
              <a:t>RCTs randomly assign an intervention with equal probability</a:t>
            </a:r>
          </a:p>
          <a:p>
            <a:endParaRPr lang="en-US" dirty="0"/>
          </a:p>
          <a:p>
            <a:endParaRPr lang="en-US" dirty="0"/>
          </a:p>
          <a:p>
            <a:endParaRPr lang="en-US" dirty="0"/>
          </a:p>
          <a:p>
            <a:endParaRPr lang="en-US" dirty="0"/>
          </a:p>
          <a:p>
            <a:endParaRPr lang="en-US" dirty="0"/>
          </a:p>
          <a:p>
            <a:endParaRPr lang="en-US" dirty="0"/>
          </a:p>
          <a:p>
            <a:r>
              <a:rPr lang="en-US" sz="3200" dirty="0">
                <a:solidFill>
                  <a:schemeClr val="accent6"/>
                </a:solidFill>
              </a:rPr>
              <a:t>Good observational studies will emulate a hypothetical RCT</a:t>
            </a:r>
          </a:p>
        </p:txBody>
      </p:sp>
      <p:sp>
        <p:nvSpPr>
          <p:cNvPr id="4" name="Right Brace 3">
            <a:extLst>
              <a:ext uri="{FF2B5EF4-FFF2-40B4-BE49-F238E27FC236}">
                <a16:creationId xmlns:a16="http://schemas.microsoft.com/office/drawing/2014/main" id="{5990CDF1-F41E-58A8-AAD5-45F5C349C89B}"/>
              </a:ext>
            </a:extLst>
          </p:cNvPr>
          <p:cNvSpPr/>
          <p:nvPr/>
        </p:nvSpPr>
        <p:spPr>
          <a:xfrm rot="5400000">
            <a:off x="5469874" y="1591938"/>
            <a:ext cx="363557" cy="1806766"/>
          </a:xfrm>
          <a:prstGeom prst="righ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15CE34C6-90C6-7910-65FC-E410A595CF3D}"/>
              </a:ext>
            </a:extLst>
          </p:cNvPr>
          <p:cNvSpPr/>
          <p:nvPr/>
        </p:nvSpPr>
        <p:spPr>
          <a:xfrm rot="5400000">
            <a:off x="8398525" y="1314954"/>
            <a:ext cx="363559" cy="2404806"/>
          </a:xfrm>
          <a:prstGeom prst="righ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4053D2B3-47C8-36FF-F2E7-BA2462E96250}"/>
              </a:ext>
            </a:extLst>
          </p:cNvPr>
          <p:cNvSpPr/>
          <p:nvPr/>
        </p:nvSpPr>
        <p:spPr>
          <a:xfrm rot="5400000">
            <a:off x="2426842" y="1838634"/>
            <a:ext cx="363557" cy="1357450"/>
          </a:xfrm>
          <a:prstGeom prst="rightBrace">
            <a:avLst/>
          </a:prstGeom>
          <a:ln w="381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DAFC19C-4652-2553-425C-91EB88B147AC}"/>
              </a:ext>
            </a:extLst>
          </p:cNvPr>
          <p:cNvSpPr txBox="1"/>
          <p:nvPr/>
        </p:nvSpPr>
        <p:spPr>
          <a:xfrm>
            <a:off x="4632591" y="2688123"/>
            <a:ext cx="2038121" cy="369332"/>
          </a:xfrm>
          <a:prstGeom prst="rect">
            <a:avLst/>
          </a:prstGeom>
          <a:noFill/>
        </p:spPr>
        <p:txBody>
          <a:bodyPr wrap="square" rtlCol="0">
            <a:spAutoFit/>
          </a:bodyPr>
          <a:lstStyle/>
          <a:p>
            <a:pPr algn="ctr"/>
            <a:r>
              <a:rPr lang="en-US" dirty="0"/>
              <a:t>Well-defined action</a:t>
            </a:r>
          </a:p>
        </p:txBody>
      </p:sp>
      <p:sp>
        <p:nvSpPr>
          <p:cNvPr id="8" name="TextBox 7">
            <a:extLst>
              <a:ext uri="{FF2B5EF4-FFF2-40B4-BE49-F238E27FC236}">
                <a16:creationId xmlns:a16="http://schemas.microsoft.com/office/drawing/2014/main" id="{7EC8B20E-D235-7EF7-1FDA-E532B446C809}"/>
              </a:ext>
            </a:extLst>
          </p:cNvPr>
          <p:cNvSpPr txBox="1"/>
          <p:nvPr/>
        </p:nvSpPr>
        <p:spPr>
          <a:xfrm>
            <a:off x="7561243" y="2699137"/>
            <a:ext cx="2038121" cy="369332"/>
          </a:xfrm>
          <a:prstGeom prst="rect">
            <a:avLst/>
          </a:prstGeom>
          <a:noFill/>
        </p:spPr>
        <p:txBody>
          <a:bodyPr wrap="square" rtlCol="0">
            <a:spAutoFit/>
          </a:bodyPr>
          <a:lstStyle/>
          <a:p>
            <a:pPr algn="ctr"/>
            <a:r>
              <a:rPr lang="en-US" dirty="0"/>
              <a:t>Overlap</a:t>
            </a:r>
          </a:p>
        </p:txBody>
      </p:sp>
      <p:sp>
        <p:nvSpPr>
          <p:cNvPr id="9" name="TextBox 8">
            <a:extLst>
              <a:ext uri="{FF2B5EF4-FFF2-40B4-BE49-F238E27FC236}">
                <a16:creationId xmlns:a16="http://schemas.microsoft.com/office/drawing/2014/main" id="{6D0AEE43-06A8-B788-600D-DAC8533FB0E3}"/>
              </a:ext>
            </a:extLst>
          </p:cNvPr>
          <p:cNvSpPr txBox="1"/>
          <p:nvPr/>
        </p:nvSpPr>
        <p:spPr>
          <a:xfrm>
            <a:off x="1589559" y="2699137"/>
            <a:ext cx="2038121" cy="369332"/>
          </a:xfrm>
          <a:prstGeom prst="rect">
            <a:avLst/>
          </a:prstGeom>
          <a:noFill/>
        </p:spPr>
        <p:txBody>
          <a:bodyPr wrap="square" rtlCol="0">
            <a:spAutoFit/>
          </a:bodyPr>
          <a:lstStyle/>
          <a:p>
            <a:pPr algn="ctr"/>
            <a:r>
              <a:rPr lang="en-US" dirty="0" err="1"/>
              <a:t>Unconfoundedness</a:t>
            </a:r>
            <a:endParaRPr lang="en-US" dirty="0"/>
          </a:p>
        </p:txBody>
      </p:sp>
      <p:sp>
        <p:nvSpPr>
          <p:cNvPr id="15" name="TextBox 14">
            <a:extLst>
              <a:ext uri="{FF2B5EF4-FFF2-40B4-BE49-F238E27FC236}">
                <a16:creationId xmlns:a16="http://schemas.microsoft.com/office/drawing/2014/main" id="{F1E47E17-EFD2-0003-A91A-2A2A036FE0B5}"/>
              </a:ext>
            </a:extLst>
          </p:cNvPr>
          <p:cNvSpPr txBox="1"/>
          <p:nvPr/>
        </p:nvSpPr>
        <p:spPr>
          <a:xfrm>
            <a:off x="4368599" y="3165017"/>
            <a:ext cx="2566103" cy="1015663"/>
          </a:xfrm>
          <a:prstGeom prst="rect">
            <a:avLst/>
          </a:prstGeom>
          <a:noFill/>
        </p:spPr>
        <p:txBody>
          <a:bodyPr wrap="square" rtlCol="0">
            <a:spAutoFit/>
          </a:bodyPr>
          <a:lstStyle/>
          <a:p>
            <a:pPr algn="ctr"/>
            <a:r>
              <a:rPr lang="en-US" sz="2000" dirty="0">
                <a:solidFill>
                  <a:schemeClr val="accent6"/>
                </a:solidFill>
              </a:rPr>
              <a:t>Choose a good intervention to model</a:t>
            </a:r>
          </a:p>
        </p:txBody>
      </p:sp>
      <p:sp>
        <p:nvSpPr>
          <p:cNvPr id="16" name="TextBox 15">
            <a:extLst>
              <a:ext uri="{FF2B5EF4-FFF2-40B4-BE49-F238E27FC236}">
                <a16:creationId xmlns:a16="http://schemas.microsoft.com/office/drawing/2014/main" id="{58285F02-9B26-4EE1-DB97-727EE1BBA2BB}"/>
              </a:ext>
            </a:extLst>
          </p:cNvPr>
          <p:cNvSpPr txBox="1"/>
          <p:nvPr/>
        </p:nvSpPr>
        <p:spPr>
          <a:xfrm>
            <a:off x="7297251" y="3203406"/>
            <a:ext cx="2566103" cy="1015663"/>
          </a:xfrm>
          <a:prstGeom prst="rect">
            <a:avLst/>
          </a:prstGeom>
          <a:noFill/>
        </p:spPr>
        <p:txBody>
          <a:bodyPr wrap="square" rtlCol="0">
            <a:spAutoFit/>
          </a:bodyPr>
          <a:lstStyle/>
          <a:p>
            <a:pPr algn="ctr"/>
            <a:r>
              <a:rPr lang="en-US" sz="2000" dirty="0">
                <a:solidFill>
                  <a:schemeClr val="accent6"/>
                </a:solidFill>
              </a:rPr>
              <a:t>Verify feature distribution is similar across groups</a:t>
            </a:r>
          </a:p>
        </p:txBody>
      </p:sp>
      <p:sp>
        <p:nvSpPr>
          <p:cNvPr id="17" name="TextBox 16">
            <a:extLst>
              <a:ext uri="{FF2B5EF4-FFF2-40B4-BE49-F238E27FC236}">
                <a16:creationId xmlns:a16="http://schemas.microsoft.com/office/drawing/2014/main" id="{A28EB2D0-9AF4-AE12-565C-69688512CA7E}"/>
              </a:ext>
            </a:extLst>
          </p:cNvPr>
          <p:cNvSpPr txBox="1"/>
          <p:nvPr/>
        </p:nvSpPr>
        <p:spPr>
          <a:xfrm>
            <a:off x="1325567" y="3203406"/>
            <a:ext cx="2566103" cy="1015663"/>
          </a:xfrm>
          <a:prstGeom prst="rect">
            <a:avLst/>
          </a:prstGeom>
          <a:noFill/>
        </p:spPr>
        <p:txBody>
          <a:bodyPr wrap="square" rtlCol="0">
            <a:spAutoFit/>
          </a:bodyPr>
          <a:lstStyle/>
          <a:p>
            <a:pPr algn="ctr"/>
            <a:r>
              <a:rPr lang="en-US" sz="2000" dirty="0">
                <a:solidFill>
                  <a:schemeClr val="accent6"/>
                </a:solidFill>
              </a:rPr>
              <a:t>Adjust for confounding factors to emulate randomization</a:t>
            </a:r>
          </a:p>
        </p:txBody>
      </p:sp>
    </p:spTree>
    <p:extLst>
      <p:ext uri="{BB962C8B-B14F-4D97-AF65-F5344CB8AC3E}">
        <p14:creationId xmlns:p14="http://schemas.microsoft.com/office/powerpoint/2010/main" val="180340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354A-CF6B-4EAA-BB83-B34B4F73F6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488747-CB4C-48C2-AA80-9E1DF9AB4F03}"/>
              </a:ext>
            </a:extLst>
          </p:cNvPr>
          <p:cNvSpPr>
            <a:spLocks noGrp="1"/>
          </p:cNvSpPr>
          <p:nvPr>
            <p:ph idx="1"/>
          </p:nvPr>
        </p:nvSpPr>
        <p:spPr>
          <a:xfrm>
            <a:off x="322930" y="1253331"/>
            <a:ext cx="11567160" cy="4351338"/>
          </a:xfrm>
        </p:spPr>
        <p:txBody>
          <a:bodyPr anchor="ctr">
            <a:normAutofit/>
          </a:bodyPr>
          <a:lstStyle/>
          <a:p>
            <a:pPr marL="0" indent="0" algn="ctr">
              <a:buNone/>
            </a:pPr>
            <a:r>
              <a:rPr lang="en-US" sz="6600" dirty="0"/>
              <a:t>Causation = Correlation + Logic</a:t>
            </a:r>
          </a:p>
        </p:txBody>
      </p:sp>
    </p:spTree>
    <p:extLst>
      <p:ext uri="{BB962C8B-B14F-4D97-AF65-F5344CB8AC3E}">
        <p14:creationId xmlns:p14="http://schemas.microsoft.com/office/powerpoint/2010/main" val="19377749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354A-CF6B-4EAA-BB83-B34B4F73F6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488747-CB4C-48C2-AA80-9E1DF9AB4F03}"/>
              </a:ext>
            </a:extLst>
          </p:cNvPr>
          <p:cNvSpPr>
            <a:spLocks noGrp="1"/>
          </p:cNvSpPr>
          <p:nvPr>
            <p:ph idx="1"/>
          </p:nvPr>
        </p:nvSpPr>
        <p:spPr>
          <a:xfrm>
            <a:off x="322930" y="1253331"/>
            <a:ext cx="11567160" cy="4351338"/>
          </a:xfrm>
        </p:spPr>
        <p:txBody>
          <a:bodyPr anchor="ctr">
            <a:normAutofit/>
          </a:bodyPr>
          <a:lstStyle/>
          <a:p>
            <a:pPr marL="0" indent="0" algn="ctr">
              <a:buNone/>
            </a:pPr>
            <a:r>
              <a:rPr lang="en-US" sz="6600" dirty="0"/>
              <a:t>Causation = Correlation + Logic</a:t>
            </a:r>
          </a:p>
        </p:txBody>
      </p:sp>
      <p:sp>
        <p:nvSpPr>
          <p:cNvPr id="4" name="Right Brace 3">
            <a:extLst>
              <a:ext uri="{FF2B5EF4-FFF2-40B4-BE49-F238E27FC236}">
                <a16:creationId xmlns:a16="http://schemas.microsoft.com/office/drawing/2014/main" id="{1BA01FC9-F67E-B791-7AF8-7558E01BDED7}"/>
              </a:ext>
            </a:extLst>
          </p:cNvPr>
          <p:cNvSpPr/>
          <p:nvPr/>
        </p:nvSpPr>
        <p:spPr>
          <a:xfrm rot="5400000">
            <a:off x="6635611" y="2442499"/>
            <a:ext cx="596900" cy="3712902"/>
          </a:xfrm>
          <a:prstGeom prst="rightBrace">
            <a:avLst>
              <a:gd name="adj1" fmla="val 35993"/>
              <a:gd name="adj2" fmla="val 50000"/>
            </a:avLst>
          </a:prstGeom>
          <a:ln w="762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ADE80667-FA6F-E4CE-4A5E-F25D80FD5DFC}"/>
              </a:ext>
            </a:extLst>
          </p:cNvPr>
          <p:cNvSpPr/>
          <p:nvPr/>
        </p:nvSpPr>
        <p:spPr>
          <a:xfrm rot="5400000">
            <a:off x="10236200" y="3479800"/>
            <a:ext cx="596900" cy="1638300"/>
          </a:xfrm>
          <a:prstGeom prst="rightBrace">
            <a:avLst>
              <a:gd name="adj1" fmla="val 35993"/>
              <a:gd name="adj2" fmla="val 50000"/>
            </a:avLst>
          </a:prstGeom>
          <a:ln w="76200">
            <a:solidFill>
              <a:srgbClr val="BB4D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23989C66-3FA7-D078-9BB9-FAC3A76716B0}"/>
              </a:ext>
            </a:extLst>
          </p:cNvPr>
          <p:cNvSpPr txBox="1"/>
          <p:nvPr/>
        </p:nvSpPr>
        <p:spPr>
          <a:xfrm>
            <a:off x="5077610" y="4762500"/>
            <a:ext cx="3712902" cy="584775"/>
          </a:xfrm>
          <a:prstGeom prst="rect">
            <a:avLst/>
          </a:prstGeom>
          <a:noFill/>
        </p:spPr>
        <p:txBody>
          <a:bodyPr wrap="square" rtlCol="0">
            <a:spAutoFit/>
          </a:bodyPr>
          <a:lstStyle/>
          <a:p>
            <a:pPr algn="ctr"/>
            <a:r>
              <a:rPr lang="en-US" sz="3200" dirty="0"/>
              <a:t>Estimation</a:t>
            </a:r>
          </a:p>
        </p:txBody>
      </p:sp>
      <p:sp>
        <p:nvSpPr>
          <p:cNvPr id="7" name="TextBox 6">
            <a:extLst>
              <a:ext uri="{FF2B5EF4-FFF2-40B4-BE49-F238E27FC236}">
                <a16:creationId xmlns:a16="http://schemas.microsoft.com/office/drawing/2014/main" id="{C99472D3-985B-29B8-DCF1-85D4C882B061}"/>
              </a:ext>
            </a:extLst>
          </p:cNvPr>
          <p:cNvSpPr txBox="1"/>
          <p:nvPr/>
        </p:nvSpPr>
        <p:spPr>
          <a:xfrm>
            <a:off x="9335333" y="4762500"/>
            <a:ext cx="2398635" cy="584775"/>
          </a:xfrm>
          <a:prstGeom prst="rect">
            <a:avLst/>
          </a:prstGeom>
          <a:noFill/>
        </p:spPr>
        <p:txBody>
          <a:bodyPr wrap="square" rtlCol="0">
            <a:spAutoFit/>
          </a:bodyPr>
          <a:lstStyle/>
          <a:p>
            <a:pPr algn="ctr"/>
            <a:r>
              <a:rPr lang="en-US" sz="3200" dirty="0"/>
              <a:t>Identification</a:t>
            </a:r>
          </a:p>
        </p:txBody>
      </p:sp>
    </p:spTree>
    <p:extLst>
      <p:ext uri="{BB962C8B-B14F-4D97-AF65-F5344CB8AC3E}">
        <p14:creationId xmlns:p14="http://schemas.microsoft.com/office/powerpoint/2010/main" val="21457358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B2CB-3AEA-D6DC-5B1B-9E70911F55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E3F0E5-ACB4-A55C-4A67-1C6DC34C04F6}"/>
              </a:ext>
            </a:extLst>
          </p:cNvPr>
          <p:cNvSpPr>
            <a:spLocks noGrp="1"/>
          </p:cNvSpPr>
          <p:nvPr>
            <p:ph idx="1"/>
          </p:nvPr>
        </p:nvSpPr>
        <p:spPr>
          <a:xfrm>
            <a:off x="838200" y="1825625"/>
            <a:ext cx="10515600" cy="4667250"/>
          </a:xfrm>
        </p:spPr>
        <p:txBody>
          <a:bodyPr>
            <a:normAutofit lnSpcReduction="10000"/>
          </a:bodyPr>
          <a:lstStyle/>
          <a:p>
            <a:r>
              <a:rPr lang="en-US" dirty="0"/>
              <a:t>Causal inference in the age of deep-learning, transformers, LLMs, and Foundation Models</a:t>
            </a:r>
          </a:p>
          <a:p>
            <a:pPr lvl="1"/>
            <a:r>
              <a:rPr lang="en-US" dirty="0"/>
              <a:t>Model inputs is now a lost art</a:t>
            </a:r>
          </a:p>
          <a:p>
            <a:pPr lvl="2"/>
            <a:r>
              <a:rPr lang="en-US" dirty="0"/>
              <a:t>Pre-DL machine learning heavily focused on feature engineering and model inputs</a:t>
            </a:r>
          </a:p>
          <a:p>
            <a:pPr lvl="2"/>
            <a:r>
              <a:rPr lang="en-US" dirty="0"/>
              <a:t>The Cambrian DL Explosion (circa 2012) made expertise in feature engineer degenerate</a:t>
            </a:r>
          </a:p>
          <a:p>
            <a:pPr lvl="2"/>
            <a:r>
              <a:rPr lang="en-US" dirty="0"/>
              <a:t>Kitchen sink of raw data “and let the model solve it”</a:t>
            </a:r>
          </a:p>
          <a:p>
            <a:pPr lvl="2"/>
            <a:r>
              <a:rPr lang="en-US" dirty="0"/>
              <a:t>Very different from the approach for causal inference</a:t>
            </a:r>
          </a:p>
          <a:p>
            <a:pPr lvl="1"/>
            <a:r>
              <a:rPr lang="en-US" dirty="0"/>
              <a:t>Nonetheless, causality in images is ill-defined (intervention on pixel space?) and requires DL-based representation learning</a:t>
            </a:r>
          </a:p>
          <a:p>
            <a:pPr lvl="1"/>
            <a:r>
              <a:rPr lang="en-US" dirty="0"/>
              <a:t>DL/transformer architecture as better function approximators </a:t>
            </a:r>
          </a:p>
          <a:p>
            <a:pPr lvl="2"/>
            <a:r>
              <a:rPr lang="en-US" dirty="0"/>
              <a:t>Recall we need to capture the functional form of the confounding in order to eliminate residual confounding</a:t>
            </a:r>
          </a:p>
          <a:p>
            <a:pPr lvl="2"/>
            <a:r>
              <a:rPr lang="en-US" dirty="0"/>
              <a:t>May require some architecture/training adjustments to enforce exchangeability</a:t>
            </a:r>
          </a:p>
          <a:p>
            <a:pPr lvl="1"/>
            <a:r>
              <a:rPr lang="en-US" dirty="0"/>
              <a:t>LLMs as “knowledge-based experts” to solicit confounders from</a:t>
            </a:r>
          </a:p>
        </p:txBody>
      </p:sp>
    </p:spTree>
    <p:extLst>
      <p:ext uri="{BB962C8B-B14F-4D97-AF65-F5344CB8AC3E}">
        <p14:creationId xmlns:p14="http://schemas.microsoft.com/office/powerpoint/2010/main" val="11312804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4F6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6F0B-3D58-4E0E-9BDF-D053A594920F}"/>
              </a:ext>
            </a:extLst>
          </p:cNvPr>
          <p:cNvSpPr>
            <a:spLocks noGrp="1"/>
          </p:cNvSpPr>
          <p:nvPr>
            <p:ph type="title"/>
          </p:nvPr>
        </p:nvSpPr>
        <p:spPr/>
        <p:txBody>
          <a:bodyPr/>
          <a:lstStyle/>
          <a:p>
            <a:r>
              <a:rPr lang="en-US" dirty="0"/>
              <a:t>Summary: Causal Inference</a:t>
            </a:r>
          </a:p>
        </p:txBody>
      </p:sp>
      <p:sp>
        <p:nvSpPr>
          <p:cNvPr id="3" name="Content Placeholder 2">
            <a:extLst>
              <a:ext uri="{FF2B5EF4-FFF2-40B4-BE49-F238E27FC236}">
                <a16:creationId xmlns:a16="http://schemas.microsoft.com/office/drawing/2014/main" id="{C54C25A8-0C3E-4C32-8503-68B39A205703}"/>
              </a:ext>
            </a:extLst>
          </p:cNvPr>
          <p:cNvSpPr>
            <a:spLocks noGrp="1"/>
          </p:cNvSpPr>
          <p:nvPr>
            <p:ph idx="1"/>
          </p:nvPr>
        </p:nvSpPr>
        <p:spPr>
          <a:xfrm>
            <a:off x="838200" y="1825625"/>
            <a:ext cx="10515600" cy="4667250"/>
          </a:xfrm>
        </p:spPr>
        <p:txBody>
          <a:bodyPr>
            <a:normAutofit/>
          </a:bodyPr>
          <a:lstStyle/>
          <a:p>
            <a:r>
              <a:rPr lang="en-US" dirty="0"/>
              <a:t>Evaluate policies directly</a:t>
            </a:r>
          </a:p>
          <a:p>
            <a:pPr lvl="1"/>
            <a:r>
              <a:rPr lang="en-US" dirty="0"/>
              <a:t>Instead of translating into descriptive/predictive tasks</a:t>
            </a:r>
          </a:p>
          <a:p>
            <a:r>
              <a:rPr lang="en-US" dirty="0"/>
              <a:t>Estimate the impact of interventions</a:t>
            </a:r>
          </a:p>
          <a:p>
            <a:pPr lvl="1"/>
            <a:r>
              <a:rPr lang="en-US" dirty="0"/>
              <a:t>Eliminate the effect of confounders</a:t>
            </a:r>
          </a:p>
          <a:p>
            <a:pPr lvl="1"/>
            <a:r>
              <a:rPr lang="en-US" dirty="0"/>
              <a:t>Isolate the effect of treatment</a:t>
            </a:r>
          </a:p>
          <a:p>
            <a:r>
              <a:rPr lang="en-US" dirty="0"/>
              <a:t>Requires a careful combination of</a:t>
            </a:r>
          </a:p>
          <a:p>
            <a:pPr lvl="1"/>
            <a:r>
              <a:rPr lang="en-US" dirty="0"/>
              <a:t>Domain knowledge</a:t>
            </a:r>
          </a:p>
          <a:p>
            <a:pPr lvl="1"/>
            <a:r>
              <a:rPr lang="en-US" dirty="0"/>
              <a:t>Study design</a:t>
            </a:r>
          </a:p>
          <a:p>
            <a:pPr lvl="1"/>
            <a:r>
              <a:rPr lang="en-US" dirty="0"/>
              <a:t>Statistical methods</a:t>
            </a:r>
          </a:p>
          <a:p>
            <a:r>
              <a:rPr lang="en-US" dirty="0"/>
              <a:t>Emulate an ideal hypothetical randomized trial from available data</a:t>
            </a:r>
          </a:p>
          <a:p>
            <a:endParaRPr lang="en-US" dirty="0"/>
          </a:p>
        </p:txBody>
      </p:sp>
    </p:spTree>
    <p:extLst>
      <p:ext uri="{BB962C8B-B14F-4D97-AF65-F5344CB8AC3E}">
        <p14:creationId xmlns:p14="http://schemas.microsoft.com/office/powerpoint/2010/main" val="229520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533-671A-4075-8BBA-2CB788861A75}"/>
              </a:ext>
            </a:extLst>
          </p:cNvPr>
          <p:cNvSpPr>
            <a:spLocks noGrp="1"/>
          </p:cNvSpPr>
          <p:nvPr>
            <p:ph type="title"/>
          </p:nvPr>
        </p:nvSpPr>
        <p:spPr/>
        <p:txBody>
          <a:bodyPr/>
          <a:lstStyle/>
          <a:p>
            <a:r>
              <a:rPr lang="en-US" dirty="0"/>
              <a:t>Causal Inference – The Task</a:t>
            </a:r>
          </a:p>
        </p:txBody>
      </p:sp>
      <p:sp>
        <p:nvSpPr>
          <p:cNvPr id="3" name="Content Placeholder 2">
            <a:extLst>
              <a:ext uri="{FF2B5EF4-FFF2-40B4-BE49-F238E27FC236}">
                <a16:creationId xmlns:a16="http://schemas.microsoft.com/office/drawing/2014/main" id="{1F5BA524-DAFB-4B45-9512-1B035768C3F6}"/>
              </a:ext>
            </a:extLst>
          </p:cNvPr>
          <p:cNvSpPr>
            <a:spLocks noGrp="1"/>
          </p:cNvSpPr>
          <p:nvPr>
            <p:ph idx="1"/>
          </p:nvPr>
        </p:nvSpPr>
        <p:spPr/>
        <p:txBody>
          <a:bodyPr anchor="ctr">
            <a:normAutofit/>
          </a:bodyPr>
          <a:lstStyle/>
          <a:p>
            <a:pPr marL="0" indent="0" algn="ctr">
              <a:buNone/>
            </a:pPr>
            <a:r>
              <a:rPr lang="en-US" sz="4800" i="1" dirty="0"/>
              <a:t>Quantifying</a:t>
            </a:r>
            <a:r>
              <a:rPr lang="en-US" sz="4800" dirty="0"/>
              <a:t> the causal effect of </a:t>
            </a:r>
            <a:r>
              <a:rPr lang="en-US" sz="4800" dirty="0">
                <a:solidFill>
                  <a:srgbClr val="F5C233"/>
                </a:solidFill>
              </a:rPr>
              <a:t>a prespecified intervention</a:t>
            </a:r>
            <a:r>
              <a:rPr lang="en-US" sz="4800" dirty="0">
                <a:solidFill>
                  <a:schemeClr val="accent5"/>
                </a:solidFill>
              </a:rPr>
              <a:t> </a:t>
            </a:r>
            <a:r>
              <a:rPr lang="en-US" sz="4800" dirty="0"/>
              <a:t>on a prespecified outcome.</a:t>
            </a:r>
          </a:p>
        </p:txBody>
      </p:sp>
      <p:sp>
        <p:nvSpPr>
          <p:cNvPr id="4" name="TextBox 3">
            <a:extLst>
              <a:ext uri="{FF2B5EF4-FFF2-40B4-BE49-F238E27FC236}">
                <a16:creationId xmlns:a16="http://schemas.microsoft.com/office/drawing/2014/main" id="{3AE4EBCA-7949-4F8E-8EE2-14BB2CA305B4}"/>
              </a:ext>
            </a:extLst>
          </p:cNvPr>
          <p:cNvSpPr txBox="1"/>
          <p:nvPr/>
        </p:nvSpPr>
        <p:spPr>
          <a:xfrm>
            <a:off x="838200" y="5776853"/>
            <a:ext cx="8860221" cy="523220"/>
          </a:xfrm>
          <a:prstGeom prst="rect">
            <a:avLst/>
          </a:prstGeom>
          <a:noFill/>
        </p:spPr>
        <p:txBody>
          <a:bodyPr wrap="square" rtlCol="0">
            <a:spAutoFit/>
          </a:bodyPr>
          <a:lstStyle/>
          <a:p>
            <a:r>
              <a:rPr lang="en-US" sz="2800" dirty="0">
                <a:solidFill>
                  <a:schemeClr val="bg1"/>
                </a:solidFill>
              </a:rPr>
              <a:t>Disentangle spurious correlations from causal contributions</a:t>
            </a:r>
          </a:p>
        </p:txBody>
      </p:sp>
      <p:sp>
        <p:nvSpPr>
          <p:cNvPr id="5" name="TextBox 4">
            <a:extLst>
              <a:ext uri="{FF2B5EF4-FFF2-40B4-BE49-F238E27FC236}">
                <a16:creationId xmlns:a16="http://schemas.microsoft.com/office/drawing/2014/main" id="{82A6A91E-CA89-4F7F-B377-C5BDB690A001}"/>
              </a:ext>
            </a:extLst>
          </p:cNvPr>
          <p:cNvSpPr txBox="1"/>
          <p:nvPr/>
        </p:nvSpPr>
        <p:spPr>
          <a:xfrm>
            <a:off x="7594125" y="5176688"/>
            <a:ext cx="3647849" cy="1200329"/>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400" b="1" dirty="0">
                <a:solidFill>
                  <a:schemeClr val="tx1">
                    <a:lumMod val="50000"/>
                    <a:lumOff val="50000"/>
                  </a:schemeClr>
                </a:solidFill>
                <a:latin typeface="Ink Free" panose="03080402000500000000" pitchFamily="66" charset="0"/>
              </a:rPr>
              <a:t>“What is the risk for stroke if they wouldn’t </a:t>
            </a:r>
            <a:r>
              <a:rPr lang="en-US" sz="2400" b="1" dirty="0">
                <a:solidFill>
                  <a:srgbClr val="F5C233"/>
                </a:solidFill>
                <a:latin typeface="Ink Free" panose="03080402000500000000" pitchFamily="66" charset="0"/>
              </a:rPr>
              <a:t>take statins</a:t>
            </a:r>
            <a:r>
              <a:rPr lang="en-US" sz="2400" b="1" dirty="0">
                <a:solidFill>
                  <a:schemeClr val="tx1">
                    <a:lumMod val="50000"/>
                    <a:lumOff val="50000"/>
                  </a:schemeClr>
                </a:solidFill>
                <a:latin typeface="Ink Free" panose="03080402000500000000" pitchFamily="66" charset="0"/>
              </a:rPr>
              <a:t>?”</a:t>
            </a:r>
          </a:p>
        </p:txBody>
      </p:sp>
    </p:spTree>
    <p:extLst>
      <p:ext uri="{BB962C8B-B14F-4D97-AF65-F5344CB8AC3E}">
        <p14:creationId xmlns:p14="http://schemas.microsoft.com/office/powerpoint/2010/main" val="3844662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4F6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6F0B-3D58-4E0E-9BDF-D053A594920F}"/>
              </a:ext>
            </a:extLst>
          </p:cNvPr>
          <p:cNvSpPr>
            <a:spLocks noGrp="1"/>
          </p:cNvSpPr>
          <p:nvPr>
            <p:ph type="title"/>
          </p:nvPr>
        </p:nvSpPr>
        <p:spPr/>
        <p:txBody>
          <a:bodyPr/>
          <a:lstStyle/>
          <a:p>
            <a:r>
              <a:rPr lang="en-US" dirty="0"/>
              <a:t>Summary: Causal Inference</a:t>
            </a:r>
          </a:p>
        </p:txBody>
      </p:sp>
      <p:sp>
        <p:nvSpPr>
          <p:cNvPr id="3" name="Content Placeholder 2">
            <a:extLst>
              <a:ext uri="{FF2B5EF4-FFF2-40B4-BE49-F238E27FC236}">
                <a16:creationId xmlns:a16="http://schemas.microsoft.com/office/drawing/2014/main" id="{C54C25A8-0C3E-4C32-8503-68B39A205703}"/>
              </a:ext>
            </a:extLst>
          </p:cNvPr>
          <p:cNvSpPr>
            <a:spLocks noGrp="1"/>
          </p:cNvSpPr>
          <p:nvPr>
            <p:ph idx="1"/>
          </p:nvPr>
        </p:nvSpPr>
        <p:spPr>
          <a:xfrm>
            <a:off x="838200" y="1825625"/>
            <a:ext cx="10515600" cy="4667250"/>
          </a:xfrm>
        </p:spPr>
        <p:txBody>
          <a:bodyPr>
            <a:normAutofit/>
          </a:bodyPr>
          <a:lstStyle/>
          <a:p>
            <a:r>
              <a:rPr lang="en-US" dirty="0"/>
              <a:t>Causal models borrow information across groups to extrapolate counterfactual predictions</a:t>
            </a:r>
          </a:p>
          <a:p>
            <a:pPr lvl="1"/>
            <a:r>
              <a:rPr lang="en-US" dirty="0"/>
              <a:t>Weight models model the treatment assignment</a:t>
            </a:r>
          </a:p>
          <a:p>
            <a:pPr lvl="1"/>
            <a:r>
              <a:rPr lang="en-US" dirty="0"/>
              <a:t>Outcome models model the response surface directly</a:t>
            </a:r>
          </a:p>
          <a:p>
            <a:pPr lvl="1"/>
            <a:r>
              <a:rPr lang="en-US" dirty="0"/>
              <a:t>Doubly robust models combine the two</a:t>
            </a:r>
          </a:p>
          <a:p>
            <a:endParaRPr lang="en-US" dirty="0"/>
          </a:p>
          <a:p>
            <a:r>
              <a:rPr lang="en-US" dirty="0"/>
              <a:t>Direct performance evaluation is impossible</a:t>
            </a:r>
          </a:p>
          <a:p>
            <a:pPr lvl="1"/>
            <a:r>
              <a:rPr lang="en-US" dirty="0"/>
              <a:t>Proxies for evaluating balance and overlap do exist</a:t>
            </a:r>
          </a:p>
          <a:p>
            <a:pPr lvl="1"/>
            <a:r>
              <a:rPr lang="en-US" dirty="0"/>
              <a:t>If possible: </a:t>
            </a:r>
          </a:p>
          <a:p>
            <a:pPr lvl="2"/>
            <a:r>
              <a:rPr lang="en-US" dirty="0"/>
              <a:t>experiment to validate effects</a:t>
            </a:r>
          </a:p>
          <a:p>
            <a:pPr lvl="2"/>
            <a:r>
              <a:rPr lang="en-US" dirty="0"/>
              <a:t>Recreate known experiments and extend them</a:t>
            </a:r>
          </a:p>
          <a:p>
            <a:pPr lvl="1"/>
            <a:endParaRPr lang="en-US" dirty="0"/>
          </a:p>
          <a:p>
            <a:pPr lvl="1"/>
            <a:endParaRPr lang="en-US" dirty="0"/>
          </a:p>
        </p:txBody>
      </p:sp>
    </p:spTree>
    <p:extLst>
      <p:ext uri="{BB962C8B-B14F-4D97-AF65-F5344CB8AC3E}">
        <p14:creationId xmlns:p14="http://schemas.microsoft.com/office/powerpoint/2010/main" val="35038889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4F6A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6F0B-3D58-4E0E-9BDF-D053A594920F}"/>
              </a:ext>
            </a:extLst>
          </p:cNvPr>
          <p:cNvSpPr>
            <a:spLocks noGrp="1"/>
          </p:cNvSpPr>
          <p:nvPr>
            <p:ph type="title"/>
          </p:nvPr>
        </p:nvSpPr>
        <p:spPr/>
        <p:txBody>
          <a:bodyPr/>
          <a:lstStyle/>
          <a:p>
            <a:r>
              <a:rPr lang="en-US" dirty="0"/>
              <a:t>Summary: Causal Inference with </a:t>
            </a:r>
            <a:r>
              <a:rPr lang="en-US" sz="4200" dirty="0">
                <a:latin typeface="IBM Plex Mono Medium" panose="020B0609050203000203" pitchFamily="49" charset="0"/>
              </a:rPr>
              <a:t>causallib</a:t>
            </a:r>
            <a:endParaRPr lang="en-US" sz="4200" dirty="0"/>
          </a:p>
        </p:txBody>
      </p:sp>
      <p:sp>
        <p:nvSpPr>
          <p:cNvPr id="3" name="Content Placeholder 2">
            <a:extLst>
              <a:ext uri="{FF2B5EF4-FFF2-40B4-BE49-F238E27FC236}">
                <a16:creationId xmlns:a16="http://schemas.microsoft.com/office/drawing/2014/main" id="{C54C25A8-0C3E-4C32-8503-68B39A205703}"/>
              </a:ext>
            </a:extLst>
          </p:cNvPr>
          <p:cNvSpPr>
            <a:spLocks noGrp="1"/>
          </p:cNvSpPr>
          <p:nvPr>
            <p:ph idx="1"/>
          </p:nvPr>
        </p:nvSpPr>
        <p:spPr/>
        <p:txBody>
          <a:bodyPr>
            <a:normAutofit/>
          </a:bodyPr>
          <a:lstStyle/>
          <a:p>
            <a:r>
              <a:rPr lang="en-US" sz="2800" kern="1200" dirty="0" err="1">
                <a:effectLst/>
                <a:latin typeface="IBM Plex Mono Medium" panose="020B0609050203000203" pitchFamily="49" charset="0"/>
                <a:ea typeface="+mj-ea"/>
                <a:cs typeface="+mj-cs"/>
              </a:rPr>
              <a:t>causallib</a:t>
            </a:r>
            <a:r>
              <a:rPr lang="en-US" dirty="0"/>
              <a:t> is a</a:t>
            </a:r>
            <a:r>
              <a:rPr lang="en-US" sz="2800" dirty="0"/>
              <a:t> one-stop-shop for causal inference modelling</a:t>
            </a:r>
          </a:p>
          <a:p>
            <a:r>
              <a:rPr lang="en-US" dirty="0"/>
              <a:t>Domain-agnostic</a:t>
            </a:r>
          </a:p>
          <a:p>
            <a:r>
              <a:rPr lang="en-US" dirty="0"/>
              <a:t>Flexible</a:t>
            </a:r>
          </a:p>
          <a:p>
            <a:pPr lvl="1"/>
            <a:r>
              <a:rPr lang="en-US" dirty="0"/>
              <a:t>Mix and match arbitrary plug-in estimator into interchangeable causal models</a:t>
            </a:r>
          </a:p>
          <a:p>
            <a:pPr lvl="1"/>
            <a:r>
              <a:rPr lang="en-US" dirty="0"/>
              <a:t>Use complex models as easily as simple ones</a:t>
            </a:r>
          </a:p>
          <a:p>
            <a:r>
              <a:rPr lang="en-US" dirty="0"/>
              <a:t>Familiar feeling for ML practitioners</a:t>
            </a:r>
          </a:p>
        </p:txBody>
      </p:sp>
    </p:spTree>
    <p:extLst>
      <p:ext uri="{BB962C8B-B14F-4D97-AF65-F5344CB8AC3E}">
        <p14:creationId xmlns:p14="http://schemas.microsoft.com/office/powerpoint/2010/main" val="15164363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21DD-FE98-1E18-FC93-BDA9469B8063}"/>
              </a:ext>
            </a:extLst>
          </p:cNvPr>
          <p:cNvSpPr>
            <a:spLocks noGrp="1"/>
          </p:cNvSpPr>
          <p:nvPr>
            <p:ph type="title"/>
          </p:nvPr>
        </p:nvSpPr>
        <p:spPr/>
        <p:txBody>
          <a:bodyPr/>
          <a:lstStyle/>
          <a:p>
            <a:endParaRPr lang="en-US"/>
          </a:p>
        </p:txBody>
      </p:sp>
      <p:pic>
        <p:nvPicPr>
          <p:cNvPr id="5" name="Content Placeholder 4" descr="A colorful background with white text&#10;&#10;Description automatically generated">
            <a:extLst>
              <a:ext uri="{FF2B5EF4-FFF2-40B4-BE49-F238E27FC236}">
                <a16:creationId xmlns:a16="http://schemas.microsoft.com/office/drawing/2014/main" id="{98550E8F-416C-6DD7-E352-771D359E6C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 y="1055688"/>
            <a:ext cx="12189891" cy="4571206"/>
          </a:xfrm>
        </p:spPr>
      </p:pic>
      <p:sp>
        <p:nvSpPr>
          <p:cNvPr id="6" name="TextBox 5">
            <a:extLst>
              <a:ext uri="{FF2B5EF4-FFF2-40B4-BE49-F238E27FC236}">
                <a16:creationId xmlns:a16="http://schemas.microsoft.com/office/drawing/2014/main" id="{9673F464-F27B-CABA-7FE9-C21E1DC833D8}"/>
              </a:ext>
            </a:extLst>
          </p:cNvPr>
          <p:cNvSpPr txBox="1"/>
          <p:nvPr/>
        </p:nvSpPr>
        <p:spPr>
          <a:xfrm>
            <a:off x="520700" y="5821432"/>
            <a:ext cx="4978400" cy="707886"/>
          </a:xfrm>
          <a:prstGeom prst="rect">
            <a:avLst/>
          </a:prstGeom>
          <a:noFill/>
        </p:spPr>
        <p:txBody>
          <a:bodyPr wrap="square" rtlCol="0">
            <a:spAutoFit/>
          </a:bodyPr>
          <a:lstStyle/>
          <a:p>
            <a:r>
              <a:rPr lang="en-US" sz="4000" dirty="0">
                <a:latin typeface="Forte" panose="03060902040502070203" pitchFamily="66" charset="0"/>
              </a:rPr>
              <a:t>Feel free to reach out:</a:t>
            </a:r>
          </a:p>
        </p:txBody>
      </p:sp>
      <p:sp>
        <p:nvSpPr>
          <p:cNvPr id="7" name="TextBox 6">
            <a:extLst>
              <a:ext uri="{FF2B5EF4-FFF2-40B4-BE49-F238E27FC236}">
                <a16:creationId xmlns:a16="http://schemas.microsoft.com/office/drawing/2014/main" id="{450E2525-3E71-8D53-9B95-E9930A07B75C}"/>
              </a:ext>
            </a:extLst>
          </p:cNvPr>
          <p:cNvSpPr txBox="1"/>
          <p:nvPr/>
        </p:nvSpPr>
        <p:spPr>
          <a:xfrm>
            <a:off x="6116697" y="5622616"/>
            <a:ext cx="3441700" cy="584775"/>
          </a:xfrm>
          <a:prstGeom prst="rect">
            <a:avLst/>
          </a:prstGeom>
          <a:noFill/>
        </p:spPr>
        <p:txBody>
          <a:bodyPr wrap="square" rtlCol="0">
            <a:spAutoFit/>
          </a:bodyPr>
          <a:lstStyle/>
          <a:p>
            <a:r>
              <a:rPr lang="en-US" sz="3200" dirty="0">
                <a:hlinkClick r:id="rId3"/>
              </a:rPr>
              <a:t>ehudk@ibm.com</a:t>
            </a:r>
            <a:r>
              <a:rPr lang="en-US" sz="3200" dirty="0"/>
              <a:t> </a:t>
            </a:r>
          </a:p>
        </p:txBody>
      </p:sp>
      <p:pic>
        <p:nvPicPr>
          <p:cNvPr id="11" name="Picture 10" descr="A blue square with white letters&#10;&#10;Description automatically generated">
            <a:extLst>
              <a:ext uri="{FF2B5EF4-FFF2-40B4-BE49-F238E27FC236}">
                <a16:creationId xmlns:a16="http://schemas.microsoft.com/office/drawing/2014/main" id="{1563B312-C02D-EFD6-DB2A-F08A6579D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829" y="6336762"/>
            <a:ext cx="436268" cy="436268"/>
          </a:xfrm>
          <a:prstGeom prst="rect">
            <a:avLst/>
          </a:prstGeom>
        </p:spPr>
      </p:pic>
      <p:sp>
        <p:nvSpPr>
          <p:cNvPr id="12" name="TextBox 11">
            <a:extLst>
              <a:ext uri="{FF2B5EF4-FFF2-40B4-BE49-F238E27FC236}">
                <a16:creationId xmlns:a16="http://schemas.microsoft.com/office/drawing/2014/main" id="{30A4399F-3A9C-3249-9C02-87AC795922D3}"/>
              </a:ext>
            </a:extLst>
          </p:cNvPr>
          <p:cNvSpPr txBox="1"/>
          <p:nvPr/>
        </p:nvSpPr>
        <p:spPr>
          <a:xfrm>
            <a:off x="6126105" y="6247825"/>
            <a:ext cx="1790700" cy="584775"/>
          </a:xfrm>
          <a:prstGeom prst="rect">
            <a:avLst/>
          </a:prstGeom>
          <a:noFill/>
        </p:spPr>
        <p:txBody>
          <a:bodyPr wrap="square" rtlCol="0">
            <a:spAutoFit/>
          </a:bodyPr>
          <a:lstStyle/>
          <a:p>
            <a:r>
              <a:rPr lang="en-US" sz="3200" dirty="0" err="1"/>
              <a:t>ehudk</a:t>
            </a:r>
            <a:endParaRPr lang="en-US" sz="3200" dirty="0"/>
          </a:p>
        </p:txBody>
      </p:sp>
      <p:pic>
        <p:nvPicPr>
          <p:cNvPr id="14" name="Graphic 13" descr="Envelope with solid fill">
            <a:extLst>
              <a:ext uri="{FF2B5EF4-FFF2-40B4-BE49-F238E27FC236}">
                <a16:creationId xmlns:a16="http://schemas.microsoft.com/office/drawing/2014/main" id="{21AA1346-E388-AAE5-0331-2952A53EC7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2149" y="5650349"/>
            <a:ext cx="624548" cy="624548"/>
          </a:xfrm>
          <a:prstGeom prst="rect">
            <a:avLst/>
          </a:prstGeom>
        </p:spPr>
      </p:pic>
    </p:spTree>
    <p:extLst>
      <p:ext uri="{BB962C8B-B14F-4D97-AF65-F5344CB8AC3E}">
        <p14:creationId xmlns:p14="http://schemas.microsoft.com/office/powerpoint/2010/main" val="1307075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6417-5EA5-96E3-80F4-34166D0F1D72}"/>
              </a:ext>
            </a:extLst>
          </p:cNvPr>
          <p:cNvSpPr>
            <a:spLocks noGrp="1"/>
          </p:cNvSpPr>
          <p:nvPr>
            <p:ph type="title"/>
          </p:nvPr>
        </p:nvSpPr>
        <p:spPr/>
        <p:txBody>
          <a:bodyPr/>
          <a:lstStyle/>
          <a:p>
            <a:endParaRPr lang="en-US"/>
          </a:p>
        </p:txBody>
      </p:sp>
      <p:pic>
        <p:nvPicPr>
          <p:cNvPr id="6" name="Content Placeholder 5" descr="A group of colorful speech bubbles&#10;&#10;Description automatically generated">
            <a:extLst>
              <a:ext uri="{FF2B5EF4-FFF2-40B4-BE49-F238E27FC236}">
                <a16:creationId xmlns:a16="http://schemas.microsoft.com/office/drawing/2014/main" id="{B2E3B3CC-A051-FB2E-F29B-9E462BAC28B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674" r="3407"/>
          <a:stretch/>
        </p:blipFill>
        <p:spPr>
          <a:xfrm>
            <a:off x="2067339" y="493568"/>
            <a:ext cx="8080513" cy="6339601"/>
          </a:xfrm>
        </p:spPr>
      </p:pic>
    </p:spTree>
    <p:extLst>
      <p:ext uri="{BB962C8B-B14F-4D97-AF65-F5344CB8AC3E}">
        <p14:creationId xmlns:p14="http://schemas.microsoft.com/office/powerpoint/2010/main" val="22811115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7|6.1|4|5.4"/>
</p:tagLst>
</file>

<file path=ppt/tags/tag2.xml><?xml version="1.0" encoding="utf-8"?>
<p:tagLst xmlns:a="http://schemas.openxmlformats.org/drawingml/2006/main" xmlns:r="http://schemas.openxmlformats.org/officeDocument/2006/relationships" xmlns:p="http://schemas.openxmlformats.org/presentationml/2006/main">
  <p:tag name="TIMING" val="|4.7|6.1|4|5.4"/>
</p:tagLst>
</file>

<file path=ppt/tags/tag3.xml><?xml version="1.0" encoding="utf-8"?>
<p:tagLst xmlns:a="http://schemas.openxmlformats.org/drawingml/2006/main" xmlns:r="http://schemas.openxmlformats.org/officeDocument/2006/relationships" xmlns:p="http://schemas.openxmlformats.org/presentationml/2006/main">
  <p:tag name="TIMING" val="|4.7|6.1|4|5.4"/>
</p:tagLst>
</file>

<file path=ppt/tags/tag4.xml><?xml version="1.0" encoding="utf-8"?>
<p:tagLst xmlns:a="http://schemas.openxmlformats.org/drawingml/2006/main" xmlns:r="http://schemas.openxmlformats.org/officeDocument/2006/relationships" xmlns:p="http://schemas.openxmlformats.org/presentationml/2006/main">
  <p:tag name="TIMING" val="|4.7|6.1|4|5.4"/>
</p:tagLst>
</file>

<file path=ppt/tags/tag5.xml><?xml version="1.0" encoding="utf-8"?>
<p:tagLst xmlns:a="http://schemas.openxmlformats.org/drawingml/2006/main" xmlns:r="http://schemas.openxmlformats.org/officeDocument/2006/relationships" xmlns:p="http://schemas.openxmlformats.org/presentationml/2006/main">
  <p:tag name="TIMING" val="|4.7|6.1|4|5.4"/>
</p:tagLst>
</file>

<file path=ppt/tags/tag6.xml><?xml version="1.0" encoding="utf-8"?>
<p:tagLst xmlns:a="http://schemas.openxmlformats.org/drawingml/2006/main" xmlns:r="http://schemas.openxmlformats.org/officeDocument/2006/relationships" xmlns:p="http://schemas.openxmlformats.org/presentationml/2006/main">
  <p:tag name="TIMING" val="|4.7|6.1|4|5.4"/>
</p:tagLst>
</file>

<file path=ppt/tags/tag7.xml><?xml version="1.0" encoding="utf-8"?>
<p:tagLst xmlns:a="http://schemas.openxmlformats.org/drawingml/2006/main" xmlns:r="http://schemas.openxmlformats.org/officeDocument/2006/relationships" xmlns:p="http://schemas.openxmlformats.org/presentationml/2006/main">
  <p:tag name="TIMING" val="|4.7|6.1|4|5.4"/>
</p:tagLst>
</file>

<file path=ppt/tags/tag8.xml><?xml version="1.0" encoding="utf-8"?>
<p:tagLst xmlns:a="http://schemas.openxmlformats.org/drawingml/2006/main" xmlns:r="http://schemas.openxmlformats.org/officeDocument/2006/relationships" xmlns:p="http://schemas.openxmlformats.org/presentationml/2006/main">
  <p:tag name="TIMING" val="|4.7|6.1|4|5.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Final_GTO_Template_v4.potx" id="{80C343FD-542F-1F44-8628-D189644D4F2D}" vid="{5F2FE42D-7B88-E846-88EF-0FDAD244E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31242</TotalTime>
  <Words>5058</Words>
  <Application>Microsoft Office PowerPoint</Application>
  <PresentationFormat>Widescreen</PresentationFormat>
  <Paragraphs>954</Paragraphs>
  <Slides>93</Slides>
  <Notes>63</Notes>
  <HiddenSlides>12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93</vt:i4>
      </vt:variant>
    </vt:vector>
  </HeadingPairs>
  <TitlesOfParts>
    <vt:vector size="109" baseType="lpstr">
      <vt:lpstr>Arial</vt:lpstr>
      <vt:lpstr>Browallia New</vt:lpstr>
      <vt:lpstr>Calibri</vt:lpstr>
      <vt:lpstr>Calibri Light</vt:lpstr>
      <vt:lpstr>Cambria Math</vt:lpstr>
      <vt:lpstr>Forte</vt:lpstr>
      <vt:lpstr>Gill Sans Nova Cond XBd</vt:lpstr>
      <vt:lpstr>IBM Plex Mono Medium</vt:lpstr>
      <vt:lpstr>IBM Plex Sans</vt:lpstr>
      <vt:lpstr>IBM Plex Sans Light</vt:lpstr>
      <vt:lpstr>Ink Free</vt:lpstr>
      <vt:lpstr>JetBrains Mono</vt:lpstr>
      <vt:lpstr>Slack-Lato</vt:lpstr>
      <vt:lpstr>Wingdings</vt:lpstr>
      <vt:lpstr>Office Theme</vt:lpstr>
      <vt:lpstr>IBM 2020 Master template (black background)</vt:lpstr>
      <vt:lpstr>IBM Research  Technical Workshop     Causal Inference with causallib   March 27, 2024    Ehud Karavani Research Staff Member</vt:lpstr>
      <vt:lpstr>Outline</vt:lpstr>
      <vt:lpstr>Outline</vt:lpstr>
      <vt:lpstr>Outline</vt:lpstr>
      <vt:lpstr>Hierarchy of data-driven tasks</vt:lpstr>
      <vt:lpstr>Hierarchy of data-driven tasks</vt:lpstr>
      <vt:lpstr>PowerPoint Presentation</vt:lpstr>
      <vt:lpstr>Causal Inference – The Task</vt:lpstr>
      <vt:lpstr>Causal Inference – The Task</vt:lpstr>
      <vt:lpstr>Causal Inference – The Task</vt:lpstr>
      <vt:lpstr>Causality – A Road Map</vt:lpstr>
      <vt:lpstr>Causal Inference – How </vt:lpstr>
      <vt:lpstr>Causal Inference by counterfactual prediction</vt:lpstr>
      <vt:lpstr>Causal Inference by counterfactual prediction</vt:lpstr>
      <vt:lpstr>Causal Inference by counterfactual prediction</vt:lpstr>
      <vt:lpstr>Problem: confoundedness</vt:lpstr>
      <vt:lpstr>Problem: confoundedness</vt:lpstr>
      <vt:lpstr>Problem: confoundedness</vt:lpstr>
      <vt:lpstr>Problem: confoundedness</vt:lpstr>
      <vt:lpstr>Solving confoundedness</vt:lpstr>
      <vt:lpstr>Counterfactual prediction ≠ supervised learning</vt:lpstr>
      <vt:lpstr>Counterfactual prediction ≠ supervised learning</vt:lpstr>
      <vt:lpstr>Counterfactual prediction ≠ supervised learning</vt:lpstr>
      <vt:lpstr>The Fundamental Problem of Causal Inference (Holland 86’)</vt:lpstr>
      <vt:lpstr>Estimation</vt:lpstr>
      <vt:lpstr>PowerPoint Presentation</vt:lpstr>
      <vt:lpstr>Estimation methods</vt:lpstr>
      <vt:lpstr>~Weight Models: Matching</vt:lpstr>
      <vt:lpstr>~Weight Models: Matching</vt:lpstr>
      <vt:lpstr>~Weight Models: Matching</vt:lpstr>
      <vt:lpstr>~Weight Models: Matching</vt:lpstr>
      <vt:lpstr>~Weight Models: Matching</vt:lpstr>
      <vt:lpstr>~Weight Models: Matching</vt:lpstr>
      <vt:lpstr>~Weight Models: Matching</vt:lpstr>
      <vt:lpstr>~Weight Models: Matching</vt:lpstr>
      <vt:lpstr>~Weight Models: Matching</vt:lpstr>
      <vt:lpstr>~Weight Models: Matching</vt:lpstr>
      <vt:lpstr>~Weight Models: Matching</vt:lpstr>
      <vt:lpstr>Weight Models</vt:lpstr>
      <vt:lpstr>Weight Models</vt:lpstr>
      <vt:lpstr>Weight Models</vt:lpstr>
      <vt:lpstr>Outcome Models – meta-learners</vt:lpstr>
      <vt:lpstr>Outcome Models – meta-learners</vt:lpstr>
      <vt:lpstr>Outcome Models – meta-learners</vt:lpstr>
      <vt:lpstr>Outcome Models – meta-learners</vt:lpstr>
      <vt:lpstr>Outcome Models – with deep learning</vt:lpstr>
      <vt:lpstr>Modeling approach comparison</vt:lpstr>
      <vt:lpstr>Doubly robust models</vt:lpstr>
      <vt:lpstr>Doubly robust models – TMLE motivation </vt:lpstr>
      <vt:lpstr>Causallib</vt:lpstr>
      <vt:lpstr>PowerPoint Presentation</vt:lpstr>
      <vt:lpstr>Causallib</vt:lpstr>
      <vt:lpstr>Causallib: Principles</vt:lpstr>
      <vt:lpstr>Causallib: Principles</vt:lpstr>
      <vt:lpstr>Causallib: Principles</vt:lpstr>
      <vt:lpstr>Causallib: Principles</vt:lpstr>
      <vt:lpstr>Evaluation</vt:lpstr>
      <vt:lpstr>Causallib: Evaluation</vt:lpstr>
      <vt:lpstr>Causallib</vt:lpstr>
      <vt:lpstr>PowerPoint Presentation</vt:lpstr>
      <vt:lpstr>Regroup</vt:lpstr>
      <vt:lpstr>PowerPoint Presentation</vt:lpstr>
      <vt:lpstr>Question for chat: propensity scores</vt:lpstr>
      <vt:lpstr>Flexible causal modeling with causallib</vt:lpstr>
      <vt:lpstr>Flexible causal modeling with causallib</vt:lpstr>
      <vt:lpstr>Flexible causal modeling with causallib</vt:lpstr>
      <vt:lpstr>Flexible causal modeling with causallib</vt:lpstr>
      <vt:lpstr>Flexible causal modeling with causallib</vt:lpstr>
      <vt:lpstr>Flexible causal modeling with causallib</vt:lpstr>
      <vt:lpstr>Flexible causal modeling with causallib</vt:lpstr>
      <vt:lpstr>Flexible causal modeling with causallib</vt:lpstr>
      <vt:lpstr>PowerPoint Presentation</vt:lpstr>
      <vt:lpstr>Identification</vt:lpstr>
      <vt:lpstr>Identification, estimation</vt:lpstr>
      <vt:lpstr>Causal identification</vt:lpstr>
      <vt:lpstr>Randomized Control Trials</vt:lpstr>
      <vt:lpstr>Observational studies</vt:lpstr>
      <vt:lpstr>Assumption 1: unconfoundedness</vt:lpstr>
      <vt:lpstr>Assumption 2: overlap</vt:lpstr>
      <vt:lpstr>Assumption 2: overlap</vt:lpstr>
      <vt:lpstr>Assumption 2: overlap</vt:lpstr>
      <vt:lpstr>Assumption 3: causal consistency</vt:lpstr>
      <vt:lpstr>Assumption 3: causal consistency</vt:lpstr>
      <vt:lpstr>Bonus: why RCTs are unbiased</vt:lpstr>
      <vt:lpstr>Emulating RCTs with observational data</vt:lpstr>
      <vt:lpstr>PowerPoint Presentation</vt:lpstr>
      <vt:lpstr>PowerPoint Presentation</vt:lpstr>
      <vt:lpstr>PowerPoint Presentation</vt:lpstr>
      <vt:lpstr>Summary: Causal Inference</vt:lpstr>
      <vt:lpstr>Summary: Causal Inference</vt:lpstr>
      <vt:lpstr>Summary: Causal Inference with causallib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Ehud Karavani</dc:creator>
  <cp:lastModifiedBy>Ehud Karavani</cp:lastModifiedBy>
  <cp:revision>77</cp:revision>
  <dcterms:created xsi:type="dcterms:W3CDTF">2024-03-03T06:24:14Z</dcterms:created>
  <dcterms:modified xsi:type="dcterms:W3CDTF">2024-03-27T16:20:17Z</dcterms:modified>
</cp:coreProperties>
</file>